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tags/tag2.xml" ContentType="application/vnd.openxmlformats-officedocument.presentationml.tags+xml"/>
  <Override PartName="/ppt/notesSlides/notesSlide10.xml" ContentType="application/vnd.openxmlformats-officedocument.presentationml.notesSlide+xml"/>
  <Override PartName="/ppt/tags/tag3.xml" ContentType="application/vnd.openxmlformats-officedocument.presentationml.tags+xml"/>
  <Override PartName="/ppt/notesSlides/notesSlide11.xml" ContentType="application/vnd.openxmlformats-officedocument.presentationml.notesSlide+xml"/>
  <Override PartName="/ppt/tags/tag4.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5.xml" ContentType="application/vnd.openxmlformats-officedocument.presentationml.tags+xml"/>
  <Override PartName="/ppt/notesSlides/notesSlide16.xml" ContentType="application/vnd.openxmlformats-officedocument.presentationml.notesSlide+xml"/>
  <Override PartName="/ppt/tags/tag6.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5" r:id="rId4"/>
  </p:sldMasterIdLst>
  <p:notesMasterIdLst>
    <p:notesMasterId r:id="rId40"/>
  </p:notesMasterIdLst>
  <p:sldIdLst>
    <p:sldId id="343" r:id="rId5"/>
    <p:sldId id="344" r:id="rId6"/>
    <p:sldId id="363" r:id="rId7"/>
    <p:sldId id="1037" r:id="rId8"/>
    <p:sldId id="997" r:id="rId9"/>
    <p:sldId id="1055" r:id="rId10"/>
    <p:sldId id="1044" r:id="rId11"/>
    <p:sldId id="1038" r:id="rId12"/>
    <p:sldId id="1052" r:id="rId13"/>
    <p:sldId id="350" r:id="rId14"/>
    <p:sldId id="1042" r:id="rId15"/>
    <p:sldId id="1040" r:id="rId16"/>
    <p:sldId id="1041" r:id="rId17"/>
    <p:sldId id="533" r:id="rId18"/>
    <p:sldId id="534" r:id="rId19"/>
    <p:sldId id="548" r:id="rId20"/>
    <p:sldId id="535" r:id="rId21"/>
    <p:sldId id="996" r:id="rId22"/>
    <p:sldId id="1048" r:id="rId23"/>
    <p:sldId id="1036" r:id="rId24"/>
    <p:sldId id="1049" r:id="rId25"/>
    <p:sldId id="1045" r:id="rId26"/>
    <p:sldId id="1051" r:id="rId27"/>
    <p:sldId id="1046" r:id="rId28"/>
    <p:sldId id="1010" r:id="rId29"/>
    <p:sldId id="1011" r:id="rId30"/>
    <p:sldId id="1026" r:id="rId31"/>
    <p:sldId id="1054" r:id="rId32"/>
    <p:sldId id="1050" r:id="rId33"/>
    <p:sldId id="1028" r:id="rId34"/>
    <p:sldId id="1027" r:id="rId35"/>
    <p:sldId id="1043" r:id="rId36"/>
    <p:sldId id="356" r:id="rId37"/>
    <p:sldId id="358" r:id="rId38"/>
    <p:sldId id="347"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ebecca Caffrey" initials="RC" lastIdx="1" clrIdx="0">
    <p:extLst>
      <p:ext uri="{19B8F6BF-5375-455C-9EA6-DF929625EA0E}">
        <p15:presenceInfo xmlns:p15="http://schemas.microsoft.com/office/powerpoint/2012/main" userId="S::Rcaffrey@Complianceplace.com::5a28a72f-ec07-4fa4-8d54-7f133925076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1330"/>
    <a:srgbClr val="EDEFF7"/>
    <a:srgbClr val="D0D1D9"/>
    <a:srgbClr val="F6F9FF"/>
    <a:srgbClr val="19191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2574" autoAdjust="0"/>
  </p:normalViewPr>
  <p:slideViewPr>
    <p:cSldViewPr snapToGrid="0">
      <p:cViewPr varScale="1">
        <p:scale>
          <a:sx n="71" d="100"/>
          <a:sy n="71" d="100"/>
        </p:scale>
        <p:origin x="2076" y="60"/>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773078-7BC9-45AB-A97F-738FF82D66F7}" type="datetimeFigureOut">
              <a:rPr lang="en-US" smtClean="0"/>
              <a:t>2/28/2024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F48670-3E5A-4D66-A037-AB8C5EB161B0}" type="slidenum">
              <a:rPr lang="en-US" smtClean="0"/>
              <a:t>‹#›</a:t>
            </a:fld>
            <a:endParaRPr lang="en-US"/>
          </a:p>
        </p:txBody>
      </p:sp>
    </p:spTree>
    <p:extLst>
      <p:ext uri="{BB962C8B-B14F-4D97-AF65-F5344CB8AC3E}">
        <p14:creationId xmlns:p14="http://schemas.microsoft.com/office/powerpoint/2010/main" val="17597842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60C9DAC-8717-4D1D-A48C-6BD6FEF39AA1}" type="slidenum">
              <a:rPr lang="en-US" smtClean="0"/>
              <a:t>3</a:t>
            </a:fld>
            <a:endParaRPr lang="en-US"/>
          </a:p>
        </p:txBody>
      </p:sp>
    </p:spTree>
    <p:extLst>
      <p:ext uri="{BB962C8B-B14F-4D97-AF65-F5344CB8AC3E}">
        <p14:creationId xmlns:p14="http://schemas.microsoft.com/office/powerpoint/2010/main" val="24284614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spcBef>
                <a:spcPts val="622"/>
              </a:spcBef>
              <a:defRPr/>
            </a:pPr>
            <a:r>
              <a:rPr lang="en-US" b="1"/>
              <a:t>Power transmission apparatuses </a:t>
            </a:r>
          </a:p>
          <a:p>
            <a:pPr defTabSz="948507">
              <a:spcBef>
                <a:spcPts val="622"/>
              </a:spcBef>
              <a:defRPr/>
            </a:pPr>
            <a:r>
              <a:rPr lang="en-US"/>
              <a:t>Power transmission apparatuses are all components of the mechanical system that transmit energy to the part of the machine performing the work. These components include flywheels, pulleys, belts, connecting rods, couplings, cams, spindles, chains, cranks, and gears.</a:t>
            </a:r>
          </a:p>
        </p:txBody>
      </p:sp>
      <p:sp>
        <p:nvSpPr>
          <p:cNvPr id="4" name="Slide Number Placeholder 3"/>
          <p:cNvSpPr>
            <a:spLocks noGrp="1"/>
          </p:cNvSpPr>
          <p:nvPr>
            <p:ph type="sldNum" sz="quarter" idx="10"/>
          </p:nvPr>
        </p:nvSpPr>
        <p:spPr/>
        <p:txBody>
          <a:bodyPr/>
          <a:lstStyle/>
          <a:p>
            <a:pPr>
              <a:defRPr/>
            </a:pPr>
            <a:fld id="{03929133-6058-4AC0-B438-8A9CD687C5FD}" type="slidenum">
              <a:rPr lang="en-US" smtClean="0"/>
              <a:pPr>
                <a:defRPr/>
              </a:pPr>
              <a:t>15</a:t>
            </a:fld>
            <a:endParaRPr lang="en-US"/>
          </a:p>
        </p:txBody>
      </p:sp>
    </p:spTree>
    <p:extLst>
      <p:ext uri="{BB962C8B-B14F-4D97-AF65-F5344CB8AC3E}">
        <p14:creationId xmlns:p14="http://schemas.microsoft.com/office/powerpoint/2010/main" val="31123615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power transmission apparatuses of a machine are the mechanical parts that work with the power source to transmit energy to the part of the machine performing the work. Hazards of the power transmission apparatus include grabbing, nipping, or striking body parts or clothing.</a:t>
            </a:r>
          </a:p>
          <a:p>
            <a:r>
              <a:rPr lang="en-US"/>
              <a:t>Power transmission apparatuses include:</a:t>
            </a:r>
          </a:p>
          <a:p>
            <a:pPr lvl="1"/>
            <a:r>
              <a:rPr lang="en-US"/>
              <a:t>Flywheels and pulleys</a:t>
            </a:r>
          </a:p>
          <a:p>
            <a:pPr lvl="1"/>
            <a:r>
              <a:rPr lang="en-US"/>
              <a:t>Pulleys</a:t>
            </a:r>
          </a:p>
          <a:p>
            <a:pPr lvl="1"/>
            <a:r>
              <a:rPr lang="en-US"/>
              <a:t>Connecting rods and couplings</a:t>
            </a:r>
          </a:p>
          <a:p>
            <a:pPr marL="109538" marR="0" lvl="1" indent="-109538" algn="l" defTabSz="914400" rtl="0" eaLnBrk="0" fontAlgn="base" latinLnBrk="0" hangingPunct="0">
              <a:lnSpc>
                <a:spcPct val="100000"/>
              </a:lnSpc>
              <a:spcBef>
                <a:spcPts val="600"/>
              </a:spcBef>
              <a:spcAft>
                <a:spcPct val="0"/>
              </a:spcAft>
              <a:buClrTx/>
              <a:buSzTx/>
              <a:buFontTx/>
              <a:buChar char="•"/>
              <a:tabLst/>
              <a:defRPr/>
            </a:pPr>
            <a:r>
              <a:rPr lang="en-US"/>
              <a:t>Belts</a:t>
            </a:r>
          </a:p>
          <a:p>
            <a:pPr lvl="1"/>
            <a:r>
              <a:rPr lang="en-US"/>
              <a:t>Cams and cranks</a:t>
            </a:r>
          </a:p>
          <a:p>
            <a:pPr lvl="1"/>
            <a:r>
              <a:rPr lang="en-US"/>
              <a:t>Spindles</a:t>
            </a:r>
          </a:p>
          <a:p>
            <a:pPr lvl="1"/>
            <a:r>
              <a:rPr lang="en-US"/>
              <a:t>Gears and chains</a:t>
            </a:r>
          </a:p>
        </p:txBody>
      </p:sp>
      <p:sp>
        <p:nvSpPr>
          <p:cNvPr id="4" name="Slide Number Placeholder 3"/>
          <p:cNvSpPr>
            <a:spLocks noGrp="1"/>
          </p:cNvSpPr>
          <p:nvPr>
            <p:ph type="sldNum" sz="quarter" idx="10"/>
          </p:nvPr>
        </p:nvSpPr>
        <p:spPr/>
        <p:txBody>
          <a:bodyPr/>
          <a:lstStyle/>
          <a:p>
            <a:pPr>
              <a:defRPr/>
            </a:pPr>
            <a:fld id="{03929133-6058-4AC0-B438-8A9CD687C5FD}" type="slidenum">
              <a:rPr lang="en-US" smtClean="0"/>
              <a:pPr>
                <a:defRPr/>
              </a:pPr>
              <a:t>16</a:t>
            </a:fld>
            <a:endParaRPr lang="en-US"/>
          </a:p>
        </p:txBody>
      </p:sp>
    </p:spTree>
    <p:extLst>
      <p:ext uri="{BB962C8B-B14F-4D97-AF65-F5344CB8AC3E}">
        <p14:creationId xmlns:p14="http://schemas.microsoft.com/office/powerpoint/2010/main" val="4199428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spcBef>
                <a:spcPts val="622"/>
              </a:spcBef>
              <a:defRPr/>
            </a:pPr>
            <a:r>
              <a:rPr lang="en-US" b="1"/>
              <a:t>Operating controls</a:t>
            </a:r>
          </a:p>
          <a:p>
            <a:pPr defTabSz="948507">
              <a:spcBef>
                <a:spcPts val="622"/>
              </a:spcBef>
              <a:defRPr/>
            </a:pPr>
            <a:r>
              <a:rPr lang="en-US"/>
              <a:t>Operating controls or other moving parts are all parts of the machine that move while the machine is working. These can include reciprocating, rotating, and transverse moving parts, as well as feed mechanisms and auxiliary parts of the machine.</a:t>
            </a:r>
          </a:p>
        </p:txBody>
      </p:sp>
      <p:sp>
        <p:nvSpPr>
          <p:cNvPr id="4" name="Slide Number Placeholder 3"/>
          <p:cNvSpPr>
            <a:spLocks noGrp="1"/>
          </p:cNvSpPr>
          <p:nvPr>
            <p:ph type="sldNum" sz="quarter" idx="10"/>
          </p:nvPr>
        </p:nvSpPr>
        <p:spPr/>
        <p:txBody>
          <a:bodyPr/>
          <a:lstStyle/>
          <a:p>
            <a:pPr>
              <a:defRPr/>
            </a:pPr>
            <a:fld id="{03929133-6058-4AC0-B438-8A9CD687C5FD}" type="slidenum">
              <a:rPr lang="en-US" smtClean="0"/>
              <a:pPr>
                <a:defRPr/>
              </a:pPr>
              <a:t>17</a:t>
            </a:fld>
            <a:endParaRPr lang="en-US"/>
          </a:p>
        </p:txBody>
      </p:sp>
    </p:spTree>
    <p:extLst>
      <p:ext uri="{BB962C8B-B14F-4D97-AF65-F5344CB8AC3E}">
        <p14:creationId xmlns:p14="http://schemas.microsoft.com/office/powerpoint/2010/main" val="22170519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b="1" i="1" dirty="0">
                <a:solidFill>
                  <a:srgbClr val="333333"/>
                </a:solidFill>
                <a:effectLst/>
                <a:latin typeface="Helvetica Neue"/>
              </a:rPr>
              <a:t>Rotating motion</a:t>
            </a:r>
            <a:r>
              <a:rPr lang="en-US" b="0" i="0" dirty="0">
                <a:solidFill>
                  <a:srgbClr val="333333"/>
                </a:solidFill>
                <a:effectLst/>
                <a:latin typeface="Helvetica Neue"/>
              </a:rPr>
              <a:t> can be dangerous; even smooth, slowly rotating shafts can grip hair and clothing, and through minor contact, force the hand and arm into a dangerous position. Injuries due to contact with rotating parts can be severe</a:t>
            </a:r>
          </a:p>
          <a:p>
            <a:endParaRPr lang="en-US" b="0" i="0" dirty="0">
              <a:solidFill>
                <a:srgbClr val="333333"/>
              </a:solidFill>
              <a:effectLst/>
              <a:latin typeface="Helvetica Neue"/>
            </a:endParaRPr>
          </a:p>
          <a:p>
            <a:r>
              <a:rPr lang="en-US" b="1" i="1" dirty="0">
                <a:solidFill>
                  <a:srgbClr val="333333"/>
                </a:solidFill>
                <a:effectLst/>
                <a:latin typeface="Helvetica Neue"/>
              </a:rPr>
              <a:t>Reciprocating motions</a:t>
            </a:r>
            <a:r>
              <a:rPr lang="en-US" b="0" i="0" dirty="0">
                <a:solidFill>
                  <a:srgbClr val="333333"/>
                </a:solidFill>
                <a:effectLst/>
                <a:latin typeface="Helvetica Neue"/>
              </a:rPr>
              <a:t> may be hazardous because, during the back-and-forth or up-and-down motion, a worker may be struck by or caught between a moving and a stationary part.</a:t>
            </a:r>
          </a:p>
          <a:p>
            <a:r>
              <a:rPr lang="en-US" b="1" i="1" dirty="0">
                <a:solidFill>
                  <a:srgbClr val="333333"/>
                </a:solidFill>
                <a:effectLst/>
                <a:latin typeface="Helvetica Neue"/>
              </a:rPr>
              <a:t>Transverse motion</a:t>
            </a:r>
            <a:r>
              <a:rPr lang="en-US" b="0" i="0" dirty="0">
                <a:solidFill>
                  <a:srgbClr val="333333"/>
                </a:solidFill>
                <a:effectLst/>
                <a:latin typeface="Helvetica Neue"/>
              </a:rPr>
              <a:t> (movement in a straight, continuous line) creates a hazard because a worker may be struck or caught in a pinch or shear point by the moving part.</a:t>
            </a:r>
            <a:endParaRPr lang="en-US" dirty="0"/>
          </a:p>
        </p:txBody>
      </p:sp>
      <p:sp>
        <p:nvSpPr>
          <p:cNvPr id="4" name="Slide Number Placeholder 3"/>
          <p:cNvSpPr>
            <a:spLocks noGrp="1"/>
          </p:cNvSpPr>
          <p:nvPr>
            <p:ph type="sldNum" sz="quarter" idx="5"/>
          </p:nvPr>
        </p:nvSpPr>
        <p:spPr/>
        <p:txBody>
          <a:bodyPr/>
          <a:lstStyle/>
          <a:p>
            <a:fld id="{4532618D-218A-45B0-A4B7-01EB905FAAE1}" type="slidenum">
              <a:rPr lang="en-US" smtClean="0"/>
              <a:t>18</a:t>
            </a:fld>
            <a:endParaRPr lang="en-US"/>
          </a:p>
        </p:txBody>
      </p:sp>
    </p:spTree>
    <p:extLst>
      <p:ext uri="{BB962C8B-B14F-4D97-AF65-F5344CB8AC3E}">
        <p14:creationId xmlns:p14="http://schemas.microsoft.com/office/powerpoint/2010/main" val="37307146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solidFill>
                  <a:srgbClr val="333333"/>
                </a:solidFill>
                <a:effectLst/>
                <a:latin typeface="Helvetica Neue"/>
              </a:rPr>
              <a:t>Cutting action</a:t>
            </a:r>
            <a:r>
              <a:rPr lang="en-US" b="0" i="0" dirty="0">
                <a:solidFill>
                  <a:srgbClr val="333333"/>
                </a:solidFill>
                <a:effectLst/>
                <a:latin typeface="Helvetica Neue"/>
              </a:rPr>
              <a:t> may involve rotating, reciprocating, or transverse motion. The danger of cutting action exists at the point of operation where finger, arm and body injuries can occur and where flying chips or scrap material can strike the head, particularly in the area of the eyes or face. Such hazards are present at the point of operation in cutting wood, metal, and other materials. Examples of mechanisms involving cutting hazards include bandsaws, circular saws, boring and drilling machines, turning machines (lathes), or milling machines.</a:t>
            </a:r>
          </a:p>
          <a:p>
            <a:endParaRPr lang="en-US" b="0" i="0" dirty="0">
              <a:solidFill>
                <a:srgbClr val="333333"/>
              </a:solidFill>
              <a:effectLst/>
              <a:latin typeface="Helvetica Neue"/>
            </a:endParaRPr>
          </a:p>
          <a:p>
            <a:r>
              <a:rPr lang="en-US" b="1" i="1" dirty="0">
                <a:solidFill>
                  <a:srgbClr val="333333"/>
                </a:solidFill>
                <a:effectLst/>
                <a:latin typeface="Helvetica Neue"/>
              </a:rPr>
              <a:t>Punching action</a:t>
            </a:r>
            <a:r>
              <a:rPr lang="en-US" b="0" i="0" dirty="0">
                <a:solidFill>
                  <a:srgbClr val="333333"/>
                </a:solidFill>
                <a:effectLst/>
                <a:latin typeface="Helvetica Neue"/>
              </a:rPr>
              <a:t> results when power is applied to a slide (ram) for the purpose of blanking, drawing, or stamping metal or other materials. The danger of this type of action occurs at the point of operation where stock is inserted, held, and withdrawn by hand. Typical machines used for punching operations are power presses </a:t>
            </a:r>
          </a:p>
          <a:p>
            <a:endParaRPr lang="en-US" b="0" i="0" dirty="0">
              <a:solidFill>
                <a:srgbClr val="333333"/>
              </a:solidFill>
              <a:effectLst/>
              <a:latin typeface="Helvetica Neue"/>
            </a:endParaRPr>
          </a:p>
          <a:p>
            <a:r>
              <a:rPr lang="en-US" b="1" i="1" dirty="0">
                <a:solidFill>
                  <a:srgbClr val="333333"/>
                </a:solidFill>
                <a:effectLst/>
                <a:latin typeface="Helvetica Neue"/>
              </a:rPr>
              <a:t>Shearing action</a:t>
            </a:r>
            <a:r>
              <a:rPr lang="en-US" b="0" i="0" dirty="0">
                <a:solidFill>
                  <a:srgbClr val="333333"/>
                </a:solidFill>
                <a:effectLst/>
                <a:latin typeface="Helvetica Neue"/>
              </a:rPr>
              <a:t> involves applying power to a slide or knife in order to trim or shear metal or other materials. A hazard occurs at the point of operation where stock is actually inserted, held, and withdrawn. Examples of machines used for shearing operations are mechanically, hydraulically, or pneumatically powered shears.</a:t>
            </a:r>
          </a:p>
          <a:p>
            <a:endParaRPr lang="en-US" b="0" i="0" dirty="0">
              <a:solidFill>
                <a:srgbClr val="333333"/>
              </a:solidFill>
              <a:effectLst/>
              <a:latin typeface="Helvetica Neue"/>
            </a:endParaRPr>
          </a:p>
          <a:p>
            <a:r>
              <a:rPr lang="en-US" b="1" i="1" dirty="0">
                <a:solidFill>
                  <a:srgbClr val="333333"/>
                </a:solidFill>
                <a:effectLst/>
                <a:latin typeface="Helvetica Neue"/>
              </a:rPr>
              <a:t>Bending action</a:t>
            </a:r>
            <a:r>
              <a:rPr lang="en-US" b="0" i="0" dirty="0">
                <a:solidFill>
                  <a:srgbClr val="333333"/>
                </a:solidFill>
                <a:effectLst/>
                <a:latin typeface="Helvetica Neue"/>
              </a:rPr>
              <a:t> results when power is applied to a slide in order to draw or stamp metal or other materials. A hazard occurs at the point of operation where stock is inserted, held, and withdrawn. Equipment that uses bending action includes power presses, press brakes, and tubing benders.</a:t>
            </a:r>
            <a:endParaRPr lang="en-US" dirty="0"/>
          </a:p>
        </p:txBody>
      </p:sp>
      <p:sp>
        <p:nvSpPr>
          <p:cNvPr id="4" name="Slide Number Placeholder 3"/>
          <p:cNvSpPr>
            <a:spLocks noGrp="1"/>
          </p:cNvSpPr>
          <p:nvPr>
            <p:ph type="sldNum" sz="quarter" idx="5"/>
          </p:nvPr>
        </p:nvSpPr>
        <p:spPr/>
        <p:txBody>
          <a:bodyPr/>
          <a:lstStyle/>
          <a:p>
            <a:fld id="{4532618D-218A-45B0-A4B7-01EB905FAAE1}" type="slidenum">
              <a:rPr lang="en-US" smtClean="0"/>
              <a:t>19</a:t>
            </a:fld>
            <a:endParaRPr lang="en-US"/>
          </a:p>
        </p:txBody>
      </p:sp>
    </p:spTree>
    <p:extLst>
      <p:ext uri="{BB962C8B-B14F-4D97-AF65-F5344CB8AC3E}">
        <p14:creationId xmlns:p14="http://schemas.microsoft.com/office/powerpoint/2010/main" val="33818182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Guards provide physical barriers that prevent access to danger areas. To be effective, guards must be strong and fastened by any secure method that prevents the guard from being inadvertently dislodged or removed. Guards typically are designed with screws, bolts and lock fasteners and usually a tool is necessary to unfasten and remove them. Not designed to obstruct operator’s view.</a:t>
            </a:r>
          </a:p>
          <a:p>
            <a:endParaRPr lang="en-US"/>
          </a:p>
          <a:p>
            <a:r>
              <a:rPr lang="en-US"/>
              <a:t>Safeguarding devices either prevent or detect operator contact with the point of operation or stop potentially hazardous machine motion if any part of an individual’s body is within the hazardous portion of the machine. Both types of safeguards need to be properly designed, constructed, installed, used and maintained in good operating condition to ensure employee protection.</a:t>
            </a:r>
          </a:p>
          <a:p>
            <a:endParaRPr lang="en-US"/>
          </a:p>
        </p:txBody>
      </p:sp>
      <p:sp>
        <p:nvSpPr>
          <p:cNvPr id="4" name="Slide Number Placeholder 3"/>
          <p:cNvSpPr>
            <a:spLocks noGrp="1"/>
          </p:cNvSpPr>
          <p:nvPr>
            <p:ph type="sldNum" sz="quarter" idx="5"/>
          </p:nvPr>
        </p:nvSpPr>
        <p:spPr/>
        <p:txBody>
          <a:bodyPr/>
          <a:lstStyle/>
          <a:p>
            <a:fld id="{FCF48670-3E5A-4D66-A037-AB8C5EB161B0}" type="slidenum">
              <a:rPr lang="en-US" smtClean="0"/>
              <a:t>21</a:t>
            </a:fld>
            <a:endParaRPr lang="en-US"/>
          </a:p>
        </p:txBody>
      </p:sp>
    </p:spTree>
    <p:extLst>
      <p:ext uri="{BB962C8B-B14F-4D97-AF65-F5344CB8AC3E}">
        <p14:creationId xmlns:p14="http://schemas.microsoft.com/office/powerpoint/2010/main" val="28737047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several types of guarding and devices that can be used to protect personnel. </a:t>
            </a:r>
          </a:p>
          <a:p>
            <a:endParaRPr lang="en-US"/>
          </a:p>
          <a:p>
            <a:r>
              <a:rPr lang="en-US"/>
              <a:t>-</a:t>
            </a:r>
            <a:r>
              <a:rPr lang="en-US" b="1"/>
              <a:t>Fixed barrier guards</a:t>
            </a:r>
            <a:r>
              <a:rPr lang="en-US"/>
              <a:t>- are attached to the equipment at the point of operation to prevent contact with a hazard by a person at or near the location where work is performed upon the material being processed.</a:t>
            </a:r>
          </a:p>
          <a:p>
            <a:endParaRPr lang="en-US"/>
          </a:p>
          <a:p>
            <a:pPr marL="171450" indent="-171450">
              <a:buFontTx/>
              <a:buChar char="-"/>
            </a:pPr>
            <a:r>
              <a:rPr lang="en-US" b="1"/>
              <a:t>Adjustable or self-adjusting barrier guards </a:t>
            </a:r>
            <a:r>
              <a:rPr lang="en-US"/>
              <a:t>are point of operation barrier guards that can be moved or adjusted to accommodate the material being worked on.</a:t>
            </a:r>
          </a:p>
          <a:p>
            <a:pPr marL="171450" indent="-171450">
              <a:buFontTx/>
              <a:buChar char="-"/>
            </a:pPr>
            <a:endParaRPr lang="en-US"/>
          </a:p>
          <a:p>
            <a:pPr marL="171450" indent="-171450">
              <a:buFontTx/>
              <a:buChar char="-"/>
            </a:pPr>
            <a:r>
              <a:rPr lang="en-US" b="1"/>
              <a:t>Perimeter guarding- </a:t>
            </a:r>
            <a:r>
              <a:rPr lang="en-US" b="0"/>
              <a:t>is</a:t>
            </a:r>
            <a:r>
              <a:rPr lang="en-US" b="1"/>
              <a:t> </a:t>
            </a:r>
            <a:r>
              <a:rPr lang="en-US" sz="1200" kern="1200">
                <a:solidFill>
                  <a:schemeClr val="tx1"/>
                </a:solidFill>
                <a:effectLst/>
                <a:latin typeface="+mn-lt"/>
                <a:ea typeface="+mn-ea"/>
                <a:cs typeface="+mn-cs"/>
              </a:rPr>
              <a:t>A free-standing engineered guard that prevents access to an area around equipment and, therefore, the associated hazards of the equipment. In addition to preventing access, a Perimeter Guard is placed at a sufficient distance from the equipment hazard(s) to prevent contact by any part of the body.</a:t>
            </a:r>
            <a:endParaRPr lang="en-US"/>
          </a:p>
          <a:p>
            <a:pPr marL="171450" indent="-171450">
              <a:buFontTx/>
              <a:buChar char="-"/>
            </a:pPr>
            <a:endParaRPr lang="en-US"/>
          </a:p>
          <a:p>
            <a:pPr marL="0" indent="0">
              <a:buFontTx/>
              <a:buNone/>
            </a:pPr>
            <a:r>
              <a:rPr lang="en-US" err="1"/>
              <a:t>Additionaly</a:t>
            </a:r>
            <a:r>
              <a:rPr lang="en-US"/>
              <a:t>, there are several types of safeguarding devices including:</a:t>
            </a:r>
          </a:p>
          <a:p>
            <a:pPr marL="171450" indent="-171450">
              <a:buFontTx/>
              <a:buChar char="-"/>
            </a:pPr>
            <a:r>
              <a:rPr lang="en-US"/>
              <a:t>Interlocking devices</a:t>
            </a:r>
          </a:p>
          <a:p>
            <a:pPr marL="171450" indent="-171450">
              <a:buFontTx/>
              <a:buChar char="-"/>
            </a:pPr>
            <a:r>
              <a:rPr lang="en-US"/>
              <a:t>Electronic safety devices</a:t>
            </a:r>
          </a:p>
          <a:p>
            <a:pPr marL="171450" indent="-171450">
              <a:buFontTx/>
              <a:buChar char="-"/>
            </a:pPr>
            <a:r>
              <a:rPr lang="en-US" err="1"/>
              <a:t>Presnce</a:t>
            </a:r>
            <a:r>
              <a:rPr lang="en-US"/>
              <a:t> sensing devices, such as light curtains, sensors, or scanners that stop the equipment if the barrier is broken</a:t>
            </a:r>
          </a:p>
          <a:p>
            <a:pPr marL="171450" indent="-171450">
              <a:buFontTx/>
              <a:buChar char="-"/>
            </a:pPr>
            <a:r>
              <a:rPr lang="en-US"/>
              <a:t>Pressure sensing devices, such as pressure mats that detect a person approaching the equipment when stepped on, and stop the equipment and</a:t>
            </a:r>
          </a:p>
          <a:p>
            <a:pPr marL="171450" indent="-171450">
              <a:buFontTx/>
              <a:buChar char="-"/>
            </a:pPr>
            <a:r>
              <a:rPr lang="en-US"/>
              <a:t>Two hand operating devices</a:t>
            </a:r>
          </a:p>
          <a:p>
            <a:pPr marL="171450" indent="-171450">
              <a:buFontTx/>
              <a:buChar char="-"/>
            </a:pPr>
            <a:endParaRPr lang="en-US"/>
          </a:p>
          <a:p>
            <a:pPr marL="171450" indent="-171450">
              <a:buFontTx/>
              <a:buChar char="-"/>
            </a:pPr>
            <a:r>
              <a:rPr lang="en-US"/>
              <a:t>Many times, a combination of guarding and devices may be needed to adequately protect personnel from equipment hazards.</a:t>
            </a:r>
          </a:p>
        </p:txBody>
      </p:sp>
      <p:sp>
        <p:nvSpPr>
          <p:cNvPr id="4" name="Slide Number Placeholder 3"/>
          <p:cNvSpPr>
            <a:spLocks noGrp="1"/>
          </p:cNvSpPr>
          <p:nvPr>
            <p:ph type="sldNum" sz="quarter" idx="5"/>
          </p:nvPr>
        </p:nvSpPr>
        <p:spPr/>
        <p:txBody>
          <a:bodyPr/>
          <a:lstStyle/>
          <a:p>
            <a:fld id="{4532618D-218A-45B0-A4B7-01EB905FAAE1}" type="slidenum">
              <a:rPr lang="en-US" smtClean="0"/>
              <a:t>25</a:t>
            </a:fld>
            <a:endParaRPr lang="en-US"/>
          </a:p>
        </p:txBody>
      </p:sp>
    </p:spTree>
    <p:extLst>
      <p:ext uri="{BB962C8B-B14F-4D97-AF65-F5344CB8AC3E}">
        <p14:creationId xmlns:p14="http://schemas.microsoft.com/office/powerpoint/2010/main" val="39904635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a guard to  be considered effective, it must be designed to physically prevent a person—or any part of their body—from contacting the equipment hazard and flying debris. A good way to tell if a guard is designed  and installed properly is to remember the AUTO principle. </a:t>
            </a:r>
          </a:p>
          <a:p>
            <a:endParaRPr lang="en-US"/>
          </a:p>
          <a:p>
            <a:r>
              <a:rPr lang="en-US"/>
              <a:t>A person must not be able to contact an equipment hazard by reaching around, under, through, or over the guard. </a:t>
            </a:r>
          </a:p>
          <a:p>
            <a:r>
              <a:rPr lang="en-US"/>
              <a:t>If access to moving parts is achievable through one of these actions, the guard would not be considered sufficient, and should be replaced with an properly designed guard.</a:t>
            </a:r>
          </a:p>
          <a:p>
            <a:r>
              <a:rPr lang="en-US"/>
              <a:t>Additionally, overhead hazards 7 feet or less above a walking or working surface must also be guarded.</a:t>
            </a:r>
          </a:p>
          <a:p>
            <a:endParaRPr lang="en-US"/>
          </a:p>
          <a:p>
            <a:r>
              <a:rPr lang="en-US"/>
              <a:t>Guarding may not be removed or bypassed during operation of the equipment.</a:t>
            </a:r>
          </a:p>
          <a:p>
            <a:endParaRPr lang="en-US"/>
          </a:p>
        </p:txBody>
      </p:sp>
      <p:sp>
        <p:nvSpPr>
          <p:cNvPr id="4" name="Slide Number Placeholder 3"/>
          <p:cNvSpPr>
            <a:spLocks noGrp="1"/>
          </p:cNvSpPr>
          <p:nvPr>
            <p:ph type="sldNum" sz="quarter" idx="5"/>
          </p:nvPr>
        </p:nvSpPr>
        <p:spPr/>
        <p:txBody>
          <a:bodyPr/>
          <a:lstStyle/>
          <a:p>
            <a:fld id="{4532618D-218A-45B0-A4B7-01EB905FAAE1}" type="slidenum">
              <a:rPr lang="en-US" smtClean="0"/>
              <a:t>26</a:t>
            </a:fld>
            <a:endParaRPr lang="en-US"/>
          </a:p>
        </p:txBody>
      </p:sp>
    </p:spTree>
    <p:extLst>
      <p:ext uri="{BB962C8B-B14F-4D97-AF65-F5344CB8AC3E}">
        <p14:creationId xmlns:p14="http://schemas.microsoft.com/office/powerpoint/2010/main" val="27543160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F48670-3E5A-4D66-A037-AB8C5EB161B0}" type="slidenum">
              <a:rPr lang="en-US" smtClean="0"/>
              <a:t>28</a:t>
            </a:fld>
            <a:endParaRPr lang="en-US"/>
          </a:p>
        </p:txBody>
      </p:sp>
    </p:spTree>
    <p:extLst>
      <p:ext uri="{BB962C8B-B14F-4D97-AF65-F5344CB8AC3E}">
        <p14:creationId xmlns:p14="http://schemas.microsoft.com/office/powerpoint/2010/main" val="40285971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Work Practices and procedures</a:t>
            </a:r>
          </a:p>
          <a:p>
            <a:r>
              <a:rPr lang="en-US"/>
              <a:t>-No loose hair, </a:t>
            </a:r>
            <a:r>
              <a:rPr lang="en-US" err="1"/>
              <a:t>closthes</a:t>
            </a:r>
            <a:r>
              <a:rPr lang="en-US"/>
              <a:t> or dangling objects</a:t>
            </a:r>
          </a:p>
          <a:p>
            <a:r>
              <a:rPr lang="en-US"/>
              <a:t>-how to hold materials and work pieces, aids</a:t>
            </a:r>
          </a:p>
          <a:p>
            <a:r>
              <a:rPr lang="en-US"/>
              <a:t>-Where to stand</a:t>
            </a:r>
          </a:p>
          <a:p>
            <a:r>
              <a:rPr lang="en-US"/>
              <a:t>-When to shut off- not leave running</a:t>
            </a:r>
          </a:p>
        </p:txBody>
      </p:sp>
      <p:sp>
        <p:nvSpPr>
          <p:cNvPr id="4" name="Slide Number Placeholder 3"/>
          <p:cNvSpPr>
            <a:spLocks noGrp="1"/>
          </p:cNvSpPr>
          <p:nvPr>
            <p:ph type="sldNum" sz="quarter" idx="5"/>
          </p:nvPr>
        </p:nvSpPr>
        <p:spPr/>
        <p:txBody>
          <a:bodyPr/>
          <a:lstStyle/>
          <a:p>
            <a:fld id="{FCF48670-3E5A-4D66-A037-AB8C5EB161B0}" type="slidenum">
              <a:rPr lang="en-US" smtClean="0"/>
              <a:t>30</a:t>
            </a:fld>
            <a:endParaRPr lang="en-US"/>
          </a:p>
        </p:txBody>
      </p:sp>
    </p:spTree>
    <p:extLst>
      <p:ext uri="{BB962C8B-B14F-4D97-AF65-F5344CB8AC3E}">
        <p14:creationId xmlns:p14="http://schemas.microsoft.com/office/powerpoint/2010/main" val="28533644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F48670-3E5A-4D66-A037-AB8C5EB161B0}" type="slidenum">
              <a:rPr lang="en-US" smtClean="0"/>
              <a:t>4</a:t>
            </a:fld>
            <a:endParaRPr lang="en-US"/>
          </a:p>
        </p:txBody>
      </p:sp>
    </p:spTree>
    <p:extLst>
      <p:ext uri="{BB962C8B-B14F-4D97-AF65-F5344CB8AC3E}">
        <p14:creationId xmlns:p14="http://schemas.microsoft.com/office/powerpoint/2010/main" val="13315665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60C9DAC-8717-4D1D-A48C-6BD6FEF39AA1}" type="slidenum">
              <a:rPr lang="en-US" smtClean="0"/>
              <a:t>33</a:t>
            </a:fld>
            <a:endParaRPr lang="en-US" dirty="0"/>
          </a:p>
        </p:txBody>
      </p:sp>
    </p:spTree>
    <p:extLst>
      <p:ext uri="{BB962C8B-B14F-4D97-AF65-F5344CB8AC3E}">
        <p14:creationId xmlns:p14="http://schemas.microsoft.com/office/powerpoint/2010/main" val="9940354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60C9DAC-8717-4D1D-A48C-6BD6FEF39AA1}" type="slidenum">
              <a:rPr lang="en-US" smtClean="0"/>
              <a:t>34</a:t>
            </a:fld>
            <a:endParaRPr lang="en-US" dirty="0"/>
          </a:p>
        </p:txBody>
      </p:sp>
    </p:spTree>
    <p:extLst>
      <p:ext uri="{BB962C8B-B14F-4D97-AF65-F5344CB8AC3E}">
        <p14:creationId xmlns:p14="http://schemas.microsoft.com/office/powerpoint/2010/main" val="30684505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60C9DAC-8717-4D1D-A48C-6BD6FEF39AA1}" type="slidenum">
              <a:rPr lang="en-US" smtClean="0"/>
              <a:t>35</a:t>
            </a:fld>
            <a:endParaRPr lang="en-US" dirty="0"/>
          </a:p>
        </p:txBody>
      </p:sp>
    </p:spTree>
    <p:extLst>
      <p:ext uri="{BB962C8B-B14F-4D97-AF65-F5344CB8AC3E}">
        <p14:creationId xmlns:p14="http://schemas.microsoft.com/office/powerpoint/2010/main" val="28084261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Severe injuries result from contact with live equipment that does not have proper machine guarding, such as lacerations and abrasions, crushed hands and arms, amputations to finders and limbs, and in the worst case scenario, death.</a:t>
            </a:r>
          </a:p>
          <a:p>
            <a:endParaRPr lang="en-US" dirty="0"/>
          </a:p>
          <a:p>
            <a:r>
              <a:rPr lang="en-US" dirty="0"/>
              <a:t>Machine guarding prevents people who operate or work near live equipment from coming into contact with moving machine parts or flying debris generated during equipment operation. Proper Safeguards are essential in protecting people form preventable injuries</a:t>
            </a:r>
          </a:p>
          <a:p>
            <a:endParaRPr lang="en-US" dirty="0"/>
          </a:p>
          <a:p>
            <a:r>
              <a:rPr lang="en-US" dirty="0"/>
              <a:t>Nearly 50% of amputations occurring at work occur in manufacturing plants.  Many of these are due to machine guarding issues.  </a:t>
            </a:r>
          </a:p>
          <a:p>
            <a:endParaRPr lang="en-US" dirty="0"/>
          </a:p>
          <a:p>
            <a:r>
              <a:rPr lang="en-US" dirty="0"/>
              <a:t>Let’s take a look at causes of machine guarding injuries.  </a:t>
            </a:r>
          </a:p>
          <a:p>
            <a:endParaRPr lang="en-US" dirty="0"/>
          </a:p>
        </p:txBody>
      </p:sp>
      <p:sp>
        <p:nvSpPr>
          <p:cNvPr id="4" name="Slide Number Placeholder 3"/>
          <p:cNvSpPr>
            <a:spLocks noGrp="1"/>
          </p:cNvSpPr>
          <p:nvPr>
            <p:ph type="sldNum" sz="quarter" idx="5"/>
          </p:nvPr>
        </p:nvSpPr>
        <p:spPr/>
        <p:txBody>
          <a:bodyPr/>
          <a:lstStyle/>
          <a:p>
            <a:fld id="{4532618D-218A-45B0-A4B7-01EB905FAAE1}" type="slidenum">
              <a:rPr lang="en-US" smtClean="0"/>
              <a:t>5</a:t>
            </a:fld>
            <a:endParaRPr lang="en-US"/>
          </a:p>
        </p:txBody>
      </p:sp>
    </p:spTree>
    <p:extLst>
      <p:ext uri="{BB962C8B-B14F-4D97-AF65-F5344CB8AC3E}">
        <p14:creationId xmlns:p14="http://schemas.microsoft.com/office/powerpoint/2010/main" val="10793263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latin typeface="Arial" panose="020B0604020202020204" pitchFamily="34" charset="0"/>
              </a:rPr>
              <a:t>Let’s discuss OSHA citations and how this could impact your company.  </a:t>
            </a:r>
          </a:p>
          <a:p>
            <a:pPr algn="l"/>
            <a:r>
              <a:rPr lang="en-US" b="0" i="0" dirty="0">
                <a:solidFill>
                  <a:srgbClr val="000000"/>
                </a:solidFill>
                <a:effectLst/>
                <a:latin typeface="Arial" panose="020B0604020202020204" pitchFamily="34" charset="0"/>
              </a:rPr>
              <a:t>In fiscal year 2023, OSHA issued 1,644 citations for machine guarding.  This was an increase from fiscal year 2022 which was a total of 1,370 citations</a:t>
            </a:r>
          </a:p>
          <a:p>
            <a:pPr algn="l"/>
            <a:r>
              <a:rPr lang="en-US" b="0" i="0" dirty="0">
                <a:solidFill>
                  <a:srgbClr val="000000"/>
                </a:solidFill>
                <a:effectLst/>
                <a:latin typeface="Arial" panose="020B0604020202020204" pitchFamily="34" charset="0"/>
              </a:rPr>
              <a:t>In both years, Machine Guarding was in the top 10 for most commonly cited standards.  </a:t>
            </a:r>
          </a:p>
          <a:p>
            <a:pPr algn="l"/>
            <a:endParaRPr lang="en-US" b="0" i="0" dirty="0">
              <a:solidFill>
                <a:srgbClr val="000000"/>
              </a:solidFill>
              <a:effectLst/>
              <a:latin typeface="Arial" panose="020B0604020202020204" pitchFamily="34" charset="0"/>
            </a:endParaRPr>
          </a:p>
          <a:p>
            <a:pPr algn="l"/>
            <a:r>
              <a:rPr lang="en-US" b="0" i="0" dirty="0">
                <a:solidFill>
                  <a:srgbClr val="000000"/>
                </a:solidFill>
                <a:effectLst/>
                <a:latin typeface="Arial" panose="020B0604020202020204" pitchFamily="34" charset="0"/>
              </a:rPr>
              <a:t>In 2023, OSHA enacted directives to be much more aggressive under the Biden Administration than the previous White House. The agency has stepped up enforcement efforts and sought higher penalties when possible. Part of these increased enforcement efforts include that ability to cite for instance-by-instance situations.  OSHA stated that these new enforcement guidelines are designed to “make its penalties more effective in stopping employers from repeatedly exposing workers to life-threatening hazards or failing to comply with certain workplace safety and health requirements.”</a:t>
            </a:r>
          </a:p>
          <a:p>
            <a:pPr algn="l"/>
            <a:endParaRPr lang="en-US" b="0" i="0" dirty="0">
              <a:solidFill>
                <a:srgbClr val="000000"/>
              </a:solidFill>
              <a:effectLst/>
              <a:latin typeface="Arial" panose="020B0604020202020204" pitchFamily="34" charset="0"/>
            </a:endParaRPr>
          </a:p>
          <a:p>
            <a:pPr algn="l"/>
            <a:r>
              <a:rPr lang="en-US" b="0" i="0" dirty="0">
                <a:solidFill>
                  <a:srgbClr val="000000"/>
                </a:solidFill>
                <a:effectLst/>
                <a:latin typeface="Arial" panose="020B0604020202020204" pitchFamily="34" charset="0"/>
              </a:rPr>
              <a:t>Instance-by-Instance citations applies for cases where the agency identifies “high-gravity” serious violations of OSHA standards specific to certain conditions where the language of the rule supports a citation for each instance of non-compliance. These conditions include lockout/tagout, machine guarding, permit-required confined space, respiratory protection, falls, trenching and cases with other-than-serious violations specific to recordkeeping.</a:t>
            </a:r>
          </a:p>
          <a:p>
            <a:pPr algn="l"/>
            <a:r>
              <a:rPr lang="en-US" b="0" i="0" dirty="0">
                <a:solidFill>
                  <a:srgbClr val="000000"/>
                </a:solidFill>
                <a:effectLst/>
                <a:latin typeface="Arial" panose="020B0604020202020204" pitchFamily="34" charset="0"/>
              </a:rPr>
              <a:t>The change is intended to ensure OSHA personnel are applying the full authority of the Occupational Safety and Health Act where increased citations are needed to discourage non-compliance.</a:t>
            </a:r>
          </a:p>
          <a:p>
            <a:pPr algn="l"/>
            <a:endParaRPr lang="en-US" b="0" i="0" dirty="0">
              <a:solidFill>
                <a:srgbClr val="000000"/>
              </a:solidFill>
              <a:effectLst/>
              <a:latin typeface="Arial" panose="020B0604020202020204" pitchFamily="34" charset="0"/>
            </a:endParaRPr>
          </a:p>
          <a:p>
            <a:pPr algn="l"/>
            <a:r>
              <a:rPr lang="en-US" b="0" i="0" dirty="0">
                <a:solidFill>
                  <a:srgbClr val="000000"/>
                </a:solidFill>
                <a:effectLst/>
                <a:latin typeface="Arial" panose="020B0604020202020204" pitchFamily="34" charset="0"/>
              </a:rPr>
              <a:t>What does this mean for companies, OSHA could cite for each instance they identify a machine guarding issue at the facility.  </a:t>
            </a:r>
          </a:p>
          <a:p>
            <a:pPr algn="l"/>
            <a:endParaRPr lang="en-US" b="0" i="0" dirty="0">
              <a:solidFill>
                <a:srgbClr val="000000"/>
              </a:solidFill>
              <a:effectLst/>
              <a:latin typeface="Arial" panose="020B0604020202020204" pitchFamily="34" charset="0"/>
            </a:endParaRPr>
          </a:p>
          <a:p>
            <a:pPr algn="l"/>
            <a:r>
              <a:rPr lang="en-US" b="0" i="0" dirty="0">
                <a:solidFill>
                  <a:srgbClr val="000000"/>
                </a:solidFill>
                <a:effectLst/>
                <a:latin typeface="Arial" panose="020B0604020202020204" pitchFamily="34" charset="0"/>
              </a:rPr>
              <a:t>OSHA has also increased the penalty amounts due to inflation.  For 2024,</a:t>
            </a:r>
          </a:p>
          <a:p>
            <a:endParaRPr lang="en-US" dirty="0"/>
          </a:p>
        </p:txBody>
      </p:sp>
      <p:sp>
        <p:nvSpPr>
          <p:cNvPr id="4" name="Slide Number Placeholder 3"/>
          <p:cNvSpPr>
            <a:spLocks noGrp="1"/>
          </p:cNvSpPr>
          <p:nvPr>
            <p:ph type="sldNum" sz="quarter" idx="5"/>
          </p:nvPr>
        </p:nvSpPr>
        <p:spPr/>
        <p:txBody>
          <a:bodyPr/>
          <a:lstStyle/>
          <a:p>
            <a:fld id="{FCF48670-3E5A-4D66-A037-AB8C5EB161B0}" type="slidenum">
              <a:rPr lang="en-US" smtClean="0"/>
              <a:t>6</a:t>
            </a:fld>
            <a:endParaRPr lang="en-US"/>
          </a:p>
        </p:txBody>
      </p:sp>
    </p:spTree>
    <p:extLst>
      <p:ext uri="{BB962C8B-B14F-4D97-AF65-F5344CB8AC3E}">
        <p14:creationId xmlns:p14="http://schemas.microsoft.com/office/powerpoint/2010/main" val="7457046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dirty="0">
                <a:solidFill>
                  <a:srgbClr val="000000"/>
                </a:solidFill>
                <a:effectLst/>
                <a:latin typeface="Calibri" panose="020F0502020204030204" pitchFamily="34" charset="0"/>
              </a:rPr>
              <a:t>I’d like to share a few experiences I had with machine guarding that have always stuck with me.  </a:t>
            </a:r>
          </a:p>
          <a:p>
            <a:pPr marL="342900" indent="-342900" algn="l" rtl="0" fontAlgn="base">
              <a:buAutoNum type="arabicPeriod"/>
            </a:pPr>
            <a:r>
              <a:rPr lang="en-US" sz="1800" b="0" i="0" dirty="0">
                <a:solidFill>
                  <a:srgbClr val="000000"/>
                </a:solidFill>
                <a:effectLst/>
                <a:latin typeface="Calibri" panose="020F0502020204030204" pitchFamily="34" charset="0"/>
              </a:rPr>
              <a:t>Hand amputation in a wood shop</a:t>
            </a:r>
          </a:p>
          <a:p>
            <a:pPr marL="342900" indent="-342900" algn="l" rtl="0" fontAlgn="base">
              <a:buAutoNum type="arabicPeriod"/>
            </a:pPr>
            <a:r>
              <a:rPr lang="en-US" sz="1800" b="0" i="0" dirty="0">
                <a:solidFill>
                  <a:srgbClr val="000000"/>
                </a:solidFill>
                <a:effectLst/>
                <a:latin typeface="Calibri" panose="020F0502020204030204" pitchFamily="34" charset="0"/>
              </a:rPr>
              <a:t>Finger de-gloving in printing industry</a:t>
            </a:r>
          </a:p>
          <a:p>
            <a:pPr marL="342900" indent="-342900" algn="l" rtl="0" fontAlgn="base">
              <a:buAutoNum type="arabicPeriod"/>
            </a:pPr>
            <a:r>
              <a:rPr lang="en-US" sz="1800" b="0" i="0" dirty="0">
                <a:solidFill>
                  <a:srgbClr val="000000"/>
                </a:solidFill>
                <a:effectLst/>
                <a:latin typeface="Calibri" panose="020F0502020204030204" pitchFamily="34" charset="0"/>
              </a:rPr>
              <a:t>Finger tip amputation in a food manufacturing plant</a:t>
            </a:r>
          </a:p>
          <a:p>
            <a:pPr algn="l" rtl="0" fontAlgn="base"/>
            <a:endParaRPr lang="en-US"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Calibri" panose="020F0502020204030204" pitchFamily="34" charset="0"/>
              </a:rPr>
              <a:t>What haunts me even more is when she described to me her return home after treatment. She is a single mother and she had to face her sons. They could immediately tell something was wrong- why is mom in bed? Why isn’t she giving me one of her big bear hugs? She recalled hiding her bandaged hand under the covers so they wouldn’t see. And the crying they all did as she had to calmly tell her young boys what happened.</a:t>
            </a:r>
            <a:endParaRPr lang="en-US" b="0" i="0" dirty="0">
              <a:solidFill>
                <a:srgbClr val="000000"/>
              </a:solidFill>
              <a:effectLst/>
              <a:latin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4532618D-218A-45B0-A4B7-01EB905FAAE1}" type="slidenum">
              <a:rPr lang="en-US" smtClean="0"/>
              <a:t>7</a:t>
            </a:fld>
            <a:endParaRPr lang="en-US"/>
          </a:p>
        </p:txBody>
      </p:sp>
    </p:spTree>
    <p:extLst>
      <p:ext uri="{BB962C8B-B14F-4D97-AF65-F5344CB8AC3E}">
        <p14:creationId xmlns:p14="http://schemas.microsoft.com/office/powerpoint/2010/main" val="29680359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performance standards in ANSI B11 (Machine Guarding) or. ISO 13849.1 (Safety of Machinery).  </a:t>
            </a:r>
          </a:p>
        </p:txBody>
      </p:sp>
      <p:sp>
        <p:nvSpPr>
          <p:cNvPr id="4" name="Slide Number Placeholder 3"/>
          <p:cNvSpPr>
            <a:spLocks noGrp="1"/>
          </p:cNvSpPr>
          <p:nvPr>
            <p:ph type="sldNum" sz="quarter" idx="5"/>
          </p:nvPr>
        </p:nvSpPr>
        <p:spPr/>
        <p:txBody>
          <a:bodyPr/>
          <a:lstStyle/>
          <a:p>
            <a:fld id="{FCF48670-3E5A-4D66-A037-AB8C5EB161B0}" type="slidenum">
              <a:rPr lang="en-US" smtClean="0"/>
              <a:t>8</a:t>
            </a:fld>
            <a:endParaRPr lang="en-US"/>
          </a:p>
        </p:txBody>
      </p:sp>
    </p:spTree>
    <p:extLst>
      <p:ext uri="{BB962C8B-B14F-4D97-AF65-F5344CB8AC3E}">
        <p14:creationId xmlns:p14="http://schemas.microsoft.com/office/powerpoint/2010/main" val="1238828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F48670-3E5A-4D66-A037-AB8C5EB161B0}" type="slidenum">
              <a:rPr lang="en-US" smtClean="0"/>
              <a:t>9</a:t>
            </a:fld>
            <a:endParaRPr lang="en-US"/>
          </a:p>
        </p:txBody>
      </p:sp>
    </p:spTree>
    <p:extLst>
      <p:ext uri="{BB962C8B-B14F-4D97-AF65-F5344CB8AC3E}">
        <p14:creationId xmlns:p14="http://schemas.microsoft.com/office/powerpoint/2010/main" val="26504566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JHA Definition from OSHA pub 3071</a:t>
            </a:r>
          </a:p>
          <a:p>
            <a:r>
              <a:rPr lang="en-US" dirty="0">
                <a:cs typeface="Calibri"/>
              </a:rPr>
              <a:t>JHAs look at each job step, the associated hazards, and controls to reduce hazards to a safe level. </a:t>
            </a:r>
          </a:p>
          <a:p>
            <a:r>
              <a:rPr lang="en-US" dirty="0">
                <a:cs typeface="Calibri"/>
              </a:rPr>
              <a:t>Broad- encompasses not only guarding, but PPE </a:t>
            </a:r>
            <a:r>
              <a:rPr lang="en-US" dirty="0" err="1">
                <a:cs typeface="Calibri"/>
              </a:rPr>
              <a:t>usafe</a:t>
            </a:r>
            <a:r>
              <a:rPr lang="en-US" dirty="0">
                <a:cs typeface="Calibri"/>
              </a:rPr>
              <a:t>, ergonomics, surrounding tasks that can impact person completing the job, etc.</a:t>
            </a:r>
          </a:p>
        </p:txBody>
      </p:sp>
      <p:sp>
        <p:nvSpPr>
          <p:cNvPr id="4" name="Slide Number Placeholder 3"/>
          <p:cNvSpPr>
            <a:spLocks noGrp="1"/>
          </p:cNvSpPr>
          <p:nvPr>
            <p:ph type="sldNum" sz="quarter" idx="5"/>
          </p:nvPr>
        </p:nvSpPr>
        <p:spPr/>
        <p:txBody>
          <a:bodyPr/>
          <a:lstStyle/>
          <a:p>
            <a:fld id="{FCF48670-3E5A-4D66-A037-AB8C5EB161B0}" type="slidenum">
              <a:rPr lang="en-US" smtClean="0"/>
              <a:t>11</a:t>
            </a:fld>
            <a:endParaRPr lang="en-US"/>
          </a:p>
        </p:txBody>
      </p:sp>
    </p:spTree>
    <p:extLst>
      <p:ext uri="{BB962C8B-B14F-4D97-AF65-F5344CB8AC3E}">
        <p14:creationId xmlns:p14="http://schemas.microsoft.com/office/powerpoint/2010/main" val="20267645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spcBef>
                <a:spcPts val="622"/>
              </a:spcBef>
              <a:defRPr/>
            </a:pPr>
            <a:r>
              <a:rPr lang="en-US" b="1"/>
              <a:t>Point of operation </a:t>
            </a:r>
          </a:p>
          <a:p>
            <a:pPr defTabSz="948507">
              <a:spcBef>
                <a:spcPts val="622"/>
              </a:spcBef>
              <a:defRPr/>
            </a:pPr>
            <a:r>
              <a:rPr lang="en-US"/>
              <a:t>The point of operation is that point where work is performed on the material, such as cutting, shaping, boring, or forming of stock. The point of operation is typically the most hazardous part of the machine.</a:t>
            </a:r>
          </a:p>
        </p:txBody>
      </p:sp>
      <p:sp>
        <p:nvSpPr>
          <p:cNvPr id="4" name="Slide Number Placeholder 3"/>
          <p:cNvSpPr>
            <a:spLocks noGrp="1"/>
          </p:cNvSpPr>
          <p:nvPr>
            <p:ph type="sldNum" sz="quarter" idx="10"/>
          </p:nvPr>
        </p:nvSpPr>
        <p:spPr/>
        <p:txBody>
          <a:bodyPr/>
          <a:lstStyle/>
          <a:p>
            <a:pPr>
              <a:defRPr/>
            </a:pPr>
            <a:fld id="{03929133-6058-4AC0-B438-8A9CD687C5FD}" type="slidenum">
              <a:rPr lang="en-US" smtClean="0"/>
              <a:pPr>
                <a:defRPr/>
              </a:pPr>
              <a:t>14</a:t>
            </a:fld>
            <a:endParaRPr lang="en-US"/>
          </a:p>
        </p:txBody>
      </p:sp>
    </p:spTree>
    <p:extLst>
      <p:ext uri="{BB962C8B-B14F-4D97-AF65-F5344CB8AC3E}">
        <p14:creationId xmlns:p14="http://schemas.microsoft.com/office/powerpoint/2010/main" val="31239580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12" name="Rectangle">
            <a:extLst>
              <a:ext uri="{FF2B5EF4-FFF2-40B4-BE49-F238E27FC236}">
                <a16:creationId xmlns:a16="http://schemas.microsoft.com/office/drawing/2014/main" id="{F9512BDE-EEA0-404B-8D45-8AA93D61DABC}"/>
              </a:ext>
            </a:extLst>
          </p:cNvPr>
          <p:cNvSpPr/>
          <p:nvPr userDrawn="1"/>
        </p:nvSpPr>
        <p:spPr>
          <a:xfrm flipH="1">
            <a:off x="-1" y="4450188"/>
            <a:ext cx="12192000" cy="2407811"/>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600" noProof="0"/>
          </a:p>
        </p:txBody>
      </p:sp>
      <p:sp>
        <p:nvSpPr>
          <p:cNvPr id="11" name="Rectangle">
            <a:extLst>
              <a:ext uri="{FF2B5EF4-FFF2-40B4-BE49-F238E27FC236}">
                <a16:creationId xmlns:a16="http://schemas.microsoft.com/office/drawing/2014/main" id="{E1223535-0F2F-6340-80B9-0B5D9364A13F}"/>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a:p>
        </p:txBody>
      </p:sp>
      <p:sp>
        <p:nvSpPr>
          <p:cNvPr id="2" name="Title 1"/>
          <p:cNvSpPr>
            <a:spLocks noGrp="1"/>
          </p:cNvSpPr>
          <p:nvPr>
            <p:ph type="ctrTitle"/>
          </p:nvPr>
        </p:nvSpPr>
        <p:spPr>
          <a:xfrm>
            <a:off x="1097280" y="758952"/>
            <a:ext cx="10058400" cy="3566160"/>
          </a:xfrm>
          <a:prstGeom prst="rect">
            <a:avLst/>
          </a:prstGeom>
        </p:spPr>
        <p:txBody>
          <a:bodyPr anchor="b">
            <a:normAutofit/>
          </a:bodyPr>
          <a:lstStyle>
            <a:lvl1pPr algn="l">
              <a:lnSpc>
                <a:spcPct val="90000"/>
              </a:lnSpc>
              <a:defRPr sz="8000" cap="all" spc="-50" baseline="0">
                <a:solidFill>
                  <a:srgbClr val="091330"/>
                </a:solidFill>
              </a:defRPr>
            </a:lvl1pPr>
          </a:lstStyle>
          <a:p>
            <a:r>
              <a:rPr lang="en-US" noProof="0"/>
              <a:t>Click to edit Master title style</a:t>
            </a:r>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rgbClr val="091330"/>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noProof="0"/>
              <a:t>Click to edit Master subtitle style</a:t>
            </a:r>
          </a:p>
        </p:txBody>
      </p: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noProof="0" smtClean="0"/>
              <a:t>2/28/2024</a:t>
            </a:fld>
            <a:endParaRPr lang="en-US" noProof="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noProof="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noProof="0" smtClean="0"/>
              <a:t>‹#›</a:t>
            </a:fld>
            <a:endParaRPr lang="en-US" noProof="0"/>
          </a:p>
        </p:txBody>
      </p:sp>
    </p:spTree>
    <p:extLst>
      <p:ext uri="{BB962C8B-B14F-4D97-AF65-F5344CB8AC3E}">
        <p14:creationId xmlns:p14="http://schemas.microsoft.com/office/powerpoint/2010/main" val="1723584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Content and Image">
    <p:bg>
      <p:bgPr>
        <a:solidFill>
          <a:schemeClr val="bg1"/>
        </a:solidFill>
        <a:effectLst/>
      </p:bgPr>
    </p:bg>
    <p:spTree>
      <p:nvGrpSpPr>
        <p:cNvPr id="1" name=""/>
        <p:cNvGrpSpPr/>
        <p:nvPr/>
      </p:nvGrpSpPr>
      <p:grpSpPr>
        <a:xfrm>
          <a:off x="0" y="0"/>
          <a:ext cx="0" cy="0"/>
          <a:chOff x="0" y="0"/>
          <a:chExt cx="0" cy="0"/>
        </a:xfrm>
      </p:grpSpPr>
      <p:sp>
        <p:nvSpPr>
          <p:cNvPr id="5" name="Rectangle">
            <a:extLst>
              <a:ext uri="{FF2B5EF4-FFF2-40B4-BE49-F238E27FC236}">
                <a16:creationId xmlns:a16="http://schemas.microsoft.com/office/drawing/2014/main" id="{05BFC727-5650-B049-AA2A-2511C08FB35B}"/>
              </a:ext>
            </a:extLst>
          </p:cNvPr>
          <p:cNvSpPr/>
          <p:nvPr userDrawn="1"/>
        </p:nvSpPr>
        <p:spPr>
          <a:xfrm flipH="1">
            <a:off x="0" y="0"/>
            <a:ext cx="1195754" cy="6858000"/>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600" noProof="0"/>
          </a:p>
        </p:txBody>
      </p:sp>
      <p:sp>
        <p:nvSpPr>
          <p:cNvPr id="6" name="Rectangle">
            <a:extLst>
              <a:ext uri="{FF2B5EF4-FFF2-40B4-BE49-F238E27FC236}">
                <a16:creationId xmlns:a16="http://schemas.microsoft.com/office/drawing/2014/main" id="{E700C598-C823-744D-BE16-5114B7625057}"/>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a:p>
        </p:txBody>
      </p:sp>
      <p:sp>
        <p:nvSpPr>
          <p:cNvPr id="10" name="Picture Placeholder 8">
            <a:extLst>
              <a:ext uri="{FF2B5EF4-FFF2-40B4-BE49-F238E27FC236}">
                <a16:creationId xmlns:a16="http://schemas.microsoft.com/office/drawing/2014/main" id="{21BED569-C9C5-8F4D-A42A-ED4914579D63}"/>
              </a:ext>
            </a:extLst>
          </p:cNvPr>
          <p:cNvSpPr>
            <a:spLocks noGrp="1"/>
          </p:cNvSpPr>
          <p:nvPr>
            <p:ph type="pic" sz="quarter" idx="13"/>
          </p:nvPr>
        </p:nvSpPr>
        <p:spPr>
          <a:xfrm>
            <a:off x="5924550" y="633875"/>
            <a:ext cx="5632450" cy="5591175"/>
          </a:xfrm>
          <a:solidFill>
            <a:schemeClr val="tx2"/>
          </a:solidFill>
        </p:spPr>
        <p:txBody>
          <a:bodyPr anchor="ctr"/>
          <a:lstStyle>
            <a:lvl1pPr algn="ctr">
              <a:defRPr>
                <a:solidFill>
                  <a:schemeClr val="bg1"/>
                </a:solidFill>
              </a:defRPr>
            </a:lvl1pPr>
          </a:lstStyle>
          <a:p>
            <a:r>
              <a:rPr lang="en-US" noProof="0"/>
              <a:t>Click icon to add picture</a:t>
            </a:r>
          </a:p>
        </p:txBody>
      </p:sp>
      <p:sp>
        <p:nvSpPr>
          <p:cNvPr id="11" name="Title Placeholder 1">
            <a:extLst>
              <a:ext uri="{FF2B5EF4-FFF2-40B4-BE49-F238E27FC236}">
                <a16:creationId xmlns:a16="http://schemas.microsoft.com/office/drawing/2014/main" id="{ACB6E588-2EB7-9A41-A93A-7757596EF9D6}"/>
              </a:ext>
            </a:extLst>
          </p:cNvPr>
          <p:cNvSpPr>
            <a:spLocks noGrp="1"/>
          </p:cNvSpPr>
          <p:nvPr>
            <p:ph type="title" hasCustomPrompt="1"/>
          </p:nvPr>
        </p:nvSpPr>
        <p:spPr>
          <a:xfrm>
            <a:off x="1195754" y="942870"/>
            <a:ext cx="4157296" cy="1292750"/>
          </a:xfrm>
          <a:prstGeom prst="rect">
            <a:avLst/>
          </a:prstGeom>
        </p:spPr>
        <p:txBody>
          <a:bodyPr vert="horz" lIns="91440" tIns="45720" rIns="91440" bIns="45720" rtlCol="0" anchor="ctr">
            <a:normAutofit/>
          </a:bodyPr>
          <a:lstStyle>
            <a:lvl1pPr>
              <a:defRPr cap="all" baseline="0"/>
            </a:lvl1pPr>
          </a:lstStyle>
          <a:p>
            <a:r>
              <a:rPr lang="en-US" noProof="0"/>
              <a:t>Title goes here</a:t>
            </a:r>
          </a:p>
        </p:txBody>
      </p:sp>
      <p:sp>
        <p:nvSpPr>
          <p:cNvPr id="12" name="Content Placeholder 3">
            <a:extLst>
              <a:ext uri="{FF2B5EF4-FFF2-40B4-BE49-F238E27FC236}">
                <a16:creationId xmlns:a16="http://schemas.microsoft.com/office/drawing/2014/main" id="{A6C0FE70-F6BB-3D40-AD3C-E704CABE499C}"/>
              </a:ext>
            </a:extLst>
          </p:cNvPr>
          <p:cNvSpPr>
            <a:spLocks noGrp="1"/>
          </p:cNvSpPr>
          <p:nvPr>
            <p:ph sz="half" idx="2"/>
          </p:nvPr>
        </p:nvSpPr>
        <p:spPr>
          <a:xfrm>
            <a:off x="1195754" y="2281657"/>
            <a:ext cx="4157296" cy="3633471"/>
          </a:xfrm>
        </p:spPr>
        <p:txBody>
          <a:bodyPr>
            <a:normAutofit/>
          </a:bodyPr>
          <a:lstStyle>
            <a:lvl1pPr marL="0" indent="0">
              <a:buClr>
                <a:schemeClr val="tx1"/>
              </a:buClr>
              <a:buNone/>
              <a:defRPr sz="1600">
                <a:solidFill>
                  <a:schemeClr val="tx1"/>
                </a:solidFill>
              </a:defRPr>
            </a:lvl1pPr>
            <a:lvl2pPr marL="201168" indent="0">
              <a:buClr>
                <a:schemeClr val="tx1"/>
              </a:buClr>
              <a:buFont typeface="Arial" panose="020B0604020202020204" pitchFamily="34" charset="0"/>
              <a:buNone/>
              <a:defRPr sz="1400">
                <a:solidFill>
                  <a:schemeClr val="tx1"/>
                </a:solidFill>
              </a:defRPr>
            </a:lvl2pPr>
            <a:lvl3pPr marL="384048" indent="0">
              <a:buClr>
                <a:schemeClr val="tx1"/>
              </a:buClr>
              <a:buFont typeface="Arial" panose="020B0604020202020204" pitchFamily="34" charset="0"/>
              <a:buNone/>
              <a:defRPr sz="1100">
                <a:solidFill>
                  <a:schemeClr val="tx1"/>
                </a:solidFill>
              </a:defRPr>
            </a:lvl3pPr>
            <a:lvl4pPr marL="566928" indent="0">
              <a:buClr>
                <a:schemeClr val="tx1"/>
              </a:buClr>
              <a:buFont typeface="Arial" panose="020B0604020202020204" pitchFamily="34" charset="0"/>
              <a:buNone/>
              <a:defRPr sz="1100">
                <a:solidFill>
                  <a:schemeClr val="tx1"/>
                </a:solidFill>
              </a:defRPr>
            </a:lvl4pPr>
            <a:lvl5pPr marL="749808" indent="0">
              <a:buClr>
                <a:schemeClr val="tx1"/>
              </a:buClr>
              <a:buFont typeface="Arial" panose="020B0604020202020204" pitchFamily="34" charset="0"/>
              <a:buNone/>
              <a:defRPr sz="11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13" name="Picture 12">
            <a:extLst>
              <a:ext uri="{FF2B5EF4-FFF2-40B4-BE49-F238E27FC236}">
                <a16:creationId xmlns:a16="http://schemas.microsoft.com/office/drawing/2014/main" id="{875DB38A-AC3C-4FC8-9207-8737FDE10DA6}"/>
              </a:ext>
            </a:extLst>
          </p:cNvPr>
          <p:cNvPicPr>
            <a:picLocks noChangeAspect="1"/>
          </p:cNvPicPr>
          <p:nvPr userDrawn="1"/>
        </p:nvPicPr>
        <p:blipFill>
          <a:blip r:embed="rId2"/>
          <a:stretch>
            <a:fillRect/>
          </a:stretch>
        </p:blipFill>
        <p:spPr>
          <a:xfrm>
            <a:off x="9981149" y="6227659"/>
            <a:ext cx="1575851" cy="630341"/>
          </a:xfrm>
          <a:prstGeom prst="rect">
            <a:avLst/>
          </a:prstGeom>
        </p:spPr>
      </p:pic>
    </p:spTree>
    <p:extLst>
      <p:ext uri="{BB962C8B-B14F-4D97-AF65-F5344CB8AC3E}">
        <p14:creationId xmlns:p14="http://schemas.microsoft.com/office/powerpoint/2010/main" val="3701714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bg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noProof="0" smtClean="0"/>
              <a:t>2/28/2024</a:t>
            </a:fld>
            <a:endParaRPr lang="en-US" noProof="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noProof="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noProof="0" smtClean="0"/>
              <a:t>‹#›</a:t>
            </a:fld>
            <a:endParaRPr lang="en-US" noProof="0"/>
          </a:p>
        </p:txBody>
      </p:sp>
      <p:sp>
        <p:nvSpPr>
          <p:cNvPr id="5" name="Rectangle">
            <a:extLst>
              <a:ext uri="{FF2B5EF4-FFF2-40B4-BE49-F238E27FC236}">
                <a16:creationId xmlns:a16="http://schemas.microsoft.com/office/drawing/2014/main" id="{0AB10FFC-D586-994D-8D3D-F4042255CB72}"/>
              </a:ext>
            </a:extLst>
          </p:cNvPr>
          <p:cNvSpPr/>
          <p:nvPr userDrawn="1"/>
        </p:nvSpPr>
        <p:spPr>
          <a:xfrm flipH="1">
            <a:off x="0" y="0"/>
            <a:ext cx="12192000" cy="6858000"/>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600" noProof="0"/>
          </a:p>
        </p:txBody>
      </p:sp>
      <p:sp>
        <p:nvSpPr>
          <p:cNvPr id="6" name="Rectangle">
            <a:extLst>
              <a:ext uri="{FF2B5EF4-FFF2-40B4-BE49-F238E27FC236}">
                <a16:creationId xmlns:a16="http://schemas.microsoft.com/office/drawing/2014/main" id="{C7B0C08A-E831-D242-B2CE-2DEB004F982F}"/>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a:p>
        </p:txBody>
      </p:sp>
      <p:cxnSp>
        <p:nvCxnSpPr>
          <p:cNvPr id="7" name="Straight Connector 6">
            <a:extLst>
              <a:ext uri="{FF2B5EF4-FFF2-40B4-BE49-F238E27FC236}">
                <a16:creationId xmlns:a16="http://schemas.microsoft.com/office/drawing/2014/main" id="{105C2191-88F7-4148-96FD-E129F707E038}"/>
              </a:ext>
            </a:extLst>
          </p:cNvPr>
          <p:cNvCxnSpPr/>
          <p:nvPr userDrawn="1"/>
        </p:nvCxnSpPr>
        <p:spPr>
          <a:xfrm>
            <a:off x="6818393" y="999565"/>
            <a:ext cx="0" cy="48588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itle Placeholder 1">
            <a:extLst>
              <a:ext uri="{FF2B5EF4-FFF2-40B4-BE49-F238E27FC236}">
                <a16:creationId xmlns:a16="http://schemas.microsoft.com/office/drawing/2014/main" id="{61FB2196-E251-5A40-86F7-6092CEBFA133}"/>
              </a:ext>
            </a:extLst>
          </p:cNvPr>
          <p:cNvSpPr>
            <a:spLocks noGrp="1"/>
          </p:cNvSpPr>
          <p:nvPr>
            <p:ph type="title" hasCustomPrompt="1"/>
          </p:nvPr>
        </p:nvSpPr>
        <p:spPr>
          <a:xfrm>
            <a:off x="635000" y="3135207"/>
            <a:ext cx="5460992" cy="587584"/>
          </a:xfrm>
          <a:prstGeom prst="rect">
            <a:avLst/>
          </a:prstGeom>
        </p:spPr>
        <p:txBody>
          <a:bodyPr vert="horz" lIns="91440" tIns="45720" rIns="91440" bIns="45720" rtlCol="0" anchor="ctr">
            <a:noAutofit/>
          </a:bodyPr>
          <a:lstStyle>
            <a:lvl1pPr algn="r">
              <a:defRPr sz="4800" cap="all" baseline="0"/>
            </a:lvl1pPr>
          </a:lstStyle>
          <a:p>
            <a:r>
              <a:rPr lang="en-US" noProof="0"/>
              <a:t>Title goes here</a:t>
            </a:r>
          </a:p>
        </p:txBody>
      </p:sp>
      <p:sp>
        <p:nvSpPr>
          <p:cNvPr id="12" name="Content Placeholder 3">
            <a:extLst>
              <a:ext uri="{FF2B5EF4-FFF2-40B4-BE49-F238E27FC236}">
                <a16:creationId xmlns:a16="http://schemas.microsoft.com/office/drawing/2014/main" id="{C2FACD1B-0D9C-A547-98A0-D66C341D3D74}"/>
              </a:ext>
            </a:extLst>
          </p:cNvPr>
          <p:cNvSpPr>
            <a:spLocks noGrp="1"/>
          </p:cNvSpPr>
          <p:nvPr>
            <p:ph sz="half" idx="2" hasCustomPrompt="1"/>
          </p:nvPr>
        </p:nvSpPr>
        <p:spPr>
          <a:xfrm>
            <a:off x="7540794" y="831286"/>
            <a:ext cx="4016206" cy="5195425"/>
          </a:xfrm>
        </p:spPr>
        <p:txBody>
          <a:bodyPr anchor="ctr">
            <a:normAutofit/>
          </a:bodyPr>
          <a:lstStyle>
            <a:lvl1pPr marL="342900" indent="-342900">
              <a:buClr>
                <a:schemeClr val="tx1"/>
              </a:buClr>
              <a:buFont typeface="+mj-lt"/>
              <a:buAutoNum type="arabicPeriod"/>
              <a:defRPr sz="1600">
                <a:solidFill>
                  <a:schemeClr val="tx1"/>
                </a:solidFill>
              </a:defRPr>
            </a:lvl1pPr>
            <a:lvl2pPr marL="544068" indent="-342900">
              <a:buClr>
                <a:schemeClr val="tx1"/>
              </a:buClr>
              <a:buFont typeface="+mj-lt"/>
              <a:buAutoNum type="arabicPeriod"/>
              <a:defRPr sz="1400"/>
            </a:lvl2pPr>
            <a:lvl3pPr marL="612648" indent="-228600">
              <a:buClr>
                <a:schemeClr val="tx1"/>
              </a:buClr>
              <a:buFont typeface="+mj-lt"/>
              <a:buAutoNum type="arabicPeriod"/>
              <a:defRPr sz="1100"/>
            </a:lvl3pPr>
            <a:lvl4pPr marL="795528" indent="-228600">
              <a:buClr>
                <a:schemeClr val="tx1"/>
              </a:buClr>
              <a:buFont typeface="+mj-lt"/>
              <a:buAutoNum type="arabicPeriod"/>
              <a:defRPr sz="1100"/>
            </a:lvl4pPr>
            <a:lvl5pPr marL="978408" indent="-228600">
              <a:buClr>
                <a:schemeClr val="tx1"/>
              </a:buClr>
              <a:buFont typeface="+mj-lt"/>
              <a:buAutoNum type="arabicPeriod"/>
              <a:defRPr sz="1100"/>
            </a:lvl5pPr>
          </a:lstStyle>
          <a:p>
            <a:pPr lvl="0"/>
            <a:r>
              <a:rPr lang="en-US" noProof="0"/>
              <a:t>Quote Goes Here</a:t>
            </a:r>
          </a:p>
        </p:txBody>
      </p:sp>
    </p:spTree>
    <p:extLst>
      <p:ext uri="{BB962C8B-B14F-4D97-AF65-F5344CB8AC3E}">
        <p14:creationId xmlns:p14="http://schemas.microsoft.com/office/powerpoint/2010/main" val="4184935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Agenda">
    <p:bg>
      <p:bgPr>
        <a:solidFill>
          <a:schemeClr val="bg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noProof="0" smtClean="0"/>
              <a:t>2/28/2024</a:t>
            </a:fld>
            <a:endParaRPr lang="en-US" noProof="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noProof="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noProof="0" smtClean="0"/>
              <a:t>‹#›</a:t>
            </a:fld>
            <a:endParaRPr lang="en-US" noProof="0"/>
          </a:p>
        </p:txBody>
      </p:sp>
      <p:sp>
        <p:nvSpPr>
          <p:cNvPr id="5" name="Rectangle">
            <a:extLst>
              <a:ext uri="{FF2B5EF4-FFF2-40B4-BE49-F238E27FC236}">
                <a16:creationId xmlns:a16="http://schemas.microsoft.com/office/drawing/2014/main" id="{AA314B25-B4AF-394E-BBDA-7E6BAD315F39}"/>
              </a:ext>
            </a:extLst>
          </p:cNvPr>
          <p:cNvSpPr/>
          <p:nvPr userDrawn="1"/>
        </p:nvSpPr>
        <p:spPr>
          <a:xfrm>
            <a:off x="3351057" y="0"/>
            <a:ext cx="8840943" cy="6858000"/>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600" noProof="0"/>
          </a:p>
        </p:txBody>
      </p:sp>
      <p:sp>
        <p:nvSpPr>
          <p:cNvPr id="6" name="Rectangle">
            <a:extLst>
              <a:ext uri="{FF2B5EF4-FFF2-40B4-BE49-F238E27FC236}">
                <a16:creationId xmlns:a16="http://schemas.microsoft.com/office/drawing/2014/main" id="{737575EF-0D14-6140-A91B-260C9C9DFE41}"/>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a:p>
        </p:txBody>
      </p:sp>
      <p:sp>
        <p:nvSpPr>
          <p:cNvPr id="10" name="Title Placeholder 1">
            <a:extLst>
              <a:ext uri="{FF2B5EF4-FFF2-40B4-BE49-F238E27FC236}">
                <a16:creationId xmlns:a16="http://schemas.microsoft.com/office/drawing/2014/main" id="{82544261-8049-494B-A93D-BDFF1BB84722}"/>
              </a:ext>
            </a:extLst>
          </p:cNvPr>
          <p:cNvSpPr>
            <a:spLocks noGrp="1"/>
          </p:cNvSpPr>
          <p:nvPr>
            <p:ph type="title" hasCustomPrompt="1"/>
          </p:nvPr>
        </p:nvSpPr>
        <p:spPr>
          <a:xfrm>
            <a:off x="635000" y="3135207"/>
            <a:ext cx="4886854" cy="587584"/>
          </a:xfrm>
          <a:prstGeom prst="rect">
            <a:avLst/>
          </a:prstGeom>
        </p:spPr>
        <p:txBody>
          <a:bodyPr vert="horz" lIns="91440" tIns="45720" rIns="91440" bIns="45720" rtlCol="0" anchor="ctr">
            <a:normAutofit/>
          </a:bodyPr>
          <a:lstStyle>
            <a:lvl1pPr algn="ctr">
              <a:defRPr cap="all" baseline="0"/>
            </a:lvl1pPr>
          </a:lstStyle>
          <a:p>
            <a:r>
              <a:rPr lang="en-US" noProof="0"/>
              <a:t>Title goes here</a:t>
            </a:r>
          </a:p>
        </p:txBody>
      </p:sp>
      <p:sp>
        <p:nvSpPr>
          <p:cNvPr id="12" name="Content Placeholder 3">
            <a:extLst>
              <a:ext uri="{FF2B5EF4-FFF2-40B4-BE49-F238E27FC236}">
                <a16:creationId xmlns:a16="http://schemas.microsoft.com/office/drawing/2014/main" id="{9214786D-83EE-814C-A5E4-D0EC7D29D0C4}"/>
              </a:ext>
            </a:extLst>
          </p:cNvPr>
          <p:cNvSpPr>
            <a:spLocks noGrp="1"/>
          </p:cNvSpPr>
          <p:nvPr>
            <p:ph sz="half" idx="2"/>
          </p:nvPr>
        </p:nvSpPr>
        <p:spPr>
          <a:xfrm>
            <a:off x="5575829" y="633875"/>
            <a:ext cx="5981171" cy="5590250"/>
          </a:xfrm>
        </p:spPr>
        <p:txBody>
          <a:bodyPr anchor="ctr">
            <a:normAutofit/>
          </a:bodyPr>
          <a:lstStyle>
            <a:lvl1pPr marL="342900" indent="-342900">
              <a:buClr>
                <a:schemeClr val="tx1"/>
              </a:buClr>
              <a:buFont typeface="+mj-lt"/>
              <a:buAutoNum type="arabicPeriod"/>
              <a:defRPr sz="1600">
                <a:solidFill>
                  <a:schemeClr val="tx1"/>
                </a:solidFill>
              </a:defRPr>
            </a:lvl1pPr>
            <a:lvl2pPr marL="544068" indent="-342900">
              <a:buClr>
                <a:schemeClr val="tx1"/>
              </a:buClr>
              <a:buFont typeface="+mj-lt"/>
              <a:buAutoNum type="arabicPeriod"/>
              <a:defRPr sz="1400">
                <a:solidFill>
                  <a:schemeClr val="tx1"/>
                </a:solidFill>
              </a:defRPr>
            </a:lvl2pPr>
            <a:lvl3pPr marL="612648" indent="-228600">
              <a:buClr>
                <a:schemeClr val="tx1"/>
              </a:buClr>
              <a:buFont typeface="+mj-lt"/>
              <a:buAutoNum type="arabicPeriod"/>
              <a:defRPr sz="1100">
                <a:solidFill>
                  <a:schemeClr val="tx1"/>
                </a:solidFill>
              </a:defRPr>
            </a:lvl3pPr>
            <a:lvl4pPr marL="795528" indent="-228600">
              <a:buClr>
                <a:schemeClr val="tx1"/>
              </a:buClr>
              <a:buFont typeface="+mj-lt"/>
              <a:buAutoNum type="arabicPeriod"/>
              <a:defRPr sz="1100">
                <a:solidFill>
                  <a:schemeClr val="tx1"/>
                </a:solidFill>
              </a:defRPr>
            </a:lvl4pPr>
            <a:lvl5pPr marL="978408" indent="-228600">
              <a:buClr>
                <a:schemeClr val="tx1"/>
              </a:buClr>
              <a:buFont typeface="+mj-lt"/>
              <a:buAutoNum type="arabicPeriod"/>
              <a:defRPr sz="11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079185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wo Content">
    <p:bg>
      <p:bgPr>
        <a:solidFill>
          <a:schemeClr val="bg1"/>
        </a:solidFill>
        <a:effectLst/>
      </p:bgPr>
    </p:bg>
    <p:spTree>
      <p:nvGrpSpPr>
        <p:cNvPr id="1" name=""/>
        <p:cNvGrpSpPr/>
        <p:nvPr/>
      </p:nvGrpSpPr>
      <p:grpSpPr>
        <a:xfrm>
          <a:off x="0" y="0"/>
          <a:ext cx="0" cy="0"/>
          <a:chOff x="0" y="0"/>
          <a:chExt cx="0" cy="0"/>
        </a:xfrm>
      </p:grpSpPr>
      <p:sp>
        <p:nvSpPr>
          <p:cNvPr id="5" name="Rectangle">
            <a:extLst>
              <a:ext uri="{FF2B5EF4-FFF2-40B4-BE49-F238E27FC236}">
                <a16:creationId xmlns:a16="http://schemas.microsoft.com/office/drawing/2014/main" id="{2E148DD3-DD87-154B-80B4-2421965D3C83}"/>
              </a:ext>
            </a:extLst>
          </p:cNvPr>
          <p:cNvSpPr/>
          <p:nvPr userDrawn="1"/>
        </p:nvSpPr>
        <p:spPr>
          <a:xfrm>
            <a:off x="1" y="1714500"/>
            <a:ext cx="12192000" cy="3429000"/>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600" noProof="0"/>
          </a:p>
        </p:txBody>
      </p:sp>
      <p:sp>
        <p:nvSpPr>
          <p:cNvPr id="6" name="Rectangle">
            <a:extLst>
              <a:ext uri="{FF2B5EF4-FFF2-40B4-BE49-F238E27FC236}">
                <a16:creationId xmlns:a16="http://schemas.microsoft.com/office/drawing/2014/main" id="{742E4732-0E8F-7B46-BD08-0F2EE0DA8786}"/>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a:p>
        </p:txBody>
      </p:sp>
      <p:sp>
        <p:nvSpPr>
          <p:cNvPr id="7" name="Title Placeholder 1">
            <a:extLst>
              <a:ext uri="{FF2B5EF4-FFF2-40B4-BE49-F238E27FC236}">
                <a16:creationId xmlns:a16="http://schemas.microsoft.com/office/drawing/2014/main" id="{6E73F81A-7260-5C4F-A7FF-CA2CC731BC33}"/>
              </a:ext>
            </a:extLst>
          </p:cNvPr>
          <p:cNvSpPr>
            <a:spLocks noGrp="1"/>
          </p:cNvSpPr>
          <p:nvPr>
            <p:ph type="title" hasCustomPrompt="1"/>
          </p:nvPr>
        </p:nvSpPr>
        <p:spPr>
          <a:xfrm>
            <a:off x="5443870" y="942871"/>
            <a:ext cx="5711810" cy="587584"/>
          </a:xfrm>
          <a:prstGeom prst="rect">
            <a:avLst/>
          </a:prstGeom>
        </p:spPr>
        <p:txBody>
          <a:bodyPr vert="horz" lIns="91440" tIns="45720" rIns="91440" bIns="45720" rtlCol="0" anchor="ctr">
            <a:normAutofit/>
          </a:bodyPr>
          <a:lstStyle/>
          <a:p>
            <a:r>
              <a:rPr lang="en-US" noProof="0"/>
              <a:t>CLICK TO EDIT MASTER TITLE STYLE</a:t>
            </a:r>
          </a:p>
        </p:txBody>
      </p:sp>
      <p:sp>
        <p:nvSpPr>
          <p:cNvPr id="9" name="Content Placeholder 3">
            <a:extLst>
              <a:ext uri="{FF2B5EF4-FFF2-40B4-BE49-F238E27FC236}">
                <a16:creationId xmlns:a16="http://schemas.microsoft.com/office/drawing/2014/main" id="{4CD13CD4-3E4F-2E41-ACF4-2446257D236F}"/>
              </a:ext>
            </a:extLst>
          </p:cNvPr>
          <p:cNvSpPr>
            <a:spLocks noGrp="1"/>
          </p:cNvSpPr>
          <p:nvPr>
            <p:ph sz="half" idx="2"/>
          </p:nvPr>
        </p:nvSpPr>
        <p:spPr>
          <a:xfrm>
            <a:off x="5443870" y="1973589"/>
            <a:ext cx="5711810" cy="3941540"/>
          </a:xfrm>
        </p:spPr>
        <p:txBody>
          <a:bodyPr>
            <a:normAutofit/>
          </a:bodyPr>
          <a:lstStyle>
            <a:lvl1pPr>
              <a:buClr>
                <a:schemeClr val="tx1"/>
              </a:buClr>
              <a:defRPr sz="1600">
                <a:solidFill>
                  <a:schemeClr val="tx1"/>
                </a:solidFill>
              </a:defRPr>
            </a:lvl1pPr>
            <a:lvl2pPr marL="384048" indent="-182880">
              <a:buClr>
                <a:schemeClr val="tx1"/>
              </a:buClr>
              <a:buFont typeface="Arial" panose="020B0604020202020204" pitchFamily="34" charset="0"/>
              <a:buChar char="•"/>
              <a:defRPr sz="1400">
                <a:solidFill>
                  <a:schemeClr val="tx1"/>
                </a:solidFill>
              </a:defRPr>
            </a:lvl2pPr>
            <a:lvl3pPr marL="566928" indent="-182880">
              <a:buClr>
                <a:schemeClr val="tx1"/>
              </a:buClr>
              <a:buFont typeface="Arial" panose="020B0604020202020204" pitchFamily="34" charset="0"/>
              <a:buChar char="•"/>
              <a:defRPr sz="1100">
                <a:solidFill>
                  <a:schemeClr val="tx1"/>
                </a:solidFill>
              </a:defRPr>
            </a:lvl3pPr>
            <a:lvl4pPr marL="749808" indent="-182880">
              <a:buClr>
                <a:schemeClr val="tx1"/>
              </a:buClr>
              <a:buFont typeface="Arial" panose="020B0604020202020204" pitchFamily="34" charset="0"/>
              <a:buChar char="•"/>
              <a:defRPr sz="1100">
                <a:solidFill>
                  <a:schemeClr val="tx1"/>
                </a:solidFill>
              </a:defRPr>
            </a:lvl4pPr>
            <a:lvl5pPr marL="932688" indent="-182880">
              <a:buClr>
                <a:schemeClr val="tx1"/>
              </a:buClr>
              <a:buFont typeface="Arial" panose="020B0604020202020204" pitchFamily="34" charset="0"/>
              <a:buChar char="•"/>
              <a:defRPr sz="11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 name="Content Placeholder 3">
            <a:extLst>
              <a:ext uri="{FF2B5EF4-FFF2-40B4-BE49-F238E27FC236}">
                <a16:creationId xmlns:a16="http://schemas.microsoft.com/office/drawing/2014/main" id="{D8E69886-8907-DB47-87C2-0621AF156D9F}"/>
              </a:ext>
            </a:extLst>
          </p:cNvPr>
          <p:cNvSpPr>
            <a:spLocks noGrp="1"/>
          </p:cNvSpPr>
          <p:nvPr>
            <p:ph sz="half" idx="14"/>
          </p:nvPr>
        </p:nvSpPr>
        <p:spPr>
          <a:xfrm>
            <a:off x="605170" y="621039"/>
            <a:ext cx="4589130" cy="5603086"/>
          </a:xfrm>
          <a:solidFill>
            <a:srgbClr val="EDEFF7"/>
          </a:solidFill>
        </p:spPr>
        <p:txBody>
          <a:bodyPr>
            <a:normAutofit/>
          </a:bodyPr>
          <a:lstStyle>
            <a:lvl1pPr>
              <a:buClr>
                <a:schemeClr val="tx1"/>
              </a:buClr>
              <a:defRPr sz="1600">
                <a:solidFill>
                  <a:schemeClr val="tx1"/>
                </a:solidFill>
              </a:defRPr>
            </a:lvl1pPr>
            <a:lvl2pPr marL="384048" indent="-182880">
              <a:buClr>
                <a:schemeClr val="tx1"/>
              </a:buClr>
              <a:buFont typeface="Arial" panose="020B0604020202020204" pitchFamily="34" charset="0"/>
              <a:buChar char="•"/>
              <a:defRPr sz="1400">
                <a:solidFill>
                  <a:schemeClr val="tx1"/>
                </a:solidFill>
              </a:defRPr>
            </a:lvl2pPr>
            <a:lvl3pPr marL="566928" indent="-182880">
              <a:buClr>
                <a:schemeClr val="tx1"/>
              </a:buClr>
              <a:buFont typeface="Arial" panose="020B0604020202020204" pitchFamily="34" charset="0"/>
              <a:buChar char="•"/>
              <a:defRPr sz="1100">
                <a:solidFill>
                  <a:schemeClr val="tx1"/>
                </a:solidFill>
              </a:defRPr>
            </a:lvl3pPr>
            <a:lvl4pPr marL="749808" indent="-182880">
              <a:buClr>
                <a:schemeClr val="tx1"/>
              </a:buClr>
              <a:buFont typeface="Arial" panose="020B0604020202020204" pitchFamily="34" charset="0"/>
              <a:buChar char="•"/>
              <a:defRPr sz="1100">
                <a:solidFill>
                  <a:schemeClr val="tx1"/>
                </a:solidFill>
              </a:defRPr>
            </a:lvl4pPr>
            <a:lvl5pPr marL="932688" indent="-182880">
              <a:buClr>
                <a:schemeClr val="tx1"/>
              </a:buClr>
              <a:buFont typeface="Arial" panose="020B0604020202020204" pitchFamily="34" charset="0"/>
              <a:buChar char="•"/>
              <a:defRPr sz="11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10" name="Picture 9">
            <a:extLst>
              <a:ext uri="{FF2B5EF4-FFF2-40B4-BE49-F238E27FC236}">
                <a16:creationId xmlns:a16="http://schemas.microsoft.com/office/drawing/2014/main" id="{D59B4087-C3A4-46A2-8D56-ED3875DDFCA5}"/>
              </a:ext>
            </a:extLst>
          </p:cNvPr>
          <p:cNvPicPr>
            <a:picLocks noChangeAspect="1"/>
          </p:cNvPicPr>
          <p:nvPr userDrawn="1"/>
        </p:nvPicPr>
        <p:blipFill>
          <a:blip r:embed="rId2"/>
          <a:stretch>
            <a:fillRect/>
          </a:stretch>
        </p:blipFill>
        <p:spPr>
          <a:xfrm>
            <a:off x="9981149" y="6227659"/>
            <a:ext cx="1575851" cy="630341"/>
          </a:xfrm>
          <a:prstGeom prst="rect">
            <a:avLst/>
          </a:prstGeom>
        </p:spPr>
      </p:pic>
    </p:spTree>
    <p:extLst>
      <p:ext uri="{BB962C8B-B14F-4D97-AF65-F5344CB8AC3E}">
        <p14:creationId xmlns:p14="http://schemas.microsoft.com/office/powerpoint/2010/main" val="1626310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9" name="Rectangle">
            <a:extLst>
              <a:ext uri="{FF2B5EF4-FFF2-40B4-BE49-F238E27FC236}">
                <a16:creationId xmlns:a16="http://schemas.microsoft.com/office/drawing/2014/main" id="{9C88DF2D-0421-A94C-82C1-867E1E5E4907}"/>
              </a:ext>
            </a:extLst>
          </p:cNvPr>
          <p:cNvSpPr/>
          <p:nvPr userDrawn="1"/>
        </p:nvSpPr>
        <p:spPr>
          <a:xfrm>
            <a:off x="10993582" y="0"/>
            <a:ext cx="1198418" cy="6858000"/>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600" noProof="0"/>
          </a:p>
        </p:txBody>
      </p:sp>
      <p:sp>
        <p:nvSpPr>
          <p:cNvPr id="10" name="Rectangle">
            <a:extLst>
              <a:ext uri="{FF2B5EF4-FFF2-40B4-BE49-F238E27FC236}">
                <a16:creationId xmlns:a16="http://schemas.microsoft.com/office/drawing/2014/main" id="{334D05A3-7A20-9447-8D39-F2980D85413A}"/>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a:p>
        </p:txBody>
      </p:sp>
      <p:sp>
        <p:nvSpPr>
          <p:cNvPr id="8" name="Rectangle 7">
            <a:extLst>
              <a:ext uri="{FF2B5EF4-FFF2-40B4-BE49-F238E27FC236}">
                <a16:creationId xmlns:a16="http://schemas.microsoft.com/office/drawing/2014/main" id="{DA134939-39C0-4522-A125-A13DFDA66490}"/>
              </a:ext>
            </a:extLst>
          </p:cNvPr>
          <p:cNvSpPr/>
          <p:nvPr/>
        </p:nvSpPr>
        <p:spPr>
          <a:xfrm>
            <a:off x="634999" y="3927894"/>
            <a:ext cx="10922000" cy="2326856"/>
          </a:xfrm>
          <a:prstGeom prst="rect">
            <a:avLst/>
          </a:prstGeom>
          <a:solidFill>
            <a:srgbClr val="F6F9F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635001" y="603250"/>
            <a:ext cx="10921998" cy="3294019"/>
          </a:xfrm>
          <a:solidFill>
            <a:schemeClr val="bg1"/>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p>
        </p:txBody>
      </p:sp>
      <p:sp>
        <p:nvSpPr>
          <p:cNvPr id="2" name="Title 1"/>
          <p:cNvSpPr>
            <a:spLocks noGrp="1"/>
          </p:cNvSpPr>
          <p:nvPr>
            <p:ph type="title"/>
          </p:nvPr>
        </p:nvSpPr>
        <p:spPr>
          <a:xfrm>
            <a:off x="1097279" y="4298078"/>
            <a:ext cx="10113645" cy="743682"/>
          </a:xfrm>
          <a:prstGeom prst="rect">
            <a:avLst/>
          </a:prstGeom>
        </p:spPr>
        <p:txBody>
          <a:bodyPr tIns="0" bIns="0" anchor="b">
            <a:noAutofit/>
          </a:bodyPr>
          <a:lstStyle>
            <a:lvl1pPr>
              <a:defRPr sz="3600" b="0">
                <a:solidFill>
                  <a:schemeClr val="tx1"/>
                </a:solidFill>
              </a:defRPr>
            </a:lvl1pPr>
          </a:lstStyle>
          <a:p>
            <a:r>
              <a:rPr lang="en-US" noProof="0"/>
              <a:t>Click to edit Master title style</a:t>
            </a:r>
          </a:p>
        </p:txBody>
      </p:sp>
      <p:sp>
        <p:nvSpPr>
          <p:cNvPr id="4" name="Text Placeholder 3"/>
          <p:cNvSpPr>
            <a:spLocks noGrp="1"/>
          </p:cNvSpPr>
          <p:nvPr>
            <p:ph type="body" sz="half" idx="2"/>
          </p:nvPr>
        </p:nvSpPr>
        <p:spPr>
          <a:xfrm>
            <a:off x="1097279" y="5213716"/>
            <a:ext cx="10113264" cy="609600"/>
          </a:xfrm>
        </p:spPr>
        <p:txBody>
          <a:bodyPr lIns="91440" tIns="0" rIns="91440" bIns="0">
            <a:normAutofit/>
          </a:bodyPr>
          <a:lstStyle>
            <a:lvl1pPr marL="0" indent="0">
              <a:spcBef>
                <a:spcPts val="0"/>
              </a:spcBef>
              <a:spcAft>
                <a:spcPts val="600"/>
              </a:spcAft>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pic>
        <p:nvPicPr>
          <p:cNvPr id="11" name="Picture 10">
            <a:extLst>
              <a:ext uri="{FF2B5EF4-FFF2-40B4-BE49-F238E27FC236}">
                <a16:creationId xmlns:a16="http://schemas.microsoft.com/office/drawing/2014/main" id="{204E5B0B-F13F-4CBC-A03C-9F251DB1A93E}"/>
              </a:ext>
            </a:extLst>
          </p:cNvPr>
          <p:cNvPicPr>
            <a:picLocks noChangeAspect="1"/>
          </p:cNvPicPr>
          <p:nvPr userDrawn="1"/>
        </p:nvPicPr>
        <p:blipFill>
          <a:blip r:embed="rId2"/>
          <a:stretch>
            <a:fillRect/>
          </a:stretch>
        </p:blipFill>
        <p:spPr>
          <a:xfrm>
            <a:off x="9417730" y="6210580"/>
            <a:ext cx="1575851" cy="630341"/>
          </a:xfrm>
          <a:prstGeom prst="rect">
            <a:avLst/>
          </a:prstGeom>
        </p:spPr>
      </p:pic>
    </p:spTree>
    <p:extLst>
      <p:ext uri="{BB962C8B-B14F-4D97-AF65-F5344CB8AC3E}">
        <p14:creationId xmlns:p14="http://schemas.microsoft.com/office/powerpoint/2010/main" val="4046387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Tx">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2/28/2024</a:t>
            </a:fld>
            <a:endParaRPr lang="en-US"/>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a:p>
        </p:txBody>
      </p:sp>
    </p:spTree>
    <p:extLst>
      <p:ext uri="{BB962C8B-B14F-4D97-AF65-F5344CB8AC3E}">
        <p14:creationId xmlns:p14="http://schemas.microsoft.com/office/powerpoint/2010/main" val="3296026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Section Header">
    <p:bg>
      <p:bgPr>
        <a:solidFill>
          <a:schemeClr val="bg1"/>
        </a:solidFill>
        <a:effectLst/>
      </p:bgPr>
    </p:bg>
    <p:spTree>
      <p:nvGrpSpPr>
        <p:cNvPr id="1" name=""/>
        <p:cNvGrpSpPr/>
        <p:nvPr/>
      </p:nvGrpSpPr>
      <p:grpSpPr>
        <a:xfrm>
          <a:off x="0" y="0"/>
          <a:ext cx="0" cy="0"/>
          <a:chOff x="0" y="0"/>
          <a:chExt cx="0" cy="0"/>
        </a:xfrm>
      </p:grpSpPr>
      <p:sp>
        <p:nvSpPr>
          <p:cNvPr id="12" name="Rectangle">
            <a:extLst>
              <a:ext uri="{FF2B5EF4-FFF2-40B4-BE49-F238E27FC236}">
                <a16:creationId xmlns:a16="http://schemas.microsoft.com/office/drawing/2014/main" id="{F9512BDE-EEA0-404B-8D45-8AA93D61DABC}"/>
              </a:ext>
            </a:extLst>
          </p:cNvPr>
          <p:cNvSpPr/>
          <p:nvPr userDrawn="1"/>
        </p:nvSpPr>
        <p:spPr>
          <a:xfrm flipH="1">
            <a:off x="4217870" y="0"/>
            <a:ext cx="3599236" cy="6857999"/>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600" noProof="0"/>
          </a:p>
        </p:txBody>
      </p:sp>
      <p:sp>
        <p:nvSpPr>
          <p:cNvPr id="11" name="Rectangle">
            <a:extLst>
              <a:ext uri="{FF2B5EF4-FFF2-40B4-BE49-F238E27FC236}">
                <a16:creationId xmlns:a16="http://schemas.microsoft.com/office/drawing/2014/main" id="{E1223535-0F2F-6340-80B9-0B5D9364A13F}"/>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a:p>
        </p:txBody>
      </p:sp>
      <p:sp>
        <p:nvSpPr>
          <p:cNvPr id="2" name="Title 1"/>
          <p:cNvSpPr>
            <a:spLocks noGrp="1"/>
          </p:cNvSpPr>
          <p:nvPr>
            <p:ph type="ctrTitle"/>
          </p:nvPr>
        </p:nvSpPr>
        <p:spPr>
          <a:xfrm>
            <a:off x="1097280" y="758952"/>
            <a:ext cx="10058400" cy="3566160"/>
          </a:xfrm>
          <a:prstGeom prst="rect">
            <a:avLst/>
          </a:prstGeom>
        </p:spPr>
        <p:txBody>
          <a:bodyPr anchor="b">
            <a:normAutofit/>
          </a:bodyPr>
          <a:lstStyle>
            <a:lvl1pPr algn="l">
              <a:lnSpc>
                <a:spcPct val="90000"/>
              </a:lnSpc>
              <a:defRPr sz="8000" cap="all" spc="-50" baseline="0">
                <a:solidFill>
                  <a:srgbClr val="091330"/>
                </a:solidFill>
              </a:defRPr>
            </a:lvl1pPr>
          </a:lstStyle>
          <a:p>
            <a:r>
              <a:rPr lang="en-US" noProof="0"/>
              <a:t>Click to edit Master title style</a:t>
            </a:r>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rgbClr val="091330"/>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noProof="0"/>
              <a:t>Click to edit Master subtitle style</a:t>
            </a:r>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noProof="0"/>
          </a:p>
        </p:txBody>
      </p:sp>
      <p:pic>
        <p:nvPicPr>
          <p:cNvPr id="9" name="Picture 8">
            <a:extLst>
              <a:ext uri="{FF2B5EF4-FFF2-40B4-BE49-F238E27FC236}">
                <a16:creationId xmlns:a16="http://schemas.microsoft.com/office/drawing/2014/main" id="{F7FE47B0-6D90-470E-AB9C-59E5649B0C41}"/>
              </a:ext>
            </a:extLst>
          </p:cNvPr>
          <p:cNvPicPr>
            <a:picLocks noChangeAspect="1"/>
          </p:cNvPicPr>
          <p:nvPr userDrawn="1"/>
        </p:nvPicPr>
        <p:blipFill>
          <a:blip r:embed="rId2"/>
          <a:stretch>
            <a:fillRect/>
          </a:stretch>
        </p:blipFill>
        <p:spPr>
          <a:xfrm>
            <a:off x="9981149" y="6227659"/>
            <a:ext cx="1575851" cy="630341"/>
          </a:xfrm>
          <a:prstGeom prst="rect">
            <a:avLst/>
          </a:prstGeom>
        </p:spPr>
      </p:pic>
    </p:spTree>
    <p:extLst>
      <p:ext uri="{BB962C8B-B14F-4D97-AF65-F5344CB8AC3E}">
        <p14:creationId xmlns:p14="http://schemas.microsoft.com/office/powerpoint/2010/main" val="1397075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12" name="Rectangle">
            <a:extLst>
              <a:ext uri="{FF2B5EF4-FFF2-40B4-BE49-F238E27FC236}">
                <a16:creationId xmlns:a16="http://schemas.microsoft.com/office/drawing/2014/main" id="{202A34A5-A029-A246-82C6-D288185EB396}"/>
              </a:ext>
            </a:extLst>
          </p:cNvPr>
          <p:cNvSpPr/>
          <p:nvPr userDrawn="1"/>
        </p:nvSpPr>
        <p:spPr>
          <a:xfrm flipH="1">
            <a:off x="0" y="0"/>
            <a:ext cx="3351057" cy="6858000"/>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600" noProof="0"/>
          </a:p>
        </p:txBody>
      </p:sp>
      <p:sp>
        <p:nvSpPr>
          <p:cNvPr id="13" name="Rectangle">
            <a:extLst>
              <a:ext uri="{FF2B5EF4-FFF2-40B4-BE49-F238E27FC236}">
                <a16:creationId xmlns:a16="http://schemas.microsoft.com/office/drawing/2014/main" id="{2773E1D8-C87F-EE46-8284-575DCA498E81}"/>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a:p>
        </p:txBody>
      </p:sp>
      <p:sp>
        <p:nvSpPr>
          <p:cNvPr id="3" name="Content Placeholder 2"/>
          <p:cNvSpPr>
            <a:spLocks noGrp="1"/>
          </p:cNvSpPr>
          <p:nvPr>
            <p:ph idx="1"/>
          </p:nvPr>
        </p:nvSpPr>
        <p:spPr/>
        <p:txBody>
          <a:bodyPr/>
          <a:lstStyle>
            <a:lvl1pPr>
              <a:defRPr>
                <a:solidFill>
                  <a:srgbClr val="091330"/>
                </a:solidFill>
              </a:defRPr>
            </a:lvl1pPr>
            <a:lvl2pPr>
              <a:defRPr>
                <a:solidFill>
                  <a:srgbClr val="091330"/>
                </a:solidFill>
              </a:defRPr>
            </a:lvl2pPr>
            <a:lvl3pPr>
              <a:defRPr>
                <a:solidFill>
                  <a:srgbClr val="091330"/>
                </a:solidFill>
              </a:defRPr>
            </a:lvl3pPr>
            <a:lvl4pPr>
              <a:defRPr>
                <a:solidFill>
                  <a:srgbClr val="091330"/>
                </a:solidFill>
              </a:defRPr>
            </a:lvl4pPr>
            <a:lvl5pPr>
              <a:defRPr>
                <a:solidFill>
                  <a:srgbClr val="091330"/>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noProof="0"/>
          </a:p>
        </p:txBody>
      </p:sp>
      <p:sp>
        <p:nvSpPr>
          <p:cNvPr id="11" name="Title Placeholder 1">
            <a:extLst>
              <a:ext uri="{FF2B5EF4-FFF2-40B4-BE49-F238E27FC236}">
                <a16:creationId xmlns:a16="http://schemas.microsoft.com/office/drawing/2014/main" id="{C429A40D-770E-C144-A5B5-6A4442C09C24}"/>
              </a:ext>
            </a:extLst>
          </p:cNvPr>
          <p:cNvSpPr>
            <a:spLocks noGrp="1"/>
          </p:cNvSpPr>
          <p:nvPr>
            <p:ph type="title" hasCustomPrompt="1"/>
          </p:nvPr>
        </p:nvSpPr>
        <p:spPr>
          <a:xfrm>
            <a:off x="1097280" y="942871"/>
            <a:ext cx="10058400" cy="587584"/>
          </a:xfrm>
          <a:prstGeom prst="rect">
            <a:avLst/>
          </a:prstGeom>
        </p:spPr>
        <p:txBody>
          <a:bodyPr vert="horz" lIns="91440" tIns="45720" rIns="91440" bIns="45720" rtlCol="0" anchor="ctr">
            <a:normAutofit/>
          </a:bodyPr>
          <a:lstStyle>
            <a:lvl1pPr>
              <a:defRPr cap="all" baseline="0">
                <a:solidFill>
                  <a:srgbClr val="091330"/>
                </a:solidFill>
              </a:defRPr>
            </a:lvl1pPr>
          </a:lstStyle>
          <a:p>
            <a:r>
              <a:rPr lang="en-US" noProof="0"/>
              <a:t>CLICK TO EDIT MASTER TITLE STYLE</a:t>
            </a:r>
          </a:p>
        </p:txBody>
      </p:sp>
    </p:spTree>
    <p:extLst>
      <p:ext uri="{BB962C8B-B14F-4D97-AF65-F5344CB8AC3E}">
        <p14:creationId xmlns:p14="http://schemas.microsoft.com/office/powerpoint/2010/main" val="3432407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bg1"/>
        </a:solidFill>
        <a:effectLst/>
      </p:bgPr>
    </p:bg>
    <p:spTree>
      <p:nvGrpSpPr>
        <p:cNvPr id="1" name=""/>
        <p:cNvGrpSpPr/>
        <p:nvPr/>
      </p:nvGrpSpPr>
      <p:grpSpPr>
        <a:xfrm>
          <a:off x="0" y="0"/>
          <a:ext cx="0" cy="0"/>
          <a:chOff x="0" y="0"/>
          <a:chExt cx="0" cy="0"/>
        </a:xfrm>
      </p:grpSpPr>
      <p:sp>
        <p:nvSpPr>
          <p:cNvPr id="15" name="Rectangle">
            <a:extLst>
              <a:ext uri="{FF2B5EF4-FFF2-40B4-BE49-F238E27FC236}">
                <a16:creationId xmlns:a16="http://schemas.microsoft.com/office/drawing/2014/main" id="{64248D99-2B30-464D-B9B7-4E5C3A1F3FB2}"/>
              </a:ext>
            </a:extLst>
          </p:cNvPr>
          <p:cNvSpPr/>
          <p:nvPr userDrawn="1"/>
        </p:nvSpPr>
        <p:spPr>
          <a:xfrm flipH="1">
            <a:off x="0" y="0"/>
            <a:ext cx="6096000" cy="6858000"/>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600" noProof="0"/>
          </a:p>
        </p:txBody>
      </p:sp>
      <p:sp>
        <p:nvSpPr>
          <p:cNvPr id="16" name="Rectangle">
            <a:extLst>
              <a:ext uri="{FF2B5EF4-FFF2-40B4-BE49-F238E27FC236}">
                <a16:creationId xmlns:a16="http://schemas.microsoft.com/office/drawing/2014/main" id="{3FAFF55B-FDE6-394B-A39B-22627D8FB6EA}"/>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rgbClr val="09133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4" name="Content Placeholder 3"/>
          <p:cNvSpPr>
            <a:spLocks noGrp="1"/>
          </p:cNvSpPr>
          <p:nvPr>
            <p:ph sz="half" idx="2"/>
          </p:nvPr>
        </p:nvSpPr>
        <p:spPr>
          <a:xfrm>
            <a:off x="1097280" y="2958274"/>
            <a:ext cx="4639736" cy="2910821"/>
          </a:xfrm>
        </p:spPr>
        <p:txBody>
          <a:bodyPr>
            <a:normAutofit/>
          </a:bodyPr>
          <a:lstStyle>
            <a:lvl1pPr>
              <a:defRPr sz="1600">
                <a:solidFill>
                  <a:srgbClr val="091330"/>
                </a:solidFill>
              </a:defRPr>
            </a:lvl1pPr>
            <a:lvl2pPr>
              <a:defRPr sz="1400">
                <a:solidFill>
                  <a:srgbClr val="091330"/>
                </a:solidFill>
              </a:defRPr>
            </a:lvl2pPr>
            <a:lvl3pPr>
              <a:defRPr sz="1100">
                <a:solidFill>
                  <a:srgbClr val="091330"/>
                </a:solidFill>
              </a:defRPr>
            </a:lvl3pPr>
            <a:lvl4pPr>
              <a:defRPr sz="1100">
                <a:solidFill>
                  <a:srgbClr val="091330"/>
                </a:solidFill>
              </a:defRPr>
            </a:lvl4pPr>
            <a:lvl5pPr>
              <a:defRPr sz="1100">
                <a:solidFill>
                  <a:srgbClr val="091330"/>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rgbClr val="09133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6" name="Content Placeholder 5"/>
          <p:cNvSpPr>
            <a:spLocks noGrp="1"/>
          </p:cNvSpPr>
          <p:nvPr>
            <p:ph sz="quarter" idx="4"/>
          </p:nvPr>
        </p:nvSpPr>
        <p:spPr>
          <a:xfrm>
            <a:off x="6515944" y="2958273"/>
            <a:ext cx="4639736" cy="2910821"/>
          </a:xfrm>
        </p:spPr>
        <p:txBody>
          <a:bodyPr>
            <a:normAutofit/>
          </a:bodyPr>
          <a:lstStyle>
            <a:lvl1pPr>
              <a:defRPr sz="1600">
                <a:solidFill>
                  <a:srgbClr val="091330"/>
                </a:solidFill>
              </a:defRPr>
            </a:lvl1pPr>
            <a:lvl2pPr>
              <a:defRPr sz="1400">
                <a:solidFill>
                  <a:srgbClr val="091330"/>
                </a:solidFill>
              </a:defRPr>
            </a:lvl2pPr>
            <a:lvl3pPr>
              <a:defRPr sz="1100">
                <a:solidFill>
                  <a:srgbClr val="091330"/>
                </a:solidFill>
              </a:defRPr>
            </a:lvl3pPr>
            <a:lvl4pPr>
              <a:defRPr sz="1100">
                <a:solidFill>
                  <a:srgbClr val="091330"/>
                </a:solidFill>
              </a:defRPr>
            </a:lvl4pPr>
            <a:lvl5pPr>
              <a:defRPr sz="1100">
                <a:solidFill>
                  <a:srgbClr val="091330"/>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noProof="0"/>
          </a:p>
        </p:txBody>
      </p:sp>
      <p:sp>
        <p:nvSpPr>
          <p:cNvPr id="17" name="Title Placeholder 1">
            <a:extLst>
              <a:ext uri="{FF2B5EF4-FFF2-40B4-BE49-F238E27FC236}">
                <a16:creationId xmlns:a16="http://schemas.microsoft.com/office/drawing/2014/main" id="{99E345E4-E77C-484E-9FBB-E4EC71F08545}"/>
              </a:ext>
            </a:extLst>
          </p:cNvPr>
          <p:cNvSpPr>
            <a:spLocks noGrp="1"/>
          </p:cNvSpPr>
          <p:nvPr>
            <p:ph type="title" hasCustomPrompt="1"/>
          </p:nvPr>
        </p:nvSpPr>
        <p:spPr>
          <a:xfrm>
            <a:off x="1097280" y="942871"/>
            <a:ext cx="10058400" cy="587584"/>
          </a:xfrm>
          <a:prstGeom prst="rect">
            <a:avLst/>
          </a:prstGeom>
        </p:spPr>
        <p:txBody>
          <a:bodyPr vert="horz" lIns="91440" tIns="45720" rIns="91440" bIns="45720" rtlCol="0" anchor="ctr">
            <a:normAutofit/>
          </a:bodyPr>
          <a:lstStyle>
            <a:lvl1pPr>
              <a:defRPr cap="all" baseline="0">
                <a:solidFill>
                  <a:srgbClr val="091330"/>
                </a:solidFill>
              </a:defRPr>
            </a:lvl1pPr>
          </a:lstStyle>
          <a:p>
            <a:r>
              <a:rPr lang="en-US" noProof="0"/>
              <a:t>CLICK TO EDIT MASTER TITLE STYLE</a:t>
            </a:r>
          </a:p>
        </p:txBody>
      </p:sp>
    </p:spTree>
    <p:extLst>
      <p:ext uri="{BB962C8B-B14F-4D97-AF65-F5344CB8AC3E}">
        <p14:creationId xmlns:p14="http://schemas.microsoft.com/office/powerpoint/2010/main" val="2423224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Comparison">
    <p:bg>
      <p:bgPr>
        <a:solidFill>
          <a:schemeClr val="bg1"/>
        </a:solidFill>
        <a:effectLst/>
      </p:bgPr>
    </p:bg>
    <p:spTree>
      <p:nvGrpSpPr>
        <p:cNvPr id="1" name=""/>
        <p:cNvGrpSpPr/>
        <p:nvPr/>
      </p:nvGrpSpPr>
      <p:grpSpPr>
        <a:xfrm>
          <a:off x="0" y="0"/>
          <a:ext cx="0" cy="0"/>
          <a:chOff x="0" y="0"/>
          <a:chExt cx="0" cy="0"/>
        </a:xfrm>
      </p:grpSpPr>
      <p:sp>
        <p:nvSpPr>
          <p:cNvPr id="15" name="Rectangle">
            <a:extLst>
              <a:ext uri="{FF2B5EF4-FFF2-40B4-BE49-F238E27FC236}">
                <a16:creationId xmlns:a16="http://schemas.microsoft.com/office/drawing/2014/main" id="{64248D99-2B30-464D-B9B7-4E5C3A1F3FB2}"/>
              </a:ext>
            </a:extLst>
          </p:cNvPr>
          <p:cNvSpPr/>
          <p:nvPr userDrawn="1"/>
        </p:nvSpPr>
        <p:spPr>
          <a:xfrm flipH="1">
            <a:off x="0" y="0"/>
            <a:ext cx="6096000" cy="6858000"/>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600" noProof="0"/>
          </a:p>
        </p:txBody>
      </p:sp>
      <p:sp>
        <p:nvSpPr>
          <p:cNvPr id="16" name="Rectangle">
            <a:extLst>
              <a:ext uri="{FF2B5EF4-FFF2-40B4-BE49-F238E27FC236}">
                <a16:creationId xmlns:a16="http://schemas.microsoft.com/office/drawing/2014/main" id="{3FAFF55B-FDE6-394B-A39B-22627D8FB6EA}"/>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noProof="0"/>
          </a:p>
        </p:txBody>
      </p:sp>
      <p:sp>
        <p:nvSpPr>
          <p:cNvPr id="17" name="Title Placeholder 1">
            <a:extLst>
              <a:ext uri="{FF2B5EF4-FFF2-40B4-BE49-F238E27FC236}">
                <a16:creationId xmlns:a16="http://schemas.microsoft.com/office/drawing/2014/main" id="{99E345E4-E77C-484E-9FBB-E4EC71F08545}"/>
              </a:ext>
            </a:extLst>
          </p:cNvPr>
          <p:cNvSpPr>
            <a:spLocks noGrp="1"/>
          </p:cNvSpPr>
          <p:nvPr>
            <p:ph type="title" hasCustomPrompt="1"/>
          </p:nvPr>
        </p:nvSpPr>
        <p:spPr>
          <a:xfrm>
            <a:off x="1097280" y="942871"/>
            <a:ext cx="10058400" cy="587584"/>
          </a:xfrm>
          <a:prstGeom prst="rect">
            <a:avLst/>
          </a:prstGeom>
        </p:spPr>
        <p:txBody>
          <a:bodyPr vert="horz" lIns="91440" tIns="45720" rIns="91440" bIns="45720" rtlCol="0" anchor="ctr">
            <a:normAutofit/>
          </a:bodyPr>
          <a:lstStyle>
            <a:lvl1pPr>
              <a:defRPr cap="all" baseline="0">
                <a:solidFill>
                  <a:srgbClr val="091330"/>
                </a:solidFill>
              </a:defRPr>
            </a:lvl1pPr>
          </a:lstStyle>
          <a:p>
            <a:r>
              <a:rPr lang="en-US" noProof="0"/>
              <a:t>CLICK TO EDIT MASTER TITLE STYLE</a:t>
            </a:r>
          </a:p>
        </p:txBody>
      </p:sp>
      <p:sp>
        <p:nvSpPr>
          <p:cNvPr id="10" name="Text Placeholder 2">
            <a:extLst>
              <a:ext uri="{FF2B5EF4-FFF2-40B4-BE49-F238E27FC236}">
                <a16:creationId xmlns:a16="http://schemas.microsoft.com/office/drawing/2014/main" id="{93C6167B-1654-4C74-9BAE-432249AA6093}"/>
              </a:ext>
            </a:extLst>
          </p:cNvPr>
          <p:cNvSpPr>
            <a:spLocks noGrp="1"/>
          </p:cNvSpPr>
          <p:nvPr>
            <p:ph type="body" idx="12"/>
          </p:nvPr>
        </p:nvSpPr>
        <p:spPr>
          <a:xfrm>
            <a:off x="4546150" y="1741516"/>
            <a:ext cx="3099700" cy="736282"/>
          </a:xfrm>
        </p:spPr>
        <p:txBody>
          <a:bodyPr lIns="91440" rIns="91440" anchor="ctr">
            <a:normAutofit/>
          </a:bodyPr>
          <a:lstStyle>
            <a:lvl1pPr marL="0" indent="0">
              <a:buNone/>
              <a:defRPr sz="2000" b="0" cap="all" baseline="0">
                <a:solidFill>
                  <a:srgbClr val="09133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2" name="Content Placeholder 3">
            <a:extLst>
              <a:ext uri="{FF2B5EF4-FFF2-40B4-BE49-F238E27FC236}">
                <a16:creationId xmlns:a16="http://schemas.microsoft.com/office/drawing/2014/main" id="{B59AA61B-5E83-45C3-9137-268254E3D9A3}"/>
              </a:ext>
            </a:extLst>
          </p:cNvPr>
          <p:cNvSpPr>
            <a:spLocks noGrp="1"/>
          </p:cNvSpPr>
          <p:nvPr>
            <p:ph sz="half" idx="13"/>
          </p:nvPr>
        </p:nvSpPr>
        <p:spPr>
          <a:xfrm>
            <a:off x="4546150" y="2688859"/>
            <a:ext cx="3099701" cy="3429308"/>
          </a:xfrm>
        </p:spPr>
        <p:txBody>
          <a:bodyPr>
            <a:normAutofit/>
          </a:bodyPr>
          <a:lstStyle>
            <a:lvl1pPr>
              <a:defRPr sz="1600">
                <a:solidFill>
                  <a:srgbClr val="091330"/>
                </a:solidFill>
              </a:defRPr>
            </a:lvl1pPr>
            <a:lvl2pPr>
              <a:defRPr sz="1400">
                <a:solidFill>
                  <a:srgbClr val="091330"/>
                </a:solidFill>
              </a:defRPr>
            </a:lvl2pPr>
            <a:lvl3pPr>
              <a:defRPr sz="1100">
                <a:solidFill>
                  <a:srgbClr val="091330"/>
                </a:solidFill>
              </a:defRPr>
            </a:lvl3pPr>
            <a:lvl4pPr>
              <a:defRPr sz="1100">
                <a:solidFill>
                  <a:srgbClr val="091330"/>
                </a:solidFill>
              </a:defRPr>
            </a:lvl4pPr>
            <a:lvl5pPr>
              <a:defRPr sz="1100">
                <a:solidFill>
                  <a:srgbClr val="091330"/>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 name="Text Placeholder 2">
            <a:extLst>
              <a:ext uri="{FF2B5EF4-FFF2-40B4-BE49-F238E27FC236}">
                <a16:creationId xmlns:a16="http://schemas.microsoft.com/office/drawing/2014/main" id="{BBA3D234-9787-4321-ADEC-630BE0EA16D1}"/>
              </a:ext>
            </a:extLst>
          </p:cNvPr>
          <p:cNvSpPr>
            <a:spLocks noGrp="1"/>
          </p:cNvSpPr>
          <p:nvPr>
            <p:ph type="body" idx="14"/>
          </p:nvPr>
        </p:nvSpPr>
        <p:spPr>
          <a:xfrm>
            <a:off x="829911" y="1753168"/>
            <a:ext cx="3099700" cy="736282"/>
          </a:xfrm>
        </p:spPr>
        <p:txBody>
          <a:bodyPr lIns="91440" rIns="91440" anchor="ctr">
            <a:normAutofit/>
          </a:bodyPr>
          <a:lstStyle>
            <a:lvl1pPr marL="0" indent="0">
              <a:buNone/>
              <a:defRPr sz="2000" b="0" cap="all" baseline="0">
                <a:solidFill>
                  <a:srgbClr val="09133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9" name="Text Placeholder 2">
            <a:extLst>
              <a:ext uri="{FF2B5EF4-FFF2-40B4-BE49-F238E27FC236}">
                <a16:creationId xmlns:a16="http://schemas.microsoft.com/office/drawing/2014/main" id="{A63DDFF3-43C7-4985-B1AC-DEEE17974EF4}"/>
              </a:ext>
            </a:extLst>
          </p:cNvPr>
          <p:cNvSpPr>
            <a:spLocks noGrp="1"/>
          </p:cNvSpPr>
          <p:nvPr>
            <p:ph type="body" idx="15"/>
          </p:nvPr>
        </p:nvSpPr>
        <p:spPr>
          <a:xfrm>
            <a:off x="8262389" y="1729047"/>
            <a:ext cx="3099700" cy="736282"/>
          </a:xfrm>
        </p:spPr>
        <p:txBody>
          <a:bodyPr lIns="91440" rIns="91440" anchor="ctr">
            <a:normAutofit/>
          </a:bodyPr>
          <a:lstStyle>
            <a:lvl1pPr marL="0" indent="0">
              <a:buNone/>
              <a:defRPr sz="2000" b="0" cap="all" baseline="0">
                <a:solidFill>
                  <a:srgbClr val="09133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0" name="Content Placeholder 3">
            <a:extLst>
              <a:ext uri="{FF2B5EF4-FFF2-40B4-BE49-F238E27FC236}">
                <a16:creationId xmlns:a16="http://schemas.microsoft.com/office/drawing/2014/main" id="{4322BCF2-A0FD-4135-AC60-2BC668AA3AD6}"/>
              </a:ext>
            </a:extLst>
          </p:cNvPr>
          <p:cNvSpPr>
            <a:spLocks noGrp="1"/>
          </p:cNvSpPr>
          <p:nvPr>
            <p:ph sz="half" idx="16"/>
          </p:nvPr>
        </p:nvSpPr>
        <p:spPr>
          <a:xfrm>
            <a:off x="829911" y="2688859"/>
            <a:ext cx="3099701" cy="3429308"/>
          </a:xfrm>
        </p:spPr>
        <p:txBody>
          <a:bodyPr>
            <a:normAutofit/>
          </a:bodyPr>
          <a:lstStyle>
            <a:lvl1pPr>
              <a:defRPr sz="1600">
                <a:solidFill>
                  <a:srgbClr val="091330"/>
                </a:solidFill>
              </a:defRPr>
            </a:lvl1pPr>
            <a:lvl2pPr>
              <a:defRPr sz="1400">
                <a:solidFill>
                  <a:srgbClr val="091330"/>
                </a:solidFill>
              </a:defRPr>
            </a:lvl2pPr>
            <a:lvl3pPr>
              <a:defRPr sz="1100">
                <a:solidFill>
                  <a:srgbClr val="091330"/>
                </a:solidFill>
              </a:defRPr>
            </a:lvl3pPr>
            <a:lvl4pPr>
              <a:defRPr sz="1100">
                <a:solidFill>
                  <a:srgbClr val="091330"/>
                </a:solidFill>
              </a:defRPr>
            </a:lvl4pPr>
            <a:lvl5pPr>
              <a:defRPr sz="1100">
                <a:solidFill>
                  <a:srgbClr val="091330"/>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1" name="Content Placeholder 3">
            <a:extLst>
              <a:ext uri="{FF2B5EF4-FFF2-40B4-BE49-F238E27FC236}">
                <a16:creationId xmlns:a16="http://schemas.microsoft.com/office/drawing/2014/main" id="{59B0B695-A99F-4559-A720-FA413C68B3C8}"/>
              </a:ext>
            </a:extLst>
          </p:cNvPr>
          <p:cNvSpPr>
            <a:spLocks noGrp="1"/>
          </p:cNvSpPr>
          <p:nvPr>
            <p:ph sz="half" idx="17"/>
          </p:nvPr>
        </p:nvSpPr>
        <p:spPr>
          <a:xfrm>
            <a:off x="8262388" y="2688859"/>
            <a:ext cx="3099701" cy="3429308"/>
          </a:xfrm>
        </p:spPr>
        <p:txBody>
          <a:bodyPr>
            <a:normAutofit/>
          </a:bodyPr>
          <a:lstStyle>
            <a:lvl1pPr>
              <a:defRPr sz="1600">
                <a:solidFill>
                  <a:srgbClr val="091330"/>
                </a:solidFill>
              </a:defRPr>
            </a:lvl1pPr>
            <a:lvl2pPr>
              <a:defRPr sz="1400">
                <a:solidFill>
                  <a:srgbClr val="091330"/>
                </a:solidFill>
              </a:defRPr>
            </a:lvl2pPr>
            <a:lvl3pPr>
              <a:defRPr sz="1100">
                <a:solidFill>
                  <a:srgbClr val="091330"/>
                </a:solidFill>
              </a:defRPr>
            </a:lvl3pPr>
            <a:lvl4pPr>
              <a:defRPr sz="1100">
                <a:solidFill>
                  <a:srgbClr val="091330"/>
                </a:solidFill>
              </a:defRPr>
            </a:lvl4pPr>
            <a:lvl5pPr>
              <a:defRPr sz="1100">
                <a:solidFill>
                  <a:srgbClr val="091330"/>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62746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8EEAD-A581-4CE2-BC5C-F47FB70C3A42}"/>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73E9CD22-1782-4119-9F69-BCCA7AF97D90}"/>
              </a:ext>
            </a:extLst>
          </p:cNvPr>
          <p:cNvSpPr>
            <a:spLocks noGrp="1"/>
          </p:cNvSpPr>
          <p:nvPr>
            <p:ph type="sldNum" sz="quarter" idx="12"/>
          </p:nvPr>
        </p:nvSpPr>
        <p:spPr/>
        <p:txBody>
          <a:bodyPr/>
          <a:lstStyle/>
          <a:p>
            <a:fld id="{3A98EE3D-8CD1-4C3F-BD1C-C98C9596463C}" type="slidenum">
              <a:rPr lang="en-US" noProof="0" smtClean="0"/>
              <a:t>‹#›</a:t>
            </a:fld>
            <a:endParaRPr lang="en-US" noProof="0"/>
          </a:p>
        </p:txBody>
      </p:sp>
      <p:sp>
        <p:nvSpPr>
          <p:cNvPr id="7" name="Content Placeholder 6">
            <a:extLst>
              <a:ext uri="{FF2B5EF4-FFF2-40B4-BE49-F238E27FC236}">
                <a16:creationId xmlns:a16="http://schemas.microsoft.com/office/drawing/2014/main" id="{8906BF23-A6EA-4081-92D4-3A69953F281F}"/>
              </a:ext>
            </a:extLst>
          </p:cNvPr>
          <p:cNvSpPr>
            <a:spLocks noGrp="1"/>
          </p:cNvSpPr>
          <p:nvPr>
            <p:ph sz="quarter" idx="13"/>
          </p:nvPr>
        </p:nvSpPr>
        <p:spPr>
          <a:xfrm>
            <a:off x="973311" y="2893118"/>
            <a:ext cx="2692400" cy="23431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A6778FE0-BFCB-4A3E-B280-47B176CD66B3}"/>
              </a:ext>
            </a:extLst>
          </p:cNvPr>
          <p:cNvSpPr>
            <a:spLocks noGrp="1"/>
          </p:cNvSpPr>
          <p:nvPr>
            <p:ph sz="quarter" idx="14"/>
          </p:nvPr>
        </p:nvSpPr>
        <p:spPr>
          <a:xfrm>
            <a:off x="4392353" y="2893118"/>
            <a:ext cx="2692400" cy="23431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6">
            <a:extLst>
              <a:ext uri="{FF2B5EF4-FFF2-40B4-BE49-F238E27FC236}">
                <a16:creationId xmlns:a16="http://schemas.microsoft.com/office/drawing/2014/main" id="{0BFE4408-5E80-4511-83E1-4764F0FE6987}"/>
              </a:ext>
            </a:extLst>
          </p:cNvPr>
          <p:cNvSpPr>
            <a:spLocks noGrp="1"/>
          </p:cNvSpPr>
          <p:nvPr>
            <p:ph sz="quarter" idx="15"/>
          </p:nvPr>
        </p:nvSpPr>
        <p:spPr>
          <a:xfrm>
            <a:off x="7915541" y="2856152"/>
            <a:ext cx="2692400" cy="23431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AE836107-3F57-4F4C-9F8B-40800AEC1ADE}"/>
              </a:ext>
            </a:extLst>
          </p:cNvPr>
          <p:cNvSpPr>
            <a:spLocks noGrp="1"/>
          </p:cNvSpPr>
          <p:nvPr>
            <p:ph sz="quarter" idx="16"/>
          </p:nvPr>
        </p:nvSpPr>
        <p:spPr>
          <a:xfrm>
            <a:off x="814330" y="1996585"/>
            <a:ext cx="2568575" cy="495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4222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9" name="Rectangle">
            <a:extLst>
              <a:ext uri="{FF2B5EF4-FFF2-40B4-BE49-F238E27FC236}">
                <a16:creationId xmlns:a16="http://schemas.microsoft.com/office/drawing/2014/main" id="{83ACCAC0-2C8A-CE43-8C55-22BB53C73920}"/>
              </a:ext>
            </a:extLst>
          </p:cNvPr>
          <p:cNvSpPr/>
          <p:nvPr userDrawn="1"/>
        </p:nvSpPr>
        <p:spPr>
          <a:xfrm flipH="1">
            <a:off x="0" y="0"/>
            <a:ext cx="3351057" cy="6858000"/>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600" noProof="0"/>
          </a:p>
        </p:txBody>
      </p:sp>
      <p:sp>
        <p:nvSpPr>
          <p:cNvPr id="10" name="Rectangle">
            <a:extLst>
              <a:ext uri="{FF2B5EF4-FFF2-40B4-BE49-F238E27FC236}">
                <a16:creationId xmlns:a16="http://schemas.microsoft.com/office/drawing/2014/main" id="{A400A9BD-AA60-E24D-9FC2-722758C8C933}"/>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noProof="0"/>
          </a:p>
        </p:txBody>
      </p:sp>
      <p:sp>
        <p:nvSpPr>
          <p:cNvPr id="14" name="Title Placeholder 1">
            <a:extLst>
              <a:ext uri="{FF2B5EF4-FFF2-40B4-BE49-F238E27FC236}">
                <a16:creationId xmlns:a16="http://schemas.microsoft.com/office/drawing/2014/main" id="{D4076461-FF7A-8843-B7F9-D041F3FB22FC}"/>
              </a:ext>
            </a:extLst>
          </p:cNvPr>
          <p:cNvSpPr>
            <a:spLocks noGrp="1"/>
          </p:cNvSpPr>
          <p:nvPr>
            <p:ph type="title" hasCustomPrompt="1"/>
          </p:nvPr>
        </p:nvSpPr>
        <p:spPr>
          <a:xfrm>
            <a:off x="1097280" y="942871"/>
            <a:ext cx="10058400" cy="587584"/>
          </a:xfrm>
          <a:prstGeom prst="rect">
            <a:avLst/>
          </a:prstGeom>
        </p:spPr>
        <p:txBody>
          <a:bodyPr vert="horz" lIns="91440" tIns="45720" rIns="91440" bIns="45720" rtlCol="0" anchor="ctr">
            <a:normAutofit/>
          </a:bodyPr>
          <a:lstStyle>
            <a:lvl1pPr>
              <a:defRPr cap="all" baseline="0">
                <a:solidFill>
                  <a:srgbClr val="091330"/>
                </a:solidFill>
              </a:defRPr>
            </a:lvl1pPr>
          </a:lstStyle>
          <a:p>
            <a:r>
              <a:rPr lang="en-US" noProof="0"/>
              <a:t>CLICK TO EDIT MASTER TITLE STYLE</a:t>
            </a:r>
          </a:p>
        </p:txBody>
      </p:sp>
    </p:spTree>
    <p:extLst>
      <p:ext uri="{BB962C8B-B14F-4D97-AF65-F5344CB8AC3E}">
        <p14:creationId xmlns:p14="http://schemas.microsoft.com/office/powerpoint/2010/main" val="3020399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
    <p:bg>
      <p:bgPr>
        <a:solidFill>
          <a:schemeClr val="bg1"/>
        </a:solidFill>
        <a:effectLst/>
      </p:bgPr>
    </p:bg>
    <p:spTree>
      <p:nvGrpSpPr>
        <p:cNvPr id="1" name=""/>
        <p:cNvGrpSpPr/>
        <p:nvPr/>
      </p:nvGrpSpPr>
      <p:grpSpPr>
        <a:xfrm>
          <a:off x="0" y="0"/>
          <a:ext cx="0" cy="0"/>
          <a:chOff x="0" y="0"/>
          <a:chExt cx="0" cy="0"/>
        </a:xfrm>
      </p:grpSpPr>
      <p:sp>
        <p:nvSpPr>
          <p:cNvPr id="11" name="Rectangle">
            <a:extLst>
              <a:ext uri="{FF2B5EF4-FFF2-40B4-BE49-F238E27FC236}">
                <a16:creationId xmlns:a16="http://schemas.microsoft.com/office/drawing/2014/main" id="{35FB147F-5DC4-B24C-B8CB-D3DA74290381}"/>
              </a:ext>
            </a:extLst>
          </p:cNvPr>
          <p:cNvSpPr/>
          <p:nvPr userDrawn="1"/>
        </p:nvSpPr>
        <p:spPr>
          <a:xfrm>
            <a:off x="1" y="3429000"/>
            <a:ext cx="12192000" cy="3429000"/>
          </a:xfrm>
          <a:prstGeom prst="rect">
            <a:avLst/>
          </a:prstGeom>
          <a:solidFill>
            <a:schemeClr val="accent4"/>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600" noProof="0"/>
          </a:p>
        </p:txBody>
      </p:sp>
      <p:sp>
        <p:nvSpPr>
          <p:cNvPr id="10" name="Rectangle">
            <a:extLst>
              <a:ext uri="{FF2B5EF4-FFF2-40B4-BE49-F238E27FC236}">
                <a16:creationId xmlns:a16="http://schemas.microsoft.com/office/drawing/2014/main" id="{A400A9BD-AA60-E24D-9FC2-722758C8C933}"/>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a:p>
        </p:txBody>
      </p:sp>
      <p:sp>
        <p:nvSpPr>
          <p:cNvPr id="19" name="Picture Placeholder 3">
            <a:extLst>
              <a:ext uri="{FF2B5EF4-FFF2-40B4-BE49-F238E27FC236}">
                <a16:creationId xmlns:a16="http://schemas.microsoft.com/office/drawing/2014/main" id="{B9308E97-4F89-394E-856A-5B4EFCB2E73D}"/>
              </a:ext>
            </a:extLst>
          </p:cNvPr>
          <p:cNvSpPr>
            <a:spLocks noGrp="1"/>
          </p:cNvSpPr>
          <p:nvPr>
            <p:ph type="pic" sz="quarter" idx="13"/>
          </p:nvPr>
        </p:nvSpPr>
        <p:spPr>
          <a:xfrm>
            <a:off x="1097279" y="1930861"/>
            <a:ext cx="2919413" cy="2919413"/>
          </a:xfrm>
          <a:solidFill>
            <a:srgbClr val="EDEFF7"/>
          </a:solidFill>
        </p:spPr>
        <p:txBody>
          <a:bodyPr anchor="ctr"/>
          <a:lstStyle>
            <a:lvl1pPr algn="ctr">
              <a:defRPr/>
            </a:lvl1pPr>
          </a:lstStyle>
          <a:p>
            <a:r>
              <a:rPr lang="en-US" noProof="0"/>
              <a:t>Click icon to add picture</a:t>
            </a:r>
          </a:p>
        </p:txBody>
      </p:sp>
      <p:sp>
        <p:nvSpPr>
          <p:cNvPr id="20" name="Picture Placeholder 3">
            <a:extLst>
              <a:ext uri="{FF2B5EF4-FFF2-40B4-BE49-F238E27FC236}">
                <a16:creationId xmlns:a16="http://schemas.microsoft.com/office/drawing/2014/main" id="{A50BECA0-8817-964B-AEDB-A45669684C37}"/>
              </a:ext>
            </a:extLst>
          </p:cNvPr>
          <p:cNvSpPr>
            <a:spLocks noGrp="1"/>
          </p:cNvSpPr>
          <p:nvPr>
            <p:ph type="pic" sz="quarter" idx="14"/>
          </p:nvPr>
        </p:nvSpPr>
        <p:spPr>
          <a:xfrm>
            <a:off x="4659186" y="1930861"/>
            <a:ext cx="2919413" cy="2919413"/>
          </a:xfrm>
          <a:solidFill>
            <a:srgbClr val="EDEFF7"/>
          </a:solidFill>
        </p:spPr>
        <p:txBody>
          <a:bodyPr anchor="ctr"/>
          <a:lstStyle>
            <a:lvl1pPr algn="ctr">
              <a:defRPr/>
            </a:lvl1pPr>
          </a:lstStyle>
          <a:p>
            <a:r>
              <a:rPr lang="en-US" noProof="0"/>
              <a:t>Click icon to add picture</a:t>
            </a:r>
          </a:p>
        </p:txBody>
      </p:sp>
      <p:sp>
        <p:nvSpPr>
          <p:cNvPr id="21" name="Picture Placeholder 3">
            <a:extLst>
              <a:ext uri="{FF2B5EF4-FFF2-40B4-BE49-F238E27FC236}">
                <a16:creationId xmlns:a16="http://schemas.microsoft.com/office/drawing/2014/main" id="{EF399F4D-B67A-4C4B-BCF3-36FE110603F1}"/>
              </a:ext>
            </a:extLst>
          </p:cNvPr>
          <p:cNvSpPr>
            <a:spLocks noGrp="1"/>
          </p:cNvSpPr>
          <p:nvPr>
            <p:ph type="pic" sz="quarter" idx="15"/>
          </p:nvPr>
        </p:nvSpPr>
        <p:spPr>
          <a:xfrm>
            <a:off x="8221093" y="1930861"/>
            <a:ext cx="2919413" cy="2919413"/>
          </a:xfrm>
          <a:solidFill>
            <a:srgbClr val="EDEFF7"/>
          </a:solidFill>
        </p:spPr>
        <p:txBody>
          <a:bodyPr anchor="ctr"/>
          <a:lstStyle>
            <a:lvl1pPr algn="ctr">
              <a:defRPr/>
            </a:lvl1pPr>
          </a:lstStyle>
          <a:p>
            <a:r>
              <a:rPr lang="en-US" noProof="0"/>
              <a:t>Click icon to add picture</a:t>
            </a:r>
          </a:p>
        </p:txBody>
      </p:sp>
      <p:sp>
        <p:nvSpPr>
          <p:cNvPr id="22" name="Text Placeholder 3">
            <a:extLst>
              <a:ext uri="{FF2B5EF4-FFF2-40B4-BE49-F238E27FC236}">
                <a16:creationId xmlns:a16="http://schemas.microsoft.com/office/drawing/2014/main" id="{08305C84-E25F-EC49-8F2B-4C0181FD3ABF}"/>
              </a:ext>
            </a:extLst>
          </p:cNvPr>
          <p:cNvSpPr>
            <a:spLocks noGrp="1"/>
          </p:cNvSpPr>
          <p:nvPr>
            <p:ph type="body" sz="half" idx="2" hasCustomPrompt="1"/>
          </p:nvPr>
        </p:nvSpPr>
        <p:spPr>
          <a:xfrm>
            <a:off x="1097279" y="5257321"/>
            <a:ext cx="2919413" cy="583534"/>
          </a:xfrm>
        </p:spPr>
        <p:txBody>
          <a:bodyPr lIns="91440" rIns="91440" anchor="ctr">
            <a:normAutofit/>
          </a:bodyPr>
          <a:lstStyle>
            <a:lvl1pPr marL="0" indent="0" algn="ctr">
              <a:buNone/>
              <a:defRPr sz="1800" cap="all" baseline="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Name Goes Here</a:t>
            </a:r>
          </a:p>
        </p:txBody>
      </p:sp>
      <p:sp>
        <p:nvSpPr>
          <p:cNvPr id="23" name="Text Placeholder 3">
            <a:extLst>
              <a:ext uri="{FF2B5EF4-FFF2-40B4-BE49-F238E27FC236}">
                <a16:creationId xmlns:a16="http://schemas.microsoft.com/office/drawing/2014/main" id="{A57A1FCE-E6BF-3747-9D43-42DBA6656EC0}"/>
              </a:ext>
            </a:extLst>
          </p:cNvPr>
          <p:cNvSpPr>
            <a:spLocks noGrp="1"/>
          </p:cNvSpPr>
          <p:nvPr>
            <p:ph type="body" sz="half" idx="16" hasCustomPrompt="1"/>
          </p:nvPr>
        </p:nvSpPr>
        <p:spPr>
          <a:xfrm>
            <a:off x="4666773" y="5257321"/>
            <a:ext cx="2919413" cy="583534"/>
          </a:xfrm>
        </p:spPr>
        <p:txBody>
          <a:bodyPr lIns="91440" rIns="91440" anchor="ctr">
            <a:normAutofit/>
          </a:bodyPr>
          <a:lstStyle>
            <a:lvl1pPr marL="0" indent="0" algn="ctr">
              <a:buNone/>
              <a:defRPr sz="1800" cap="all" baseline="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Name Goes Here</a:t>
            </a:r>
          </a:p>
        </p:txBody>
      </p:sp>
      <p:sp>
        <p:nvSpPr>
          <p:cNvPr id="24" name="Text Placeholder 3">
            <a:extLst>
              <a:ext uri="{FF2B5EF4-FFF2-40B4-BE49-F238E27FC236}">
                <a16:creationId xmlns:a16="http://schemas.microsoft.com/office/drawing/2014/main" id="{5B4B74C8-96E7-684F-91B9-8CE56CD10F1E}"/>
              </a:ext>
            </a:extLst>
          </p:cNvPr>
          <p:cNvSpPr>
            <a:spLocks noGrp="1"/>
          </p:cNvSpPr>
          <p:nvPr>
            <p:ph type="body" sz="half" idx="17" hasCustomPrompt="1"/>
          </p:nvPr>
        </p:nvSpPr>
        <p:spPr>
          <a:xfrm>
            <a:off x="8236267" y="5257321"/>
            <a:ext cx="2919413" cy="583534"/>
          </a:xfrm>
        </p:spPr>
        <p:txBody>
          <a:bodyPr lIns="91440" rIns="91440" anchor="ctr">
            <a:normAutofit/>
          </a:bodyPr>
          <a:lstStyle>
            <a:lvl1pPr marL="0" indent="0" algn="ctr">
              <a:buNone/>
              <a:defRPr sz="1800" cap="all" baseline="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Name Goes Here</a:t>
            </a:r>
          </a:p>
        </p:txBody>
      </p:sp>
      <p:sp>
        <p:nvSpPr>
          <p:cNvPr id="25" name="Title Placeholder 1">
            <a:extLst>
              <a:ext uri="{FF2B5EF4-FFF2-40B4-BE49-F238E27FC236}">
                <a16:creationId xmlns:a16="http://schemas.microsoft.com/office/drawing/2014/main" id="{D522564E-B348-544F-A8E5-CFCAFA48B54B}"/>
              </a:ext>
            </a:extLst>
          </p:cNvPr>
          <p:cNvSpPr>
            <a:spLocks noGrp="1"/>
          </p:cNvSpPr>
          <p:nvPr>
            <p:ph type="title" hasCustomPrompt="1"/>
          </p:nvPr>
        </p:nvSpPr>
        <p:spPr>
          <a:xfrm>
            <a:off x="1097280" y="942871"/>
            <a:ext cx="10058400" cy="587584"/>
          </a:xfrm>
          <a:prstGeom prst="rect">
            <a:avLst/>
          </a:prstGeom>
        </p:spPr>
        <p:txBody>
          <a:bodyPr vert="horz" lIns="91440" tIns="45720" rIns="91440" bIns="45720" rtlCol="0" anchor="ctr">
            <a:normAutofit/>
          </a:bodyPr>
          <a:lstStyle>
            <a:lvl1pPr>
              <a:defRPr cap="all" baseline="0">
                <a:solidFill>
                  <a:srgbClr val="091330"/>
                </a:solidFill>
              </a:defRPr>
            </a:lvl1pPr>
          </a:lstStyle>
          <a:p>
            <a:r>
              <a:rPr lang="en-US" noProof="0"/>
              <a:t>CLICK TO EDIT MASTER TITLE STYLE</a:t>
            </a:r>
          </a:p>
        </p:txBody>
      </p:sp>
    </p:spTree>
    <p:extLst>
      <p:ext uri="{BB962C8B-B14F-4D97-AF65-F5344CB8AC3E}">
        <p14:creationId xmlns:p14="http://schemas.microsoft.com/office/powerpoint/2010/main" val="1418890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022277A-E818-4826-AAF2-657E0F49DEDB}"/>
              </a:ext>
            </a:extLst>
          </p:cNvPr>
          <p:cNvPicPr>
            <a:picLocks noChangeAspect="1"/>
          </p:cNvPicPr>
          <p:nvPr userDrawn="1"/>
        </p:nvPicPr>
        <p:blipFill>
          <a:blip r:embed="rId2"/>
          <a:stretch>
            <a:fillRect/>
          </a:stretch>
        </p:blipFill>
        <p:spPr>
          <a:xfrm>
            <a:off x="9981149" y="6227659"/>
            <a:ext cx="1575851" cy="630341"/>
          </a:xfrm>
          <a:prstGeom prst="rect">
            <a:avLst/>
          </a:prstGeom>
        </p:spPr>
      </p:pic>
    </p:spTree>
    <p:extLst>
      <p:ext uri="{BB962C8B-B14F-4D97-AF65-F5344CB8AC3E}">
        <p14:creationId xmlns:p14="http://schemas.microsoft.com/office/powerpoint/2010/main" val="2472297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a:extLst>
              <a:ext uri="{FF2B5EF4-FFF2-40B4-BE49-F238E27FC236}">
                <a16:creationId xmlns:a16="http://schemas.microsoft.com/office/drawing/2014/main" id="{1552108B-1F90-0044-A7D4-0956E919F29A}"/>
              </a:ext>
            </a:extLst>
          </p:cNvPr>
          <p:cNvSpPr/>
          <p:nvPr userDrawn="1"/>
        </p:nvSpPr>
        <p:spPr>
          <a:xfrm>
            <a:off x="635000" y="633875"/>
            <a:ext cx="10922000" cy="5590250"/>
          </a:xfrm>
          <a:prstGeom prst="rect">
            <a:avLst/>
          </a:prstGeom>
          <a:solidFill>
            <a:srgbClr val="F6F9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a:p>
        </p:txBody>
      </p:sp>
      <p:sp>
        <p:nvSpPr>
          <p:cNvPr id="2" name="Title Placeholder 1"/>
          <p:cNvSpPr>
            <a:spLocks noGrp="1"/>
          </p:cNvSpPr>
          <p:nvPr>
            <p:ph type="title"/>
          </p:nvPr>
        </p:nvSpPr>
        <p:spPr>
          <a:xfrm>
            <a:off x="1097280" y="942871"/>
            <a:ext cx="10058400" cy="587584"/>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900">
                <a:solidFill>
                  <a:srgbClr val="FFFFFF"/>
                </a:solidFill>
              </a:defRPr>
            </a:lvl1pPr>
          </a:lstStyle>
          <a:p>
            <a:fld id="{62D6E202-B606-4609-B914-27C9371A1F6D}" type="datetime1">
              <a:rPr lang="en-US" noProof="0" smtClean="0"/>
              <a:t>2/28/2024</a:t>
            </a:fld>
            <a:endParaRPr lang="en-US" noProof="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900" cap="all" baseline="0">
                <a:solidFill>
                  <a:srgbClr val="FFFFFF"/>
                </a:solidFill>
              </a:defRPr>
            </a:lvl1pPr>
          </a:lstStyle>
          <a:p>
            <a:endParaRPr lang="en-US" noProof="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1050">
                <a:solidFill>
                  <a:srgbClr val="FFFFFF"/>
                </a:solidFill>
              </a:defRPr>
            </a:lvl1pPr>
          </a:lstStyle>
          <a:p>
            <a:fld id="{3A98EE3D-8CD1-4C3F-BD1C-C98C9596463C}" type="slidenum">
              <a:rPr lang="en-US" noProof="0" smtClean="0"/>
              <a:t>‹#›</a:t>
            </a:fld>
            <a:endParaRPr lang="en-US" noProof="0"/>
          </a:p>
        </p:txBody>
      </p:sp>
      <p:pic>
        <p:nvPicPr>
          <p:cNvPr id="10" name="Picture 9">
            <a:extLst>
              <a:ext uri="{FF2B5EF4-FFF2-40B4-BE49-F238E27FC236}">
                <a16:creationId xmlns:a16="http://schemas.microsoft.com/office/drawing/2014/main" id="{4A82B01F-FDD0-49DE-9D22-E853A3384C30}"/>
              </a:ext>
            </a:extLst>
          </p:cNvPr>
          <p:cNvPicPr>
            <a:picLocks noChangeAspect="1"/>
          </p:cNvPicPr>
          <p:nvPr userDrawn="1"/>
        </p:nvPicPr>
        <p:blipFill>
          <a:blip r:embed="rId17"/>
          <a:stretch>
            <a:fillRect/>
          </a:stretch>
        </p:blipFill>
        <p:spPr>
          <a:xfrm>
            <a:off x="9981149" y="6227659"/>
            <a:ext cx="1575851" cy="630341"/>
          </a:xfrm>
          <a:prstGeom prst="rect">
            <a:avLst/>
          </a:prstGeom>
        </p:spPr>
      </p:pic>
    </p:spTree>
    <p:extLst>
      <p:ext uri="{BB962C8B-B14F-4D97-AF65-F5344CB8AC3E}">
        <p14:creationId xmlns:p14="http://schemas.microsoft.com/office/powerpoint/2010/main" val="1394360962"/>
      </p:ext>
    </p:extLst>
  </p:cSld>
  <p:clrMap bg1="lt1" tx1="dk1" bg2="lt2" tx2="dk2" accent1="accent1" accent2="accent2" accent3="accent3" accent4="accent4" accent5="accent5" accent6="accent6" hlink="hlink" folHlink="folHlink"/>
  <p:sldLayoutIdLst>
    <p:sldLayoutId id="2147483674" r:id="rId1"/>
    <p:sldLayoutId id="2147483693" r:id="rId2"/>
    <p:sldLayoutId id="2147483675" r:id="rId3"/>
    <p:sldLayoutId id="2147483684" r:id="rId4"/>
    <p:sldLayoutId id="2147483696" r:id="rId5"/>
    <p:sldLayoutId id="2147483695" r:id="rId6"/>
    <p:sldLayoutId id="2147483678" r:id="rId7"/>
    <p:sldLayoutId id="2147483688" r:id="rId8"/>
    <p:sldLayoutId id="2147483679" r:id="rId9"/>
    <p:sldLayoutId id="2147483692" r:id="rId10"/>
    <p:sldLayoutId id="2147483691" r:id="rId11"/>
    <p:sldLayoutId id="2147483690" r:id="rId12"/>
    <p:sldLayoutId id="2147483689" r:id="rId13"/>
    <p:sldLayoutId id="2147483683" r:id="rId14"/>
    <p:sldLayoutId id="2147483694"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2800" kern="1200" spc="-50" baseline="0">
          <a:solidFill>
            <a:srgbClr val="091330"/>
          </a:solidFill>
          <a:latin typeface="+mj-lt"/>
          <a:ea typeface="+mj-ea"/>
          <a:cs typeface="+mj-cs"/>
        </a:defRPr>
      </a:lvl1pPr>
    </p:titleStyle>
    <p:body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rgbClr val="091330"/>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rgbClr val="091330"/>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rgbClr val="091330"/>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rgbClr val="091330"/>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rgbClr val="091330"/>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xml"/><Relationship Id="rId5" Type="http://schemas.openxmlformats.org/officeDocument/2006/relationships/slide" Target="slide14.xml"/><Relationship Id="rId4" Type="http://schemas.openxmlformats.org/officeDocument/2006/relationships/image" Target="../media/image8.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2.xml"/><Relationship Id="rId5" Type="http://schemas.openxmlformats.org/officeDocument/2006/relationships/slide" Target="slide15.xml"/><Relationship Id="rId4" Type="http://schemas.openxmlformats.org/officeDocument/2006/relationships/image" Target="../media/image9.jpeg"/></Relationships>
</file>

<file path=ppt/slides/_rels/slide16.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notesSlide" Target="../notesSlides/notesSlide11.xml"/><Relationship Id="rId7" Type="http://schemas.openxmlformats.org/officeDocument/2006/relationships/image" Target="../media/image13.jpeg"/><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12.jpeg"/><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ags" Target="../tags/tag4.xml"/><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21.gif"/><Relationship Id="rId5" Type="http://schemas.openxmlformats.org/officeDocument/2006/relationships/image" Target="../media/image20.gif"/><Relationship Id="rId4" Type="http://schemas.openxmlformats.org/officeDocument/2006/relationships/image" Target="../media/image19.gif"/></Relationships>
</file>

<file path=ppt/slides/_rels/slide1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25.gif"/><Relationship Id="rId5" Type="http://schemas.openxmlformats.org/officeDocument/2006/relationships/image" Target="../media/image24.gif"/><Relationship Id="rId4" Type="http://schemas.openxmlformats.org/officeDocument/2006/relationships/image" Target="../media/image23.gif"/></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8" Type="http://schemas.openxmlformats.org/officeDocument/2006/relationships/image" Target="../media/image31.gif"/><Relationship Id="rId3" Type="http://schemas.openxmlformats.org/officeDocument/2006/relationships/image" Target="../media/image27.gif"/><Relationship Id="rId7" Type="http://schemas.openxmlformats.org/officeDocument/2006/relationships/image" Target="../media/image30.gif"/><Relationship Id="rId2" Type="http://schemas.openxmlformats.org/officeDocument/2006/relationships/image" Target="../media/image26.gif"/><Relationship Id="rId1" Type="http://schemas.openxmlformats.org/officeDocument/2006/relationships/slideLayout" Target="../slideLayouts/slideLayout3.xml"/><Relationship Id="rId6" Type="http://schemas.openxmlformats.org/officeDocument/2006/relationships/image" Target="../media/image29.gif"/><Relationship Id="rId5" Type="http://schemas.openxmlformats.org/officeDocument/2006/relationships/image" Target="../media/image18.gif"/><Relationship Id="rId4" Type="http://schemas.openxmlformats.org/officeDocument/2006/relationships/image" Target="../media/image28.gif"/><Relationship Id="rId9" Type="http://schemas.openxmlformats.org/officeDocument/2006/relationships/image" Target="../media/image32.gif"/></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notesSlide" Target="../notesSlides/notesSlide16.xml"/><Relationship Id="rId7" Type="http://schemas.openxmlformats.org/officeDocument/2006/relationships/image" Target="../media/image38.png"/><Relationship Id="rId2" Type="http://schemas.openxmlformats.org/officeDocument/2006/relationships/slideLayout" Target="../slideLayouts/slideLayout3.xml"/><Relationship Id="rId1" Type="http://schemas.openxmlformats.org/officeDocument/2006/relationships/tags" Target="../tags/tag5.xml"/><Relationship Id="rId6" Type="http://schemas.openxmlformats.org/officeDocument/2006/relationships/image" Target="../media/image37.jpeg"/><Relationship Id="rId11" Type="http://schemas.openxmlformats.org/officeDocument/2006/relationships/image" Target="../media/image42.jpe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43.jpeg"/></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3.xml"/><Relationship Id="rId4" Type="http://schemas.openxmlformats.org/officeDocument/2006/relationships/image" Target="../media/image46.jpe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10.xml"/><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10.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jpeg"/></Relationships>
</file>

<file path=ppt/slides/_rels/slide3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hyperlink" Target="http://www.complianceplace.com/"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mailto:mschneider@complianceplace.com"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B7AEFB0-51F2-5449-996C-73382891D2F9}"/>
              </a:ext>
            </a:extLst>
          </p:cNvPr>
          <p:cNvSpPr>
            <a:spLocks noGrp="1"/>
          </p:cNvSpPr>
          <p:nvPr>
            <p:ph type="ctrTitle"/>
          </p:nvPr>
        </p:nvSpPr>
        <p:spPr/>
        <p:txBody>
          <a:bodyPr/>
          <a:lstStyle/>
          <a:p>
            <a:r>
              <a:rPr lang="en-US"/>
              <a:t>Machine guarding </a:t>
            </a:r>
          </a:p>
        </p:txBody>
      </p:sp>
      <p:sp>
        <p:nvSpPr>
          <p:cNvPr id="5" name="Subtitle 4">
            <a:extLst>
              <a:ext uri="{FF2B5EF4-FFF2-40B4-BE49-F238E27FC236}">
                <a16:creationId xmlns:a16="http://schemas.microsoft.com/office/drawing/2014/main" id="{B0F6D6CF-8D73-6643-A348-53AAE29FD1C2}"/>
              </a:ext>
            </a:extLst>
          </p:cNvPr>
          <p:cNvSpPr>
            <a:spLocks noGrp="1"/>
          </p:cNvSpPr>
          <p:nvPr>
            <p:ph type="subTitle" idx="1"/>
          </p:nvPr>
        </p:nvSpPr>
        <p:spPr/>
        <p:txBody>
          <a:bodyPr/>
          <a:lstStyle/>
          <a:p>
            <a:r>
              <a:rPr lang="en-US"/>
              <a:t>Best Practices &amp; OSHA Standards</a:t>
            </a:r>
          </a:p>
        </p:txBody>
      </p:sp>
      <p:pic>
        <p:nvPicPr>
          <p:cNvPr id="6" name="Picture 5">
            <a:extLst>
              <a:ext uri="{FF2B5EF4-FFF2-40B4-BE49-F238E27FC236}">
                <a16:creationId xmlns:a16="http://schemas.microsoft.com/office/drawing/2014/main" id="{9DC77694-E6B7-4AA6-9C0C-E6289B785537}"/>
              </a:ext>
            </a:extLst>
          </p:cNvPr>
          <p:cNvPicPr>
            <a:picLocks noChangeAspect="1"/>
          </p:cNvPicPr>
          <p:nvPr/>
        </p:nvPicPr>
        <p:blipFill>
          <a:blip r:embed="rId2"/>
          <a:stretch>
            <a:fillRect/>
          </a:stretch>
        </p:blipFill>
        <p:spPr>
          <a:xfrm>
            <a:off x="9105900" y="5216652"/>
            <a:ext cx="2049780" cy="819912"/>
          </a:xfrm>
          <a:prstGeom prst="rect">
            <a:avLst/>
          </a:prstGeom>
        </p:spPr>
      </p:pic>
    </p:spTree>
    <p:extLst>
      <p:ext uri="{BB962C8B-B14F-4D97-AF65-F5344CB8AC3E}">
        <p14:creationId xmlns:p14="http://schemas.microsoft.com/office/powerpoint/2010/main" val="1833365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7A0F394-D1D4-4237-A56C-EE07579BF42D}"/>
              </a:ext>
            </a:extLst>
          </p:cNvPr>
          <p:cNvGrpSpPr/>
          <p:nvPr/>
        </p:nvGrpSpPr>
        <p:grpSpPr>
          <a:xfrm>
            <a:off x="2654277" y="2372226"/>
            <a:ext cx="6888482" cy="3085268"/>
            <a:chOff x="0" y="-88886"/>
            <a:chExt cx="3861088" cy="1688245"/>
          </a:xfrm>
        </p:grpSpPr>
        <p:sp>
          <p:nvSpPr>
            <p:cNvPr id="6" name="Rectangle 5">
              <a:extLst>
                <a:ext uri="{FF2B5EF4-FFF2-40B4-BE49-F238E27FC236}">
                  <a16:creationId xmlns:a16="http://schemas.microsoft.com/office/drawing/2014/main" id="{ACFA4EA6-D2F3-4214-969A-E625B10F4D52}"/>
                </a:ext>
              </a:extLst>
            </p:cNvPr>
            <p:cNvSpPr/>
            <p:nvPr/>
          </p:nvSpPr>
          <p:spPr>
            <a:xfrm>
              <a:off x="0" y="-88886"/>
              <a:ext cx="3858734" cy="304018"/>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lnSpc>
                  <a:spcPct val="107000"/>
                </a:lnSpc>
                <a:spcBef>
                  <a:spcPts val="0"/>
                </a:spcBef>
                <a:spcAft>
                  <a:spcPts val="800"/>
                </a:spcAft>
              </a:pPr>
              <a:r>
                <a:rPr lang="en-US" sz="2400" b="1">
                  <a:solidFill>
                    <a:srgbClr val="FFFFFF"/>
                  </a:solidFill>
                  <a:effectLst/>
                  <a:ea typeface="Times New Roman" panose="02020603050405020304" pitchFamily="18" charset="0"/>
                  <a:cs typeface="Calibri" panose="020F0502020204030204" pitchFamily="34" charset="0"/>
                </a:rPr>
                <a:t>Five Focus OSHA Standards </a:t>
              </a:r>
              <a:endParaRPr lang="en-US" sz="2000">
                <a:effectLst/>
                <a:ea typeface="Calibri" panose="020F0502020204030204" pitchFamily="34" charset="0"/>
                <a:cs typeface="Times New Roman" panose="02020603050405020304" pitchFamily="18" charset="0"/>
              </a:endParaRPr>
            </a:p>
          </p:txBody>
        </p:sp>
        <p:sp>
          <p:nvSpPr>
            <p:cNvPr id="7" name="Text Box 200">
              <a:extLst>
                <a:ext uri="{FF2B5EF4-FFF2-40B4-BE49-F238E27FC236}">
                  <a16:creationId xmlns:a16="http://schemas.microsoft.com/office/drawing/2014/main" id="{AC2C3E0E-86A5-4579-BC55-4412D3610F40}"/>
                </a:ext>
              </a:extLst>
            </p:cNvPr>
            <p:cNvSpPr txBox="1"/>
            <p:nvPr/>
          </p:nvSpPr>
          <p:spPr>
            <a:xfrm>
              <a:off x="0" y="252679"/>
              <a:ext cx="3861088" cy="1346679"/>
            </a:xfrm>
            <a:prstGeom prst="rect">
              <a:avLst/>
            </a:prstGeom>
            <a:noFill/>
            <a:ln w="6350">
              <a:solidFill>
                <a:schemeClr val="tx2"/>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91440" rIns="91440" bIns="0" numCol="1" spcCol="0" rtlCol="0" fromWordArt="0" anchor="t" anchorCtr="0" forceAA="0" compatLnSpc="1">
              <a:prstTxWarp prst="textNoShape">
                <a:avLst/>
              </a:prstTxWarp>
              <a:spAutoFit/>
            </a:bodyPr>
            <a:lstStyle/>
            <a:p>
              <a:pPr marL="457200" marR="0" lvl="0" indent="-457200">
                <a:lnSpc>
                  <a:spcPct val="107000"/>
                </a:lnSpc>
                <a:spcBef>
                  <a:spcPts val="0"/>
                </a:spcBef>
                <a:spcAft>
                  <a:spcPts val="800"/>
                </a:spcAft>
                <a:buClr>
                  <a:srgbClr val="82B3F8"/>
                </a:buClr>
                <a:buSzPts val="1800"/>
                <a:buAutoNum type="arabicPeriod"/>
              </a:pPr>
              <a:r>
                <a:rPr lang="en-US" sz="2400" spc="-105">
                  <a:effectLst/>
                  <a:ea typeface="Calibri" panose="020F0502020204030204" pitchFamily="34" charset="0"/>
                  <a:cs typeface="Calibri"/>
                </a:rPr>
                <a:t>29 CFR </a:t>
              </a:r>
              <a:r>
                <a:rPr lang="en-US" sz="2400" spc="-105">
                  <a:ea typeface="Calibri" panose="020F0502020204030204" pitchFamily="34" charset="0"/>
                  <a:cs typeface="Calibri"/>
                </a:rPr>
                <a:t>1910.212-</a:t>
              </a:r>
              <a:r>
                <a:rPr lang="en-US" sz="2400" spc="-105">
                  <a:effectLst/>
                  <a:ea typeface="Calibri" panose="020F0502020204030204" pitchFamily="34" charset="0"/>
                  <a:cs typeface="Calibri"/>
                </a:rPr>
                <a:t> General requirements for machines</a:t>
              </a:r>
              <a:endParaRPr lang="en-US">
                <a:ea typeface="Calibri" panose="020F0502020204030204"/>
                <a:cs typeface="Calibri" panose="020F0502020204030204"/>
              </a:endParaRPr>
            </a:p>
            <a:p>
              <a:pPr marL="457200" indent="-457200">
                <a:lnSpc>
                  <a:spcPct val="107000"/>
                </a:lnSpc>
                <a:spcAft>
                  <a:spcPts val="800"/>
                </a:spcAft>
                <a:buClr>
                  <a:srgbClr val="82B3F8"/>
                </a:buClr>
                <a:buSzPts val="1800"/>
                <a:buAutoNum type="arabicPeriod"/>
              </a:pPr>
              <a:r>
                <a:rPr lang="en-US" sz="2400" spc="-105">
                  <a:effectLst/>
                  <a:ea typeface="Calibri" panose="020F0502020204030204" pitchFamily="34" charset="0"/>
                  <a:cs typeface="Calibri"/>
                </a:rPr>
                <a:t>29 CFR </a:t>
              </a:r>
              <a:r>
                <a:rPr lang="en-US" sz="2400" spc="-105">
                  <a:ea typeface="Calibri" panose="020F0502020204030204" pitchFamily="34" charset="0"/>
                  <a:cs typeface="Calibri"/>
                </a:rPr>
                <a:t>1910.213- </a:t>
              </a:r>
              <a:r>
                <a:rPr lang="en-US" sz="2400" spc="-105">
                  <a:effectLst/>
                  <a:ea typeface="Calibri" panose="020F0502020204030204" pitchFamily="34" charset="0"/>
                  <a:cs typeface="Calibri"/>
                </a:rPr>
                <a:t>Woodworking machinery</a:t>
              </a:r>
              <a:r>
                <a:rPr lang="en-US" sz="2400" spc="-105">
                  <a:ea typeface="Calibri" panose="020F0502020204030204" pitchFamily="34" charset="0"/>
                  <a:cs typeface="Calibri"/>
                </a:rPr>
                <a:t> </a:t>
              </a:r>
              <a:endParaRPr lang="en-US" sz="2400" spc="-105">
                <a:effectLst/>
                <a:ea typeface="Calibri" panose="020F0502020204030204" pitchFamily="34" charset="0"/>
                <a:cs typeface="Times New Roman" panose="02020603050405020304" pitchFamily="18" charset="0"/>
              </a:endParaRPr>
            </a:p>
            <a:p>
              <a:pPr marL="457200" marR="0" lvl="0" indent="-457200">
                <a:lnSpc>
                  <a:spcPct val="107000"/>
                </a:lnSpc>
                <a:spcBef>
                  <a:spcPts val="0"/>
                </a:spcBef>
                <a:spcAft>
                  <a:spcPts val="800"/>
                </a:spcAft>
                <a:buClr>
                  <a:srgbClr val="82B3F8"/>
                </a:buClr>
                <a:buSzPts val="1800"/>
                <a:buAutoNum type="arabicPeriod"/>
              </a:pPr>
              <a:r>
                <a:rPr lang="en-US" sz="2400" spc="-105">
                  <a:effectLst/>
                  <a:ea typeface="Calibri" panose="020F0502020204030204" pitchFamily="34" charset="0"/>
                  <a:cs typeface="Calibri"/>
                </a:rPr>
                <a:t>29 CFR </a:t>
              </a:r>
              <a:r>
                <a:rPr lang="en-US" sz="2400" spc="-105">
                  <a:ea typeface="Calibri" panose="020F0502020204030204" pitchFamily="34" charset="0"/>
                  <a:cs typeface="Calibri"/>
                </a:rPr>
                <a:t>1910.217-</a:t>
              </a:r>
              <a:r>
                <a:rPr lang="en-US" sz="2400" spc="-105">
                  <a:effectLst/>
                  <a:ea typeface="Calibri" panose="020F0502020204030204" pitchFamily="34" charset="0"/>
                  <a:cs typeface="Calibri"/>
                </a:rPr>
                <a:t> Mechanical power presses</a:t>
              </a:r>
            </a:p>
            <a:p>
              <a:pPr marL="457200" marR="0" lvl="0" indent="-457200">
                <a:lnSpc>
                  <a:spcPct val="107000"/>
                </a:lnSpc>
                <a:spcBef>
                  <a:spcPts val="0"/>
                </a:spcBef>
                <a:spcAft>
                  <a:spcPts val="800"/>
                </a:spcAft>
                <a:buClr>
                  <a:srgbClr val="82B3F8"/>
                </a:buClr>
                <a:buSzPts val="1800"/>
                <a:buAutoNum type="arabicPeriod"/>
              </a:pPr>
              <a:r>
                <a:rPr lang="en-US" sz="2400" spc="-105">
                  <a:effectLst/>
                  <a:ea typeface="Calibri" panose="020F0502020204030204" pitchFamily="34" charset="0"/>
                  <a:cs typeface="Calibri"/>
                </a:rPr>
                <a:t>29 CFR </a:t>
              </a:r>
              <a:r>
                <a:rPr lang="en-US" sz="2400" spc="-105">
                  <a:ea typeface="Calibri" panose="020F0502020204030204" pitchFamily="34" charset="0"/>
                  <a:cs typeface="Calibri"/>
                </a:rPr>
                <a:t>1910.219-</a:t>
              </a:r>
              <a:r>
                <a:rPr lang="en-US" sz="2400" spc="-105">
                  <a:effectLst/>
                  <a:ea typeface="Calibri" panose="020F0502020204030204" pitchFamily="34" charset="0"/>
                  <a:cs typeface="Calibri"/>
                </a:rPr>
                <a:t> Mechanical power-transmissions</a:t>
              </a:r>
            </a:p>
            <a:p>
              <a:pPr marL="457200" indent="-457200">
                <a:lnSpc>
                  <a:spcPct val="107000"/>
                </a:lnSpc>
                <a:spcAft>
                  <a:spcPts val="800"/>
                </a:spcAft>
                <a:buClr>
                  <a:srgbClr val="82B3F8"/>
                </a:buClr>
                <a:buSzPts val="1800"/>
                <a:buAutoNum type="arabicPeriod"/>
              </a:pPr>
              <a:r>
                <a:rPr lang="en-US" sz="2400" spc="-105">
                  <a:effectLst/>
                  <a:ea typeface="Calibri" panose="020F0502020204030204" pitchFamily="34" charset="0"/>
                  <a:cs typeface="Calibri"/>
                </a:rPr>
                <a:t>29 CFR </a:t>
              </a:r>
              <a:r>
                <a:rPr lang="en-US" sz="2400" spc="-105">
                  <a:ea typeface="Calibri" panose="020F0502020204030204" pitchFamily="34" charset="0"/>
                  <a:cs typeface="Calibri"/>
                </a:rPr>
                <a:t>1910.147-</a:t>
              </a:r>
              <a:r>
                <a:rPr lang="en-US" sz="2400" spc="-105">
                  <a:effectLst/>
                  <a:ea typeface="Calibri" panose="020F0502020204030204" pitchFamily="34" charset="0"/>
                  <a:cs typeface="Calibri"/>
                </a:rPr>
                <a:t> Control of Hazardous Energy</a:t>
              </a:r>
              <a:r>
                <a:rPr lang="en-US" sz="2400" spc="-105">
                  <a:ea typeface="Calibri" panose="020F0502020204030204" pitchFamily="34" charset="0"/>
                  <a:cs typeface="Calibri"/>
                </a:rPr>
                <a:t> </a:t>
              </a:r>
              <a:endParaRPr lang="en-US" sz="2400" spc="-105">
                <a:effectLst/>
                <a:ea typeface="Calibri" panose="020F0502020204030204" pitchFamily="34" charset="0"/>
                <a:cs typeface="Times New Roman" panose="02020603050405020304" pitchFamily="18" charset="0"/>
              </a:endParaRPr>
            </a:p>
          </p:txBody>
        </p:sp>
      </p:grpSp>
      <p:sp>
        <p:nvSpPr>
          <p:cNvPr id="3" name="Subtitle 2">
            <a:extLst>
              <a:ext uri="{FF2B5EF4-FFF2-40B4-BE49-F238E27FC236}">
                <a16:creationId xmlns:a16="http://schemas.microsoft.com/office/drawing/2014/main" id="{D19754FE-3DB3-40C4-B7C1-858E23FC4FCD}"/>
              </a:ext>
            </a:extLst>
          </p:cNvPr>
          <p:cNvSpPr>
            <a:spLocks noGrp="1"/>
          </p:cNvSpPr>
          <p:nvPr>
            <p:ph type="subTitle" idx="1"/>
          </p:nvPr>
        </p:nvSpPr>
        <p:spPr>
          <a:xfrm>
            <a:off x="705173" y="961772"/>
            <a:ext cx="10807484" cy="1132631"/>
          </a:xfrm>
        </p:spPr>
        <p:txBody>
          <a:bodyPr vert="horz" lIns="91440" tIns="45720" rIns="91440" bIns="45720" rtlCol="0" anchor="t">
            <a:noAutofit/>
          </a:bodyPr>
          <a:lstStyle/>
          <a:p>
            <a:pPr algn="ctr"/>
            <a:r>
              <a:rPr lang="en-US" sz="3200" b="1" i="1"/>
              <a:t>OSHA's National Emphasis Program (NEP) on</a:t>
            </a:r>
            <a:endParaRPr lang="en-US" sz="3200" b="1" i="1">
              <a:ea typeface="Calibri"/>
              <a:cs typeface="Calibri"/>
            </a:endParaRPr>
          </a:p>
          <a:p>
            <a:pPr algn="ctr"/>
            <a:r>
              <a:rPr lang="en-US" sz="2800" b="1" i="1"/>
              <a:t>Amputations in Manufacturing Industries</a:t>
            </a:r>
            <a:endParaRPr lang="en-US" sz="2800" b="1" i="1">
              <a:ea typeface="Calibri"/>
              <a:cs typeface="Calibri"/>
            </a:endParaRPr>
          </a:p>
          <a:p>
            <a:pPr algn="ctr"/>
            <a:endParaRPr lang="en-US"/>
          </a:p>
        </p:txBody>
      </p:sp>
    </p:spTree>
    <p:extLst>
      <p:ext uri="{BB962C8B-B14F-4D97-AF65-F5344CB8AC3E}">
        <p14:creationId xmlns:p14="http://schemas.microsoft.com/office/powerpoint/2010/main" val="2036294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2E083C8-C673-FA99-456F-1D4232C34C71}"/>
              </a:ext>
            </a:extLst>
          </p:cNvPr>
          <p:cNvSpPr>
            <a:spLocks noGrp="1"/>
          </p:cNvSpPr>
          <p:nvPr>
            <p:ph idx="1"/>
          </p:nvPr>
        </p:nvSpPr>
        <p:spPr>
          <a:xfrm>
            <a:off x="1097280" y="2108201"/>
            <a:ext cx="10058400" cy="4090893"/>
          </a:xfrm>
        </p:spPr>
        <p:txBody>
          <a:bodyPr vert="horz" lIns="0" tIns="45720" rIns="0" bIns="45720" rtlCol="0" anchor="t">
            <a:normAutofit fontScale="92500" lnSpcReduction="20000"/>
          </a:bodyPr>
          <a:lstStyle/>
          <a:p>
            <a:r>
              <a:rPr lang="en-US" b="1" dirty="0">
                <a:cs typeface="Calibri"/>
              </a:rPr>
              <a:t>Job Hazard Analysis (JHA)/ Job Safety Analysis (JSA)</a:t>
            </a:r>
          </a:p>
          <a:p>
            <a:pPr marL="383540" lvl="1"/>
            <a:r>
              <a:rPr lang="en-US" dirty="0">
                <a:ea typeface="+mn-lt"/>
                <a:cs typeface="+mn-lt"/>
              </a:rPr>
              <a:t>A technique that focuses on job tasks as a way to identify hazards before they occur</a:t>
            </a:r>
          </a:p>
          <a:p>
            <a:pPr marL="383540" lvl="1"/>
            <a:r>
              <a:rPr lang="en-US" dirty="0">
                <a:ea typeface="+mn-lt"/>
                <a:cs typeface="+mn-lt"/>
              </a:rPr>
              <a:t>Focuses on the relationship between the worker, the task, the tools, and the work environment</a:t>
            </a:r>
          </a:p>
          <a:p>
            <a:pPr marL="200660" lvl="1" indent="0">
              <a:buNone/>
            </a:pPr>
            <a:endParaRPr lang="en-US" dirty="0">
              <a:cs typeface="Calibri"/>
            </a:endParaRPr>
          </a:p>
          <a:p>
            <a:pPr indent="0">
              <a:buClr>
                <a:srgbClr val="ECEEF7"/>
              </a:buClr>
            </a:pPr>
            <a:r>
              <a:rPr lang="en-US" b="1" dirty="0">
                <a:cs typeface="Calibri"/>
              </a:rPr>
              <a:t>Machine Guarding Assessment (MGA)</a:t>
            </a:r>
          </a:p>
          <a:p>
            <a:pPr marL="383540" lvl="1"/>
            <a:r>
              <a:rPr lang="en-US" dirty="0">
                <a:cs typeface="Calibri"/>
              </a:rPr>
              <a:t>Focused technique to identify areas of machines and equipment that have substandard or missing equipment safeguarding</a:t>
            </a:r>
          </a:p>
          <a:p>
            <a:pPr marL="383540" lvl="1"/>
            <a:endParaRPr lang="en-US" dirty="0">
              <a:cs typeface="Calibri"/>
            </a:endParaRPr>
          </a:p>
          <a:p>
            <a:pPr indent="0">
              <a:buClr>
                <a:srgbClr val="ECEEF7"/>
              </a:buClr>
            </a:pPr>
            <a:r>
              <a:rPr lang="en-US" b="1" dirty="0">
                <a:cs typeface="Calibri"/>
              </a:rPr>
              <a:t>Pre-Job Machine Setup Checklist</a:t>
            </a:r>
          </a:p>
          <a:p>
            <a:pPr marL="383540" lvl="1"/>
            <a:r>
              <a:rPr lang="en-US" dirty="0">
                <a:cs typeface="Calibri"/>
              </a:rPr>
              <a:t>Process where operators will verify that all machine guards are properly installed and functioning</a:t>
            </a:r>
          </a:p>
          <a:p>
            <a:pPr marL="383540" lvl="1"/>
            <a:endParaRPr lang="en-US" dirty="0">
              <a:cs typeface="Calibri"/>
            </a:endParaRPr>
          </a:p>
          <a:p>
            <a:pPr indent="0">
              <a:buClr>
                <a:srgbClr val="ECEEF7"/>
              </a:buClr>
            </a:pPr>
            <a:r>
              <a:rPr lang="en-US" b="1" dirty="0">
                <a:cs typeface="Calibri"/>
              </a:rPr>
              <a:t>Preventative Maintenance Program</a:t>
            </a:r>
          </a:p>
          <a:p>
            <a:pPr marL="383540" lvl="1"/>
            <a:r>
              <a:rPr lang="en-US" dirty="0">
                <a:cs typeface="Calibri"/>
              </a:rPr>
              <a:t>PM process to test check and test guards on equipment</a:t>
            </a:r>
          </a:p>
          <a:p>
            <a:pPr marL="383540" lvl="1"/>
            <a:endParaRPr lang="en-US" dirty="0">
              <a:cs typeface="Calibri"/>
            </a:endParaRPr>
          </a:p>
          <a:p>
            <a:pPr marL="251460" indent="-342900"/>
            <a:endParaRPr lang="en-US" dirty="0">
              <a:cs typeface="Calibri"/>
            </a:endParaRPr>
          </a:p>
        </p:txBody>
      </p:sp>
      <p:sp>
        <p:nvSpPr>
          <p:cNvPr id="3" name="Title 2">
            <a:extLst>
              <a:ext uri="{FF2B5EF4-FFF2-40B4-BE49-F238E27FC236}">
                <a16:creationId xmlns:a16="http://schemas.microsoft.com/office/drawing/2014/main" id="{739279DA-2B48-3216-B433-8F72DFB88F14}"/>
              </a:ext>
            </a:extLst>
          </p:cNvPr>
          <p:cNvSpPr>
            <a:spLocks noGrp="1"/>
          </p:cNvSpPr>
          <p:nvPr>
            <p:ph type="title"/>
          </p:nvPr>
        </p:nvSpPr>
        <p:spPr/>
        <p:txBody>
          <a:bodyPr/>
          <a:lstStyle/>
          <a:p>
            <a:r>
              <a:rPr lang="en-US">
                <a:cs typeface="Calibri"/>
              </a:rPr>
              <a:t>How to identify amputation hazards</a:t>
            </a:r>
          </a:p>
        </p:txBody>
      </p:sp>
      <p:pic>
        <p:nvPicPr>
          <p:cNvPr id="5" name="Picture 4">
            <a:extLst>
              <a:ext uri="{FF2B5EF4-FFF2-40B4-BE49-F238E27FC236}">
                <a16:creationId xmlns:a16="http://schemas.microsoft.com/office/drawing/2014/main" id="{E55F463B-789A-43D4-8A77-A2FB12F0A5ED}"/>
              </a:ext>
            </a:extLst>
          </p:cNvPr>
          <p:cNvPicPr>
            <a:picLocks noChangeAspect="1"/>
          </p:cNvPicPr>
          <p:nvPr/>
        </p:nvPicPr>
        <p:blipFill>
          <a:blip r:embed="rId3"/>
          <a:stretch>
            <a:fillRect/>
          </a:stretch>
        </p:blipFill>
        <p:spPr>
          <a:xfrm>
            <a:off x="8686800" y="301417"/>
            <a:ext cx="3007359" cy="16916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9963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5879FD1-1AD8-3889-1A5B-48FCB3466A75}"/>
              </a:ext>
            </a:extLst>
          </p:cNvPr>
          <p:cNvSpPr>
            <a:spLocks noGrp="1"/>
          </p:cNvSpPr>
          <p:nvPr>
            <p:ph idx="1"/>
          </p:nvPr>
        </p:nvSpPr>
        <p:spPr>
          <a:xfrm>
            <a:off x="1097280" y="1530455"/>
            <a:ext cx="6002767" cy="4628298"/>
          </a:xfrm>
        </p:spPr>
        <p:txBody>
          <a:bodyPr vert="horz" lIns="0" tIns="45720" rIns="0" bIns="45720" rtlCol="0" anchor="t">
            <a:normAutofit/>
          </a:bodyPr>
          <a:lstStyle/>
          <a:p>
            <a:pPr marL="457200" indent="-457200">
              <a:buClr>
                <a:schemeClr val="tx2"/>
              </a:buClr>
              <a:buFont typeface="+mj-lt"/>
              <a:buAutoNum type="arabicPeriod"/>
            </a:pPr>
            <a:r>
              <a:rPr lang="en-US" dirty="0">
                <a:cs typeface="Calibri"/>
              </a:rPr>
              <a:t>All current equipment</a:t>
            </a:r>
            <a:endParaRPr lang="en-US" dirty="0">
              <a:ea typeface="Calibri" panose="020F0502020204030204"/>
              <a:cs typeface="Calibri"/>
            </a:endParaRPr>
          </a:p>
          <a:p>
            <a:pPr marL="457200" indent="-457200">
              <a:buClr>
                <a:schemeClr val="tx2"/>
              </a:buClr>
              <a:buFont typeface="+mj-lt"/>
              <a:buAutoNum type="arabicPeriod"/>
            </a:pPr>
            <a:r>
              <a:rPr lang="en-US" dirty="0">
                <a:cs typeface="Calibri"/>
              </a:rPr>
              <a:t>Any new / incoming equipment prior to start-up</a:t>
            </a:r>
            <a:endParaRPr lang="en-US" dirty="0">
              <a:ea typeface="Calibri" panose="020F0502020204030204"/>
              <a:cs typeface="Calibri"/>
            </a:endParaRPr>
          </a:p>
          <a:p>
            <a:pPr marL="457200" indent="-457200">
              <a:buClr>
                <a:schemeClr val="tx2"/>
              </a:buClr>
              <a:buFont typeface="+mj-lt"/>
              <a:buAutoNum type="arabicPeriod"/>
            </a:pPr>
            <a:r>
              <a:rPr lang="en-US" dirty="0">
                <a:cs typeface="Calibri"/>
              </a:rPr>
              <a:t>After any major equipment changes</a:t>
            </a:r>
            <a:endParaRPr lang="en-US" dirty="0">
              <a:ea typeface="Calibri" panose="020F0502020204030204"/>
              <a:cs typeface="Calibri"/>
            </a:endParaRPr>
          </a:p>
          <a:p>
            <a:endParaRPr lang="en-US" dirty="0">
              <a:cs typeface="Calibri"/>
            </a:endParaRPr>
          </a:p>
          <a:p>
            <a:r>
              <a:rPr lang="en-US" dirty="0">
                <a:cs typeface="Calibri"/>
              </a:rPr>
              <a:t>Includes:</a:t>
            </a:r>
          </a:p>
          <a:p>
            <a:pPr marL="383540" lvl="1"/>
            <a:r>
              <a:rPr lang="en-US" dirty="0">
                <a:cs typeface="Calibri"/>
              </a:rPr>
              <a:t>Large equipment and processes (e.g., production lines and conveyors, production equipment) and</a:t>
            </a:r>
          </a:p>
          <a:p>
            <a:pPr marL="383540" lvl="1"/>
            <a:r>
              <a:rPr lang="en-US" dirty="0">
                <a:cs typeface="Calibri"/>
              </a:rPr>
              <a:t>Independently operated and smaller equipment (e.g., table saws, drill presses, bench grinders, lathes, powered hand tools, machining equipment, woodworking equipment, etc.)</a:t>
            </a:r>
          </a:p>
          <a:p>
            <a:endParaRPr lang="en-US" dirty="0">
              <a:cs typeface="Calibri"/>
            </a:endParaRPr>
          </a:p>
        </p:txBody>
      </p:sp>
      <p:sp>
        <p:nvSpPr>
          <p:cNvPr id="3" name="Title 2">
            <a:extLst>
              <a:ext uri="{FF2B5EF4-FFF2-40B4-BE49-F238E27FC236}">
                <a16:creationId xmlns:a16="http://schemas.microsoft.com/office/drawing/2014/main" id="{5035701F-049C-E855-161A-9B074D56EFD9}"/>
              </a:ext>
            </a:extLst>
          </p:cNvPr>
          <p:cNvSpPr>
            <a:spLocks noGrp="1"/>
          </p:cNvSpPr>
          <p:nvPr>
            <p:ph type="title"/>
          </p:nvPr>
        </p:nvSpPr>
        <p:spPr/>
        <p:txBody>
          <a:bodyPr/>
          <a:lstStyle/>
          <a:p>
            <a:r>
              <a:rPr lang="en-US">
                <a:cs typeface="Calibri"/>
              </a:rPr>
              <a:t>When to conduct Machine Guarding Assessments</a:t>
            </a:r>
          </a:p>
        </p:txBody>
      </p:sp>
      <p:pic>
        <p:nvPicPr>
          <p:cNvPr id="2050" name="Picture 2" descr="How to Use Machine Guarding to Minimise Risk | PlastikCity News">
            <a:extLst>
              <a:ext uri="{FF2B5EF4-FFF2-40B4-BE49-F238E27FC236}">
                <a16:creationId xmlns:a16="http://schemas.microsoft.com/office/drawing/2014/main" id="{1E839FD4-F742-4D82-60A9-96324AB8BE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55859" y="2178424"/>
            <a:ext cx="3607654" cy="3156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3498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8B570D-09CB-6872-9FBF-1BC9BC29F6D7}"/>
              </a:ext>
            </a:extLst>
          </p:cNvPr>
          <p:cNvSpPr>
            <a:spLocks noGrp="1"/>
          </p:cNvSpPr>
          <p:nvPr>
            <p:ph type="title"/>
          </p:nvPr>
        </p:nvSpPr>
        <p:spPr/>
        <p:txBody>
          <a:bodyPr/>
          <a:lstStyle/>
          <a:p>
            <a:r>
              <a:rPr lang="en-US"/>
              <a:t>Where to look- Recognizing Amputation hazards</a:t>
            </a:r>
          </a:p>
        </p:txBody>
      </p:sp>
      <p:sp>
        <p:nvSpPr>
          <p:cNvPr id="2" name="Text Placeholder 1">
            <a:extLst>
              <a:ext uri="{FF2B5EF4-FFF2-40B4-BE49-F238E27FC236}">
                <a16:creationId xmlns:a16="http://schemas.microsoft.com/office/drawing/2014/main" id="{F0C3324C-B70E-4E7F-9BC6-EDF9D83E7F61}"/>
              </a:ext>
            </a:extLst>
          </p:cNvPr>
          <p:cNvSpPr>
            <a:spLocks noGrp="1"/>
          </p:cNvSpPr>
          <p:nvPr>
            <p:ph type="body" idx="12"/>
          </p:nvPr>
        </p:nvSpPr>
        <p:spPr>
          <a:xfrm>
            <a:off x="4546150" y="2068092"/>
            <a:ext cx="3099700" cy="736282"/>
          </a:xfrm>
        </p:spPr>
        <p:txBody>
          <a:bodyPr/>
          <a:lstStyle/>
          <a:p>
            <a:pPr algn="ctr"/>
            <a:r>
              <a:rPr lang="en-US" b="1"/>
              <a:t>Hazardous Mechanical Motions </a:t>
            </a:r>
          </a:p>
        </p:txBody>
      </p:sp>
      <p:sp>
        <p:nvSpPr>
          <p:cNvPr id="4" name="Content Placeholder 3">
            <a:extLst>
              <a:ext uri="{FF2B5EF4-FFF2-40B4-BE49-F238E27FC236}">
                <a16:creationId xmlns:a16="http://schemas.microsoft.com/office/drawing/2014/main" id="{B4D726CD-D6CE-DFB0-6C6B-05E2CD5CA6C4}"/>
              </a:ext>
            </a:extLst>
          </p:cNvPr>
          <p:cNvSpPr>
            <a:spLocks noGrp="1"/>
          </p:cNvSpPr>
          <p:nvPr>
            <p:ph sz="half" idx="13"/>
          </p:nvPr>
        </p:nvSpPr>
        <p:spPr>
          <a:xfrm>
            <a:off x="4546150" y="2948471"/>
            <a:ext cx="3099701" cy="3169695"/>
          </a:xfrm>
        </p:spPr>
        <p:txBody>
          <a:bodyPr>
            <a:normAutofit/>
          </a:bodyPr>
          <a:lstStyle/>
          <a:p>
            <a:pPr lvl="1"/>
            <a:r>
              <a:rPr lang="en-US"/>
              <a:t>Rotating motion</a:t>
            </a:r>
          </a:p>
          <a:p>
            <a:pPr lvl="1"/>
            <a:r>
              <a:rPr lang="en-US"/>
              <a:t>Reciprocating motion</a:t>
            </a:r>
          </a:p>
          <a:p>
            <a:pPr lvl="1"/>
            <a:r>
              <a:rPr lang="en-US"/>
              <a:t>Transversing motion</a:t>
            </a:r>
          </a:p>
          <a:p>
            <a:pPr lvl="1"/>
            <a:r>
              <a:rPr lang="en-US"/>
              <a:t>Cutting action</a:t>
            </a:r>
          </a:p>
          <a:p>
            <a:pPr lvl="1"/>
            <a:r>
              <a:rPr lang="en-US"/>
              <a:t>Punching action</a:t>
            </a:r>
          </a:p>
          <a:p>
            <a:pPr lvl="1"/>
            <a:r>
              <a:rPr lang="en-US"/>
              <a:t>Shearing action</a:t>
            </a:r>
          </a:p>
          <a:p>
            <a:pPr lvl="1"/>
            <a:r>
              <a:rPr lang="en-US"/>
              <a:t>Bending action</a:t>
            </a:r>
          </a:p>
          <a:p>
            <a:pPr lvl="1"/>
            <a:r>
              <a:rPr lang="en-US"/>
              <a:t>In-running nip points</a:t>
            </a:r>
          </a:p>
          <a:p>
            <a:pPr lvl="1"/>
            <a:endParaRPr lang="en-US"/>
          </a:p>
        </p:txBody>
      </p:sp>
      <p:sp>
        <p:nvSpPr>
          <p:cNvPr id="5" name="Text Placeholder 4">
            <a:extLst>
              <a:ext uri="{FF2B5EF4-FFF2-40B4-BE49-F238E27FC236}">
                <a16:creationId xmlns:a16="http://schemas.microsoft.com/office/drawing/2014/main" id="{263A906B-032A-4F5B-8923-312E20FA39BC}"/>
              </a:ext>
            </a:extLst>
          </p:cNvPr>
          <p:cNvSpPr>
            <a:spLocks noGrp="1"/>
          </p:cNvSpPr>
          <p:nvPr>
            <p:ph type="body" idx="14"/>
          </p:nvPr>
        </p:nvSpPr>
        <p:spPr>
          <a:xfrm>
            <a:off x="829912" y="2068092"/>
            <a:ext cx="3099700" cy="736282"/>
          </a:xfrm>
        </p:spPr>
        <p:txBody>
          <a:bodyPr>
            <a:normAutofit/>
          </a:bodyPr>
          <a:lstStyle/>
          <a:p>
            <a:pPr algn="ctr"/>
            <a:r>
              <a:rPr lang="en-US" b="1"/>
              <a:t>Hazardous Mechanical Components</a:t>
            </a:r>
          </a:p>
        </p:txBody>
      </p:sp>
      <p:sp>
        <p:nvSpPr>
          <p:cNvPr id="10" name="Text Placeholder 9">
            <a:extLst>
              <a:ext uri="{FF2B5EF4-FFF2-40B4-BE49-F238E27FC236}">
                <a16:creationId xmlns:a16="http://schemas.microsoft.com/office/drawing/2014/main" id="{2DDE76A4-95C4-469F-AB2B-D084A3225EAC}"/>
              </a:ext>
            </a:extLst>
          </p:cNvPr>
          <p:cNvSpPr>
            <a:spLocks noGrp="1"/>
          </p:cNvSpPr>
          <p:nvPr>
            <p:ph type="body" idx="15"/>
          </p:nvPr>
        </p:nvSpPr>
        <p:spPr>
          <a:xfrm>
            <a:off x="8262388" y="2068092"/>
            <a:ext cx="3099700" cy="736282"/>
          </a:xfrm>
        </p:spPr>
        <p:txBody>
          <a:bodyPr/>
          <a:lstStyle/>
          <a:p>
            <a:pPr algn="ctr"/>
            <a:r>
              <a:rPr lang="en-US" b="1"/>
              <a:t>Hazardous Activities</a:t>
            </a:r>
          </a:p>
        </p:txBody>
      </p:sp>
      <p:sp>
        <p:nvSpPr>
          <p:cNvPr id="6" name="Content Placeholder 5">
            <a:extLst>
              <a:ext uri="{FF2B5EF4-FFF2-40B4-BE49-F238E27FC236}">
                <a16:creationId xmlns:a16="http://schemas.microsoft.com/office/drawing/2014/main" id="{9D84B2B2-C9C1-43C5-A702-048B19A43050}"/>
              </a:ext>
            </a:extLst>
          </p:cNvPr>
          <p:cNvSpPr>
            <a:spLocks noGrp="1"/>
          </p:cNvSpPr>
          <p:nvPr>
            <p:ph sz="half" idx="16"/>
          </p:nvPr>
        </p:nvSpPr>
        <p:spPr>
          <a:xfrm>
            <a:off x="829911" y="2948473"/>
            <a:ext cx="3099701" cy="3169694"/>
          </a:xfrm>
        </p:spPr>
        <p:txBody>
          <a:bodyPr/>
          <a:lstStyle/>
          <a:p>
            <a:pPr lvl="1"/>
            <a:r>
              <a:rPr lang="en-US"/>
              <a:t>Point of operation</a:t>
            </a:r>
          </a:p>
          <a:p>
            <a:pPr lvl="1"/>
            <a:r>
              <a:rPr lang="en-US"/>
              <a:t>Power-transmission apparatus</a:t>
            </a:r>
          </a:p>
          <a:p>
            <a:pPr lvl="1"/>
            <a:r>
              <a:rPr lang="en-US"/>
              <a:t>Other moving parts</a:t>
            </a:r>
          </a:p>
          <a:p>
            <a:endParaRPr lang="en-US"/>
          </a:p>
        </p:txBody>
      </p:sp>
      <p:sp>
        <p:nvSpPr>
          <p:cNvPr id="11" name="Content Placeholder 10">
            <a:extLst>
              <a:ext uri="{FF2B5EF4-FFF2-40B4-BE49-F238E27FC236}">
                <a16:creationId xmlns:a16="http://schemas.microsoft.com/office/drawing/2014/main" id="{214816DD-E799-4832-B76C-64372B2A4D2E}"/>
              </a:ext>
            </a:extLst>
          </p:cNvPr>
          <p:cNvSpPr>
            <a:spLocks noGrp="1"/>
          </p:cNvSpPr>
          <p:nvPr>
            <p:ph sz="half" idx="17"/>
          </p:nvPr>
        </p:nvSpPr>
        <p:spPr>
          <a:xfrm>
            <a:off x="8262388" y="2948471"/>
            <a:ext cx="3099701" cy="3169696"/>
          </a:xfrm>
        </p:spPr>
        <p:txBody>
          <a:bodyPr>
            <a:normAutofit/>
          </a:bodyPr>
          <a:lstStyle/>
          <a:p>
            <a:pPr lvl="1">
              <a:defRPr/>
            </a:pPr>
            <a:r>
              <a:rPr kumimoji="0" lang="en-US" sz="1400" b="0" i="0" u="none" strike="noStrike" kern="1200" cap="none" spc="0" normalizeH="0" baseline="0" noProof="0">
                <a:ln>
                  <a:noFill/>
                </a:ln>
                <a:solidFill>
                  <a:srgbClr val="091330"/>
                </a:solidFill>
                <a:effectLst/>
                <a:uLnTx/>
                <a:uFillTx/>
                <a:latin typeface="Calibri" panose="020F0502020204030204"/>
                <a:ea typeface="+mn-ea"/>
                <a:cs typeface="+mn-cs"/>
              </a:rPr>
              <a:t>Machine</a:t>
            </a:r>
            <a:r>
              <a:rPr lang="en-US"/>
              <a:t> inspection</a:t>
            </a:r>
          </a:p>
          <a:p>
            <a:pPr lvl="1">
              <a:defRPr/>
            </a:pPr>
            <a:r>
              <a:rPr lang="en-US"/>
              <a:t>Normal production operations</a:t>
            </a:r>
          </a:p>
          <a:p>
            <a:pPr lvl="1">
              <a:defRPr/>
            </a:pPr>
            <a:r>
              <a:rPr lang="en-US"/>
              <a:t>Clearing jams</a:t>
            </a:r>
          </a:p>
          <a:p>
            <a:pPr lvl="1">
              <a:defRPr/>
            </a:pPr>
            <a:r>
              <a:rPr lang="en-US"/>
              <a:t>Machine adjustments</a:t>
            </a:r>
          </a:p>
          <a:p>
            <a:pPr lvl="1">
              <a:defRPr/>
            </a:pPr>
            <a:r>
              <a:rPr lang="en-US"/>
              <a:t>Cleaning of machine</a:t>
            </a:r>
          </a:p>
          <a:p>
            <a:pPr lvl="1">
              <a:defRPr/>
            </a:pPr>
            <a:r>
              <a:rPr lang="en-US"/>
              <a:t>Lubricating of machine parts</a:t>
            </a:r>
          </a:p>
          <a:p>
            <a:pPr lvl="1">
              <a:defRPr/>
            </a:pPr>
            <a:r>
              <a:rPr lang="en-US"/>
              <a:t>Scheduled and unscheduled maintenance</a:t>
            </a:r>
          </a:p>
        </p:txBody>
      </p:sp>
    </p:spTree>
    <p:extLst>
      <p:ext uri="{BB962C8B-B14F-4D97-AF65-F5344CB8AC3E}">
        <p14:creationId xmlns:p14="http://schemas.microsoft.com/office/powerpoint/2010/main" val="86642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utting machine">
            <a:extLst>
              <a:ext uri="{FF2B5EF4-FFF2-40B4-BE49-F238E27FC236}">
                <a16:creationId xmlns:a16="http://schemas.microsoft.com/office/drawing/2014/main" id="{7997DADB-CD6B-4703-B2C7-831C06FE690A}"/>
              </a:ext>
            </a:extLst>
          </p:cNvPr>
          <p:cNvPicPr>
            <a:picLocks noGrp="1" noChangeAspect="1"/>
          </p:cNvPicPr>
          <p:nvPr>
            <p:ph idx="1"/>
          </p:nvPr>
        </p:nvPicPr>
        <p:blipFill rotWithShape="1">
          <a:blip r:embed="rId4"/>
          <a:srcRect l="2631" t="7698" r="12892"/>
          <a:stretch/>
        </p:blipFill>
        <p:spPr>
          <a:xfrm>
            <a:off x="3692061" y="2212001"/>
            <a:ext cx="5445027" cy="3974195"/>
          </a:xfrm>
        </p:spPr>
      </p:pic>
      <p:sp>
        <p:nvSpPr>
          <p:cNvPr id="13" name="Title">
            <a:extLst>
              <a:ext uri="{FF2B5EF4-FFF2-40B4-BE49-F238E27FC236}">
                <a16:creationId xmlns:a16="http://schemas.microsoft.com/office/drawing/2014/main" id="{3802A9D3-2E4E-495D-AB72-1D45E3B5A3FC}"/>
              </a:ext>
            </a:extLst>
          </p:cNvPr>
          <p:cNvSpPr>
            <a:spLocks noGrp="1"/>
          </p:cNvSpPr>
          <p:nvPr>
            <p:ph type="title"/>
          </p:nvPr>
        </p:nvSpPr>
        <p:spPr/>
        <p:txBody>
          <a:bodyPr/>
          <a:lstStyle/>
          <a:p>
            <a:r>
              <a:rPr lang="en-US"/>
              <a:t>Where Machine Hazards Occur</a:t>
            </a:r>
          </a:p>
        </p:txBody>
      </p:sp>
      <p:sp>
        <p:nvSpPr>
          <p:cNvPr id="15" name="Rectangle 1">
            <a:hlinkClick r:id="rId5" action="ppaction://hlinksldjump"/>
            <a:extLst>
              <a:ext uri="{FF2B5EF4-FFF2-40B4-BE49-F238E27FC236}">
                <a16:creationId xmlns:a16="http://schemas.microsoft.com/office/drawing/2014/main" id="{10E5387B-003C-40D2-829C-FC95AEF73A57}"/>
              </a:ext>
            </a:extLst>
          </p:cNvPr>
          <p:cNvSpPr/>
          <p:nvPr/>
        </p:nvSpPr>
        <p:spPr>
          <a:xfrm>
            <a:off x="1352550" y="1571921"/>
            <a:ext cx="4114800" cy="640080"/>
          </a:xfrm>
          <a:prstGeom prst="roundRect">
            <a:avLst/>
          </a:prstGeom>
          <a:solidFill>
            <a:schemeClr val="accent5">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Point of operation</a:t>
            </a:r>
          </a:p>
        </p:txBody>
      </p:sp>
      <p:sp>
        <p:nvSpPr>
          <p:cNvPr id="16" name="Rectangle 2">
            <a:extLst>
              <a:ext uri="{FF2B5EF4-FFF2-40B4-BE49-F238E27FC236}">
                <a16:creationId xmlns:a16="http://schemas.microsoft.com/office/drawing/2014/main" id="{82EED0C0-45ED-459E-88A6-FF28C4FBAD42}"/>
              </a:ext>
            </a:extLst>
          </p:cNvPr>
          <p:cNvSpPr/>
          <p:nvPr/>
        </p:nvSpPr>
        <p:spPr>
          <a:xfrm>
            <a:off x="1352550" y="2258293"/>
            <a:ext cx="4114800" cy="640080"/>
          </a:xfrm>
          <a:prstGeom prst="roundRect">
            <a:avLst/>
          </a:prstGeom>
          <a:solidFill>
            <a:schemeClr val="tx1">
              <a:lumMod val="50000"/>
              <a:lumOff val="5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Power transmission</a:t>
            </a:r>
          </a:p>
        </p:txBody>
      </p:sp>
      <p:sp>
        <p:nvSpPr>
          <p:cNvPr id="17" name="Rectangle 3">
            <a:extLst>
              <a:ext uri="{FF2B5EF4-FFF2-40B4-BE49-F238E27FC236}">
                <a16:creationId xmlns:a16="http://schemas.microsoft.com/office/drawing/2014/main" id="{AE0F8E5A-3845-4D85-A832-122B274C5976}"/>
              </a:ext>
            </a:extLst>
          </p:cNvPr>
          <p:cNvSpPr/>
          <p:nvPr/>
        </p:nvSpPr>
        <p:spPr>
          <a:xfrm>
            <a:off x="1352550" y="2944664"/>
            <a:ext cx="4114800" cy="640080"/>
          </a:xfrm>
          <a:prstGeom prst="roundRect">
            <a:avLst/>
          </a:prstGeom>
          <a:solidFill>
            <a:schemeClr val="tx1">
              <a:lumMod val="50000"/>
              <a:lumOff val="5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Operating controls</a:t>
            </a:r>
          </a:p>
        </p:txBody>
      </p:sp>
      <p:sp>
        <p:nvSpPr>
          <p:cNvPr id="22" name="Rectangle 1a">
            <a:extLst>
              <a:ext uri="{FF2B5EF4-FFF2-40B4-BE49-F238E27FC236}">
                <a16:creationId xmlns:a16="http://schemas.microsoft.com/office/drawing/2014/main" id="{83337230-D27C-425F-9934-86A374DCE656}"/>
              </a:ext>
            </a:extLst>
          </p:cNvPr>
          <p:cNvSpPr/>
          <p:nvPr/>
        </p:nvSpPr>
        <p:spPr>
          <a:xfrm>
            <a:off x="1359059" y="1571921"/>
            <a:ext cx="4114800" cy="640080"/>
          </a:xfrm>
          <a:prstGeom prst="roundRect">
            <a:avLst/>
          </a:prstGeom>
          <a:solidFill>
            <a:schemeClr val="bg2"/>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Point of operation</a:t>
            </a:r>
          </a:p>
        </p:txBody>
      </p:sp>
      <p:sp>
        <p:nvSpPr>
          <p:cNvPr id="18" name="Rectangle: Rounded Corners 17">
            <a:extLst>
              <a:ext uri="{FF2B5EF4-FFF2-40B4-BE49-F238E27FC236}">
                <a16:creationId xmlns:a16="http://schemas.microsoft.com/office/drawing/2014/main" id="{7ECC1018-EF18-48FB-8D49-F0CCCEA3EA9C}"/>
              </a:ext>
            </a:extLst>
          </p:cNvPr>
          <p:cNvSpPr/>
          <p:nvPr/>
        </p:nvSpPr>
        <p:spPr>
          <a:xfrm>
            <a:off x="8117633" y="3965510"/>
            <a:ext cx="3981548" cy="2220686"/>
          </a:xfrm>
          <a:prstGeom prst="round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The point where work is performed on the material, such as cutting, shaping, boring, or forming of stock. </a:t>
            </a:r>
          </a:p>
          <a:p>
            <a:pPr algn="ctr"/>
            <a:endParaRPr lang="en-US" b="1">
              <a:solidFill>
                <a:schemeClr val="tx1"/>
              </a:solidFill>
            </a:endParaRPr>
          </a:p>
          <a:p>
            <a:pPr algn="ctr"/>
            <a:r>
              <a:rPr lang="en-US" b="1">
                <a:solidFill>
                  <a:schemeClr val="tx1"/>
                </a:solidFill>
              </a:rPr>
              <a:t>The point of operation is typically the most hazardous part of the machine.</a:t>
            </a:r>
          </a:p>
        </p:txBody>
      </p:sp>
    </p:spTree>
    <p:custDataLst>
      <p:tags r:id="rId1"/>
    </p:custDataLst>
    <p:extLst>
      <p:ext uri="{BB962C8B-B14F-4D97-AF65-F5344CB8AC3E}">
        <p14:creationId xmlns:p14="http://schemas.microsoft.com/office/powerpoint/2010/main" val="2391836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S FPO">
            <a:extLst>
              <a:ext uri="{FF2B5EF4-FFF2-40B4-BE49-F238E27FC236}">
                <a16:creationId xmlns:a16="http://schemas.microsoft.com/office/drawing/2014/main" id="{B25E19D5-7E23-49E9-83BF-0BF557F4A469}"/>
              </a:ext>
            </a:extLst>
          </p:cNvPr>
          <p:cNvPicPr>
            <a:picLocks noChangeAspect="1"/>
          </p:cNvPicPr>
          <p:nvPr/>
        </p:nvPicPr>
        <p:blipFill rotWithShape="1">
          <a:blip r:embed="rId4"/>
          <a:srcRect l="606" t="121" r="10871" b="-1"/>
          <a:stretch/>
        </p:blipFill>
        <p:spPr>
          <a:xfrm>
            <a:off x="3247052" y="2223957"/>
            <a:ext cx="7592397" cy="3946215"/>
          </a:xfrm>
          <a:prstGeom prst="rect">
            <a:avLst/>
          </a:prstGeom>
        </p:spPr>
      </p:pic>
      <p:sp>
        <p:nvSpPr>
          <p:cNvPr id="13" name="Rectangle 1">
            <a:extLst>
              <a:ext uri="{FF2B5EF4-FFF2-40B4-BE49-F238E27FC236}">
                <a16:creationId xmlns:a16="http://schemas.microsoft.com/office/drawing/2014/main" id="{34498924-9147-4CAB-AEE5-DF4868816412}"/>
              </a:ext>
            </a:extLst>
          </p:cNvPr>
          <p:cNvSpPr/>
          <p:nvPr/>
        </p:nvSpPr>
        <p:spPr>
          <a:xfrm>
            <a:off x="1352550" y="1571921"/>
            <a:ext cx="4114800" cy="640080"/>
          </a:xfrm>
          <a:prstGeom prst="roundRect">
            <a:avLst/>
          </a:prstGeom>
          <a:solidFill>
            <a:schemeClr val="tx1">
              <a:lumMod val="50000"/>
              <a:lumOff val="5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Point of operation</a:t>
            </a:r>
          </a:p>
        </p:txBody>
      </p:sp>
      <p:sp>
        <p:nvSpPr>
          <p:cNvPr id="14" name="Rectangle 2">
            <a:hlinkClick r:id="rId5" action="ppaction://hlinksldjump"/>
            <a:extLst>
              <a:ext uri="{FF2B5EF4-FFF2-40B4-BE49-F238E27FC236}">
                <a16:creationId xmlns:a16="http://schemas.microsoft.com/office/drawing/2014/main" id="{AF38048F-49E1-4480-A486-E7CB84E586F1}"/>
              </a:ext>
            </a:extLst>
          </p:cNvPr>
          <p:cNvSpPr/>
          <p:nvPr/>
        </p:nvSpPr>
        <p:spPr>
          <a:xfrm>
            <a:off x="1352550" y="2258293"/>
            <a:ext cx="4114800" cy="640080"/>
          </a:xfrm>
          <a:prstGeom prst="roundRect">
            <a:avLst/>
          </a:prstGeom>
          <a:solidFill>
            <a:schemeClr val="accent5">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Power transmission</a:t>
            </a:r>
          </a:p>
        </p:txBody>
      </p:sp>
      <p:sp>
        <p:nvSpPr>
          <p:cNvPr id="15" name="Rectangle 3">
            <a:extLst>
              <a:ext uri="{FF2B5EF4-FFF2-40B4-BE49-F238E27FC236}">
                <a16:creationId xmlns:a16="http://schemas.microsoft.com/office/drawing/2014/main" id="{2CCA688A-207A-450F-8F76-149286B6F02C}"/>
              </a:ext>
            </a:extLst>
          </p:cNvPr>
          <p:cNvSpPr/>
          <p:nvPr/>
        </p:nvSpPr>
        <p:spPr>
          <a:xfrm>
            <a:off x="1352550" y="2944664"/>
            <a:ext cx="4114800" cy="640080"/>
          </a:xfrm>
          <a:prstGeom prst="roundRect">
            <a:avLst/>
          </a:prstGeom>
          <a:solidFill>
            <a:schemeClr val="tx1">
              <a:lumMod val="50000"/>
              <a:lumOff val="5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Operating controls</a:t>
            </a:r>
          </a:p>
        </p:txBody>
      </p:sp>
      <p:sp>
        <p:nvSpPr>
          <p:cNvPr id="16" name="Rectangle 2a">
            <a:extLst>
              <a:ext uri="{FF2B5EF4-FFF2-40B4-BE49-F238E27FC236}">
                <a16:creationId xmlns:a16="http://schemas.microsoft.com/office/drawing/2014/main" id="{40480F1A-1641-403E-9AE9-C356B837B525}"/>
              </a:ext>
            </a:extLst>
          </p:cNvPr>
          <p:cNvSpPr/>
          <p:nvPr/>
        </p:nvSpPr>
        <p:spPr>
          <a:xfrm>
            <a:off x="1352550" y="2258292"/>
            <a:ext cx="4114800" cy="640080"/>
          </a:xfrm>
          <a:prstGeom prst="roundRect">
            <a:avLst/>
          </a:prstGeom>
          <a:solidFill>
            <a:schemeClr val="bg2"/>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  Power transmission</a:t>
            </a:r>
          </a:p>
        </p:txBody>
      </p:sp>
      <p:sp>
        <p:nvSpPr>
          <p:cNvPr id="17" name="Title">
            <a:extLst>
              <a:ext uri="{FF2B5EF4-FFF2-40B4-BE49-F238E27FC236}">
                <a16:creationId xmlns:a16="http://schemas.microsoft.com/office/drawing/2014/main" id="{A7F3AF35-9D6B-4891-899E-51D2CEFD2F2E}"/>
              </a:ext>
            </a:extLst>
          </p:cNvPr>
          <p:cNvSpPr>
            <a:spLocks noGrp="1"/>
          </p:cNvSpPr>
          <p:nvPr>
            <p:ph type="title"/>
          </p:nvPr>
        </p:nvSpPr>
        <p:spPr/>
        <p:txBody>
          <a:bodyPr/>
          <a:lstStyle/>
          <a:p>
            <a:r>
              <a:rPr lang="en-US"/>
              <a:t>Where Machine Hazards Occur</a:t>
            </a:r>
          </a:p>
        </p:txBody>
      </p:sp>
      <p:sp>
        <p:nvSpPr>
          <p:cNvPr id="19" name="Rectangle: Rounded Corners 18">
            <a:extLst>
              <a:ext uri="{FF2B5EF4-FFF2-40B4-BE49-F238E27FC236}">
                <a16:creationId xmlns:a16="http://schemas.microsoft.com/office/drawing/2014/main" id="{1E483975-5DD7-4C58-8F47-F5F0AE4C915B}"/>
              </a:ext>
            </a:extLst>
          </p:cNvPr>
          <p:cNvSpPr/>
          <p:nvPr/>
        </p:nvSpPr>
        <p:spPr>
          <a:xfrm>
            <a:off x="8258783" y="4693298"/>
            <a:ext cx="3840398" cy="1427584"/>
          </a:xfrm>
          <a:prstGeom prst="round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tx1"/>
                </a:solidFill>
              </a:rPr>
              <a:t>All components of the mechanical system that transmit energy to the part of the machine performing the work. </a:t>
            </a:r>
          </a:p>
        </p:txBody>
      </p:sp>
    </p:spTree>
    <p:custDataLst>
      <p:tags r:id="rId1"/>
    </p:custDataLst>
    <p:extLst>
      <p:ext uri="{BB962C8B-B14F-4D97-AF65-F5344CB8AC3E}">
        <p14:creationId xmlns:p14="http://schemas.microsoft.com/office/powerpoint/2010/main" val="3471123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ase pic">
            <a:extLst>
              <a:ext uri="{FF2B5EF4-FFF2-40B4-BE49-F238E27FC236}">
                <a16:creationId xmlns:a16="http://schemas.microsoft.com/office/drawing/2014/main" id="{573A5B93-BA3D-4E0D-B57A-05C3B5874031}"/>
              </a:ext>
            </a:extLst>
          </p:cNvPr>
          <p:cNvPicPr>
            <a:picLocks noChangeAspect="1"/>
          </p:cNvPicPr>
          <p:nvPr/>
        </p:nvPicPr>
        <p:blipFill rotWithShape="1">
          <a:blip r:embed="rId4"/>
          <a:srcRect l="31182" t="-162" r="11545" b="162"/>
          <a:stretch/>
        </p:blipFill>
        <p:spPr>
          <a:xfrm>
            <a:off x="6444707" y="694280"/>
            <a:ext cx="4787900" cy="5436211"/>
          </a:xfrm>
          <a:prstGeom prst="rect">
            <a:avLst/>
          </a:prstGeom>
          <a:effectLst>
            <a:outerShdw blurRad="50800" dist="38100" dir="10800000" algn="r" rotWithShape="0">
              <a:prstClr val="black">
                <a:alpha val="40000"/>
              </a:prstClr>
            </a:outerShdw>
          </a:effectLst>
        </p:spPr>
      </p:pic>
      <p:pic>
        <p:nvPicPr>
          <p:cNvPr id="10" name="Picture 1">
            <a:extLst>
              <a:ext uri="{FF2B5EF4-FFF2-40B4-BE49-F238E27FC236}">
                <a16:creationId xmlns:a16="http://schemas.microsoft.com/office/drawing/2014/main" id="{07CEB521-97D5-4478-B02C-1BB040205720}"/>
              </a:ext>
            </a:extLst>
          </p:cNvPr>
          <p:cNvPicPr>
            <a:picLocks noChangeAspect="1"/>
          </p:cNvPicPr>
          <p:nvPr/>
        </p:nvPicPr>
        <p:blipFill rotWithShape="1">
          <a:blip r:embed="rId5"/>
          <a:srcRect l="36308" t="-411" r="6657" b="411"/>
          <a:stretch/>
        </p:blipFill>
        <p:spPr>
          <a:xfrm>
            <a:off x="6567098" y="737127"/>
            <a:ext cx="4543119" cy="5350516"/>
          </a:xfrm>
          <a:prstGeom prst="rect">
            <a:avLst/>
          </a:prstGeom>
        </p:spPr>
      </p:pic>
      <p:pic>
        <p:nvPicPr>
          <p:cNvPr id="12" name="Picture 2">
            <a:extLst>
              <a:ext uri="{FF2B5EF4-FFF2-40B4-BE49-F238E27FC236}">
                <a16:creationId xmlns:a16="http://schemas.microsoft.com/office/drawing/2014/main" id="{AC3F7AA5-3258-4C69-8600-E19DFCD74852}"/>
              </a:ext>
            </a:extLst>
          </p:cNvPr>
          <p:cNvPicPr>
            <a:picLocks noChangeAspect="1"/>
          </p:cNvPicPr>
          <p:nvPr/>
        </p:nvPicPr>
        <p:blipFill rotWithShape="1">
          <a:blip r:embed="rId6"/>
          <a:srcRect l="5408" r="28014"/>
          <a:stretch/>
        </p:blipFill>
        <p:spPr>
          <a:xfrm>
            <a:off x="6518127" y="668536"/>
            <a:ext cx="4641060" cy="5487698"/>
          </a:xfrm>
          <a:prstGeom prst="rect">
            <a:avLst/>
          </a:prstGeom>
        </p:spPr>
      </p:pic>
      <p:pic>
        <p:nvPicPr>
          <p:cNvPr id="14" name="Picture 3">
            <a:extLst>
              <a:ext uri="{FF2B5EF4-FFF2-40B4-BE49-F238E27FC236}">
                <a16:creationId xmlns:a16="http://schemas.microsoft.com/office/drawing/2014/main" id="{DB817640-D10F-4A77-8E0F-4107C7593742}"/>
              </a:ext>
            </a:extLst>
          </p:cNvPr>
          <p:cNvPicPr>
            <a:picLocks noChangeAspect="1"/>
          </p:cNvPicPr>
          <p:nvPr/>
        </p:nvPicPr>
        <p:blipFill rotWithShape="1">
          <a:blip r:embed="rId7"/>
          <a:srcRect l="17168" r="23202"/>
          <a:stretch/>
        </p:blipFill>
        <p:spPr>
          <a:xfrm>
            <a:off x="6520688" y="682470"/>
            <a:ext cx="4635939" cy="5459830"/>
          </a:xfrm>
          <a:prstGeom prst="rect">
            <a:avLst/>
          </a:prstGeom>
        </p:spPr>
      </p:pic>
      <p:pic>
        <p:nvPicPr>
          <p:cNvPr id="16" name="Picture 4">
            <a:extLst>
              <a:ext uri="{FF2B5EF4-FFF2-40B4-BE49-F238E27FC236}">
                <a16:creationId xmlns:a16="http://schemas.microsoft.com/office/drawing/2014/main" id="{82FAC7AF-96B3-4B6A-9F65-74C4DABF0DA2}"/>
              </a:ext>
            </a:extLst>
          </p:cNvPr>
          <p:cNvPicPr>
            <a:picLocks noChangeAspect="1"/>
          </p:cNvPicPr>
          <p:nvPr/>
        </p:nvPicPr>
        <p:blipFill rotWithShape="1">
          <a:blip r:embed="rId8"/>
          <a:srcRect l="22274" t="939" r="24033" b="-939"/>
          <a:stretch/>
        </p:blipFill>
        <p:spPr>
          <a:xfrm>
            <a:off x="6444707" y="694280"/>
            <a:ext cx="4787901" cy="5436211"/>
          </a:xfrm>
          <a:prstGeom prst="rect">
            <a:avLst/>
          </a:prstGeom>
        </p:spPr>
      </p:pic>
      <p:pic>
        <p:nvPicPr>
          <p:cNvPr id="18" name="Picture 5">
            <a:extLst>
              <a:ext uri="{FF2B5EF4-FFF2-40B4-BE49-F238E27FC236}">
                <a16:creationId xmlns:a16="http://schemas.microsoft.com/office/drawing/2014/main" id="{CAAC8F82-B30E-4FC1-8D92-D6B3ED600FA9}"/>
              </a:ext>
            </a:extLst>
          </p:cNvPr>
          <p:cNvPicPr>
            <a:picLocks noChangeAspect="1"/>
          </p:cNvPicPr>
          <p:nvPr/>
        </p:nvPicPr>
        <p:blipFill rotWithShape="1">
          <a:blip r:embed="rId9"/>
          <a:srcRect l="26888" t="-399" r="16238" b="399"/>
          <a:stretch/>
        </p:blipFill>
        <p:spPr>
          <a:xfrm>
            <a:off x="6444706" y="609919"/>
            <a:ext cx="4787903" cy="5604933"/>
          </a:xfrm>
          <a:prstGeom prst="rect">
            <a:avLst/>
          </a:prstGeom>
        </p:spPr>
      </p:pic>
      <p:pic>
        <p:nvPicPr>
          <p:cNvPr id="22" name="Picture 6">
            <a:extLst>
              <a:ext uri="{FF2B5EF4-FFF2-40B4-BE49-F238E27FC236}">
                <a16:creationId xmlns:a16="http://schemas.microsoft.com/office/drawing/2014/main" id="{063DD50A-EAEF-49E1-B940-8B3B217BB9AA}"/>
              </a:ext>
            </a:extLst>
          </p:cNvPr>
          <p:cNvPicPr>
            <a:picLocks noChangeAspect="1"/>
          </p:cNvPicPr>
          <p:nvPr/>
        </p:nvPicPr>
        <p:blipFill rotWithShape="1">
          <a:blip r:embed="rId10"/>
          <a:srcRect l="32211" r="10871"/>
          <a:stretch/>
        </p:blipFill>
        <p:spPr>
          <a:xfrm>
            <a:off x="6444706" y="618728"/>
            <a:ext cx="4787903" cy="5587315"/>
          </a:xfrm>
          <a:prstGeom prst="rect">
            <a:avLst/>
          </a:prstGeom>
        </p:spPr>
      </p:pic>
      <p:sp>
        <p:nvSpPr>
          <p:cNvPr id="4" name="Subhead">
            <a:extLst>
              <a:ext uri="{FF2B5EF4-FFF2-40B4-BE49-F238E27FC236}">
                <a16:creationId xmlns:a16="http://schemas.microsoft.com/office/drawing/2014/main" id="{ECBD4009-60FC-460B-B34E-F01898674312}"/>
              </a:ext>
            </a:extLst>
          </p:cNvPr>
          <p:cNvSpPr>
            <a:spLocks noGrp="1"/>
          </p:cNvSpPr>
          <p:nvPr>
            <p:ph idx="1"/>
          </p:nvPr>
        </p:nvSpPr>
        <p:spPr/>
        <p:txBody>
          <a:bodyPr/>
          <a:lstStyle/>
          <a:p>
            <a:r>
              <a:rPr lang="en-US"/>
              <a:t>Power transmission apparatuses include:</a:t>
            </a:r>
          </a:p>
          <a:p>
            <a:pPr lvl="1"/>
            <a:r>
              <a:rPr lang="en-US"/>
              <a:t>Flywheels and pulleys</a:t>
            </a:r>
          </a:p>
          <a:p>
            <a:pPr lvl="1"/>
            <a:r>
              <a:rPr lang="en-US"/>
              <a:t>Connecting rods and couplings</a:t>
            </a:r>
          </a:p>
          <a:p>
            <a:pPr lvl="1"/>
            <a:r>
              <a:rPr lang="en-US"/>
              <a:t>Belts</a:t>
            </a:r>
          </a:p>
          <a:p>
            <a:pPr lvl="1"/>
            <a:r>
              <a:rPr lang="en-US"/>
              <a:t>Cams and cranks</a:t>
            </a:r>
          </a:p>
          <a:p>
            <a:pPr lvl="1"/>
            <a:r>
              <a:rPr lang="en-US"/>
              <a:t>Spindles</a:t>
            </a:r>
          </a:p>
          <a:p>
            <a:pPr lvl="1"/>
            <a:r>
              <a:rPr lang="en-US"/>
              <a:t>Gears and chains</a:t>
            </a:r>
          </a:p>
          <a:p>
            <a:pPr lvl="1"/>
            <a:endParaRPr lang="en-US"/>
          </a:p>
        </p:txBody>
      </p:sp>
      <p:sp>
        <p:nvSpPr>
          <p:cNvPr id="3" name="Title 2">
            <a:extLst>
              <a:ext uri="{FF2B5EF4-FFF2-40B4-BE49-F238E27FC236}">
                <a16:creationId xmlns:a16="http://schemas.microsoft.com/office/drawing/2014/main" id="{ECEB559B-D677-4204-9A5C-24E853F7FAC1}"/>
              </a:ext>
            </a:extLst>
          </p:cNvPr>
          <p:cNvSpPr>
            <a:spLocks noGrp="1"/>
          </p:cNvSpPr>
          <p:nvPr>
            <p:ph type="title"/>
          </p:nvPr>
        </p:nvSpPr>
        <p:spPr/>
        <p:txBody>
          <a:bodyPr/>
          <a:lstStyle/>
          <a:p>
            <a:r>
              <a:rPr lang="en-US"/>
              <a:t>Power Transmission</a:t>
            </a:r>
          </a:p>
        </p:txBody>
      </p:sp>
    </p:spTree>
    <p:custDataLst>
      <p:tags r:id="rId1"/>
    </p:custDataLst>
    <p:extLst>
      <p:ext uri="{BB962C8B-B14F-4D97-AF65-F5344CB8AC3E}">
        <p14:creationId xmlns:p14="http://schemas.microsoft.com/office/powerpoint/2010/main" val="36609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rol mechanism">
            <a:extLst>
              <a:ext uri="{FF2B5EF4-FFF2-40B4-BE49-F238E27FC236}">
                <a16:creationId xmlns:a16="http://schemas.microsoft.com/office/drawing/2014/main" id="{DEB137A0-E530-4D0E-AAC3-DD5E40C3F375}"/>
              </a:ext>
            </a:extLst>
          </p:cNvPr>
          <p:cNvPicPr>
            <a:picLocks noChangeAspect="1"/>
          </p:cNvPicPr>
          <p:nvPr/>
        </p:nvPicPr>
        <p:blipFill rotWithShape="1">
          <a:blip r:embed="rId4"/>
          <a:srcRect t="1" r="27573" b="18520"/>
          <a:stretch/>
        </p:blipFill>
        <p:spPr>
          <a:xfrm>
            <a:off x="3172401" y="2209825"/>
            <a:ext cx="6910873" cy="3887366"/>
          </a:xfrm>
          <a:prstGeom prst="rect">
            <a:avLst/>
          </a:prstGeom>
          <a:solidFill>
            <a:srgbClr val="B0AAA6"/>
          </a:solidFill>
        </p:spPr>
      </p:pic>
      <p:sp>
        <p:nvSpPr>
          <p:cNvPr id="14" name="Rectangle 1">
            <a:extLst>
              <a:ext uri="{FF2B5EF4-FFF2-40B4-BE49-F238E27FC236}">
                <a16:creationId xmlns:a16="http://schemas.microsoft.com/office/drawing/2014/main" id="{B6A02D16-DF25-45FF-8BFE-179F07EF9F51}"/>
              </a:ext>
            </a:extLst>
          </p:cNvPr>
          <p:cNvSpPr/>
          <p:nvPr/>
        </p:nvSpPr>
        <p:spPr>
          <a:xfrm>
            <a:off x="1352550" y="1571921"/>
            <a:ext cx="4114800" cy="640080"/>
          </a:xfrm>
          <a:prstGeom prst="roundRect">
            <a:avLst/>
          </a:prstGeom>
          <a:solidFill>
            <a:schemeClr val="tx1">
              <a:lumMod val="50000"/>
              <a:lumOff val="5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Point of operation</a:t>
            </a:r>
          </a:p>
        </p:txBody>
      </p:sp>
      <p:sp>
        <p:nvSpPr>
          <p:cNvPr id="15" name="Rectangle 2">
            <a:extLst>
              <a:ext uri="{FF2B5EF4-FFF2-40B4-BE49-F238E27FC236}">
                <a16:creationId xmlns:a16="http://schemas.microsoft.com/office/drawing/2014/main" id="{E21B7518-B1C4-4434-BFE4-4A753CA15F9E}"/>
              </a:ext>
            </a:extLst>
          </p:cNvPr>
          <p:cNvSpPr/>
          <p:nvPr/>
        </p:nvSpPr>
        <p:spPr>
          <a:xfrm>
            <a:off x="1352550" y="2258293"/>
            <a:ext cx="4114800" cy="640080"/>
          </a:xfrm>
          <a:prstGeom prst="roundRect">
            <a:avLst/>
          </a:prstGeom>
          <a:solidFill>
            <a:schemeClr val="tx1">
              <a:lumMod val="50000"/>
              <a:lumOff val="5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Power transmission</a:t>
            </a:r>
          </a:p>
        </p:txBody>
      </p:sp>
      <p:sp>
        <p:nvSpPr>
          <p:cNvPr id="17" name="Rectangle 3a">
            <a:extLst>
              <a:ext uri="{FF2B5EF4-FFF2-40B4-BE49-F238E27FC236}">
                <a16:creationId xmlns:a16="http://schemas.microsoft.com/office/drawing/2014/main" id="{BF7F223D-E1E0-48DA-8490-C0D76F7253AA}"/>
              </a:ext>
            </a:extLst>
          </p:cNvPr>
          <p:cNvSpPr/>
          <p:nvPr/>
        </p:nvSpPr>
        <p:spPr>
          <a:xfrm>
            <a:off x="1352550" y="2964608"/>
            <a:ext cx="4114800" cy="640080"/>
          </a:xfrm>
          <a:prstGeom prst="roundRect">
            <a:avLst/>
          </a:prstGeom>
          <a:solidFill>
            <a:schemeClr val="bg2"/>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Operating controls</a:t>
            </a:r>
          </a:p>
        </p:txBody>
      </p:sp>
      <p:sp>
        <p:nvSpPr>
          <p:cNvPr id="13" name="Title">
            <a:extLst>
              <a:ext uri="{FF2B5EF4-FFF2-40B4-BE49-F238E27FC236}">
                <a16:creationId xmlns:a16="http://schemas.microsoft.com/office/drawing/2014/main" id="{44F73E18-182E-4AA3-93D4-2779CCFAD447}"/>
              </a:ext>
            </a:extLst>
          </p:cNvPr>
          <p:cNvSpPr>
            <a:spLocks noGrp="1"/>
          </p:cNvSpPr>
          <p:nvPr>
            <p:ph type="title"/>
          </p:nvPr>
        </p:nvSpPr>
        <p:spPr/>
        <p:txBody>
          <a:bodyPr/>
          <a:lstStyle/>
          <a:p>
            <a:r>
              <a:rPr lang="en-US"/>
              <a:t>Where Machine Hazards Occur</a:t>
            </a:r>
          </a:p>
        </p:txBody>
      </p:sp>
      <p:sp>
        <p:nvSpPr>
          <p:cNvPr id="9" name="Rectangle: Rounded Corners 8">
            <a:extLst>
              <a:ext uri="{FF2B5EF4-FFF2-40B4-BE49-F238E27FC236}">
                <a16:creationId xmlns:a16="http://schemas.microsoft.com/office/drawing/2014/main" id="{F2BDBE0B-D62B-4A45-BDCD-4A06C077DBDD}"/>
              </a:ext>
            </a:extLst>
          </p:cNvPr>
          <p:cNvSpPr/>
          <p:nvPr/>
        </p:nvSpPr>
        <p:spPr>
          <a:xfrm>
            <a:off x="8258783" y="4040154"/>
            <a:ext cx="3840398" cy="2127381"/>
          </a:xfrm>
          <a:prstGeom prst="round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All parts of the machine that move while the machine is working.</a:t>
            </a:r>
          </a:p>
          <a:p>
            <a:pPr algn="ctr"/>
            <a:endParaRPr lang="en-US" b="1">
              <a:solidFill>
                <a:schemeClr val="tx1"/>
              </a:solidFill>
            </a:endParaRPr>
          </a:p>
          <a:p>
            <a:pPr algn="ctr"/>
            <a:r>
              <a:rPr lang="en-US" b="1">
                <a:solidFill>
                  <a:schemeClr val="tx1"/>
                </a:solidFill>
              </a:rPr>
              <a:t>Can include reciprocating, rotating, and transverse moving parts, as well as feed mechanisms and auxiliary parts of the machine.</a:t>
            </a:r>
          </a:p>
        </p:txBody>
      </p:sp>
    </p:spTree>
    <p:custDataLst>
      <p:tags r:id="rId1"/>
    </p:custDataLst>
    <p:extLst>
      <p:ext uri="{BB962C8B-B14F-4D97-AF65-F5344CB8AC3E}">
        <p14:creationId xmlns:p14="http://schemas.microsoft.com/office/powerpoint/2010/main" val="3560995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8C6EA32-28D9-4DA7-A416-DF1DDE0B4CDA}"/>
              </a:ext>
            </a:extLst>
          </p:cNvPr>
          <p:cNvSpPr>
            <a:spLocks noGrp="1"/>
          </p:cNvSpPr>
          <p:nvPr>
            <p:ph type="title"/>
          </p:nvPr>
        </p:nvSpPr>
        <p:spPr/>
        <p:txBody>
          <a:bodyPr/>
          <a:lstStyle/>
          <a:p>
            <a:r>
              <a:rPr lang="en-US"/>
              <a:t>Hazardous Motions</a:t>
            </a:r>
          </a:p>
        </p:txBody>
      </p:sp>
      <p:pic>
        <p:nvPicPr>
          <p:cNvPr id="3" name="Picture 2">
            <a:extLst>
              <a:ext uri="{FF2B5EF4-FFF2-40B4-BE49-F238E27FC236}">
                <a16:creationId xmlns:a16="http://schemas.microsoft.com/office/drawing/2014/main" id="{086E156A-FB50-4F3C-8CC2-0CB0FA1EC2BE}"/>
              </a:ext>
            </a:extLst>
          </p:cNvPr>
          <p:cNvPicPr>
            <a:picLocks noChangeAspect="1"/>
          </p:cNvPicPr>
          <p:nvPr/>
        </p:nvPicPr>
        <p:blipFill>
          <a:blip r:embed="rId3"/>
          <a:stretch>
            <a:fillRect/>
          </a:stretch>
        </p:blipFill>
        <p:spPr>
          <a:xfrm>
            <a:off x="8513182" y="3166295"/>
            <a:ext cx="2863036" cy="21472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TextBox 11">
            <a:extLst>
              <a:ext uri="{FF2B5EF4-FFF2-40B4-BE49-F238E27FC236}">
                <a16:creationId xmlns:a16="http://schemas.microsoft.com/office/drawing/2014/main" id="{F50B3B57-F103-45AF-8F99-0C8B7E6062B1}"/>
              </a:ext>
            </a:extLst>
          </p:cNvPr>
          <p:cNvSpPr txBox="1"/>
          <p:nvPr/>
        </p:nvSpPr>
        <p:spPr>
          <a:xfrm>
            <a:off x="8869946" y="2202448"/>
            <a:ext cx="2149508" cy="369332"/>
          </a:xfrm>
          <a:prstGeom prst="rect">
            <a:avLst/>
          </a:prstGeom>
          <a:noFill/>
        </p:spPr>
        <p:txBody>
          <a:bodyPr wrap="square" rtlCol="0">
            <a:spAutoFit/>
          </a:bodyPr>
          <a:lstStyle/>
          <a:p>
            <a:r>
              <a:rPr lang="en-US"/>
              <a:t>Transversing Motion </a:t>
            </a:r>
          </a:p>
        </p:txBody>
      </p:sp>
      <p:sp>
        <p:nvSpPr>
          <p:cNvPr id="13" name="TextBox 12">
            <a:extLst>
              <a:ext uri="{FF2B5EF4-FFF2-40B4-BE49-F238E27FC236}">
                <a16:creationId xmlns:a16="http://schemas.microsoft.com/office/drawing/2014/main" id="{66AAB549-94FF-4AAB-95E2-736546F39A65}"/>
              </a:ext>
            </a:extLst>
          </p:cNvPr>
          <p:cNvSpPr txBox="1"/>
          <p:nvPr/>
        </p:nvSpPr>
        <p:spPr>
          <a:xfrm>
            <a:off x="1344586" y="2200610"/>
            <a:ext cx="1785271" cy="369332"/>
          </a:xfrm>
          <a:prstGeom prst="rect">
            <a:avLst/>
          </a:prstGeom>
          <a:noFill/>
        </p:spPr>
        <p:txBody>
          <a:bodyPr wrap="square" rtlCol="0">
            <a:spAutoFit/>
          </a:bodyPr>
          <a:lstStyle/>
          <a:p>
            <a:r>
              <a:rPr lang="en-US"/>
              <a:t>Rotating Motion </a:t>
            </a:r>
          </a:p>
        </p:txBody>
      </p:sp>
      <p:sp>
        <p:nvSpPr>
          <p:cNvPr id="14" name="TextBox 13">
            <a:extLst>
              <a:ext uri="{FF2B5EF4-FFF2-40B4-BE49-F238E27FC236}">
                <a16:creationId xmlns:a16="http://schemas.microsoft.com/office/drawing/2014/main" id="{50F9BDB8-B96E-4318-8498-F2C79D6EC4E9}"/>
              </a:ext>
            </a:extLst>
          </p:cNvPr>
          <p:cNvSpPr txBox="1"/>
          <p:nvPr/>
        </p:nvSpPr>
        <p:spPr>
          <a:xfrm>
            <a:off x="4919340" y="2200610"/>
            <a:ext cx="2353321" cy="369332"/>
          </a:xfrm>
          <a:prstGeom prst="rect">
            <a:avLst/>
          </a:prstGeom>
          <a:noFill/>
        </p:spPr>
        <p:txBody>
          <a:bodyPr wrap="square" rtlCol="0">
            <a:spAutoFit/>
          </a:bodyPr>
          <a:lstStyle/>
          <a:p>
            <a:r>
              <a:rPr lang="en-US"/>
              <a:t>Reciprocating Motion </a:t>
            </a:r>
          </a:p>
        </p:txBody>
      </p:sp>
      <p:pic>
        <p:nvPicPr>
          <p:cNvPr id="16" name="Picture 15">
            <a:extLst>
              <a:ext uri="{FF2B5EF4-FFF2-40B4-BE49-F238E27FC236}">
                <a16:creationId xmlns:a16="http://schemas.microsoft.com/office/drawing/2014/main" id="{64E9A362-CD51-49DF-86F1-D2CAD7ED8C27}"/>
              </a:ext>
            </a:extLst>
          </p:cNvPr>
          <p:cNvPicPr>
            <a:picLocks noChangeAspect="1"/>
          </p:cNvPicPr>
          <p:nvPr/>
        </p:nvPicPr>
        <p:blipFill>
          <a:blip r:embed="rId4"/>
          <a:stretch>
            <a:fillRect/>
          </a:stretch>
        </p:blipFill>
        <p:spPr>
          <a:xfrm>
            <a:off x="4619096" y="3171957"/>
            <a:ext cx="2953808" cy="22391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6" name="Picture 2" descr="Rotating Coupling with Projecting Bolt Heads">
            <a:extLst>
              <a:ext uri="{FF2B5EF4-FFF2-40B4-BE49-F238E27FC236}">
                <a16:creationId xmlns:a16="http://schemas.microsoft.com/office/drawing/2014/main" id="{BC58BBC0-F9E6-4B43-A2C6-A3FBCC4364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7236" y="2853745"/>
            <a:ext cx="2640360" cy="13861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8" name="Picture 4" descr="Rotating Shaft and Pulleys with Projecting Key and Set Screw">
            <a:extLst>
              <a:ext uri="{FF2B5EF4-FFF2-40B4-BE49-F238E27FC236}">
                <a16:creationId xmlns:a16="http://schemas.microsoft.com/office/drawing/2014/main" id="{BD61695B-7D14-489B-A02C-B2AEEACDE97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3397" y="4416696"/>
            <a:ext cx="2432232" cy="16214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103252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8C6EA32-28D9-4DA7-A416-DF1DDE0B4CDA}"/>
              </a:ext>
            </a:extLst>
          </p:cNvPr>
          <p:cNvSpPr>
            <a:spLocks noGrp="1"/>
          </p:cNvSpPr>
          <p:nvPr>
            <p:ph type="title"/>
          </p:nvPr>
        </p:nvSpPr>
        <p:spPr/>
        <p:txBody>
          <a:bodyPr/>
          <a:lstStyle/>
          <a:p>
            <a:r>
              <a:rPr lang="en-US"/>
              <a:t>Hazardous Motions</a:t>
            </a:r>
          </a:p>
        </p:txBody>
      </p:sp>
      <p:pic>
        <p:nvPicPr>
          <p:cNvPr id="6" name="Picture 5">
            <a:extLst>
              <a:ext uri="{FF2B5EF4-FFF2-40B4-BE49-F238E27FC236}">
                <a16:creationId xmlns:a16="http://schemas.microsoft.com/office/drawing/2014/main" id="{CED7EA60-A062-49D2-BD99-DE7B0244CD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992" y="3230883"/>
            <a:ext cx="2134410" cy="16008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4C11DAC7-67C7-4209-B870-39FC76463E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2122" y="3230883"/>
            <a:ext cx="2134411" cy="16008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a:extLst>
              <a:ext uri="{FF2B5EF4-FFF2-40B4-BE49-F238E27FC236}">
                <a16:creationId xmlns:a16="http://schemas.microsoft.com/office/drawing/2014/main" id="{8F6580C2-804C-4A6D-A8D1-2CE8CC3124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63253" y="3047984"/>
            <a:ext cx="1795598" cy="19666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a:extLst>
              <a:ext uri="{FF2B5EF4-FFF2-40B4-BE49-F238E27FC236}">
                <a16:creationId xmlns:a16="http://schemas.microsoft.com/office/drawing/2014/main" id="{07E631FF-345C-4F9A-AFE0-B063865A8F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55571" y="2998699"/>
            <a:ext cx="2134411" cy="20651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TextBox 11">
            <a:extLst>
              <a:ext uri="{FF2B5EF4-FFF2-40B4-BE49-F238E27FC236}">
                <a16:creationId xmlns:a16="http://schemas.microsoft.com/office/drawing/2014/main" id="{F50B3B57-F103-45AF-8F99-0C8B7E6062B1}"/>
              </a:ext>
            </a:extLst>
          </p:cNvPr>
          <p:cNvSpPr txBox="1"/>
          <p:nvPr/>
        </p:nvSpPr>
        <p:spPr>
          <a:xfrm>
            <a:off x="6714279" y="2184322"/>
            <a:ext cx="1153000" cy="369332"/>
          </a:xfrm>
          <a:prstGeom prst="rect">
            <a:avLst/>
          </a:prstGeom>
          <a:noFill/>
        </p:spPr>
        <p:txBody>
          <a:bodyPr wrap="square" rtlCol="0">
            <a:spAutoFit/>
          </a:bodyPr>
          <a:lstStyle/>
          <a:p>
            <a:r>
              <a:rPr lang="en-US"/>
              <a:t>Shearing</a:t>
            </a:r>
          </a:p>
        </p:txBody>
      </p:sp>
      <p:sp>
        <p:nvSpPr>
          <p:cNvPr id="13" name="TextBox 12">
            <a:extLst>
              <a:ext uri="{FF2B5EF4-FFF2-40B4-BE49-F238E27FC236}">
                <a16:creationId xmlns:a16="http://schemas.microsoft.com/office/drawing/2014/main" id="{66AAB549-94FF-4AAB-95E2-736546F39A65}"/>
              </a:ext>
            </a:extLst>
          </p:cNvPr>
          <p:cNvSpPr txBox="1"/>
          <p:nvPr/>
        </p:nvSpPr>
        <p:spPr>
          <a:xfrm>
            <a:off x="953642" y="2184322"/>
            <a:ext cx="977796" cy="369332"/>
          </a:xfrm>
          <a:prstGeom prst="rect">
            <a:avLst/>
          </a:prstGeom>
          <a:noFill/>
        </p:spPr>
        <p:txBody>
          <a:bodyPr wrap="square" rtlCol="0">
            <a:spAutoFit/>
          </a:bodyPr>
          <a:lstStyle/>
          <a:p>
            <a:r>
              <a:rPr lang="en-US"/>
              <a:t>Cutting</a:t>
            </a:r>
          </a:p>
        </p:txBody>
      </p:sp>
      <p:sp>
        <p:nvSpPr>
          <p:cNvPr id="14" name="TextBox 13">
            <a:extLst>
              <a:ext uri="{FF2B5EF4-FFF2-40B4-BE49-F238E27FC236}">
                <a16:creationId xmlns:a16="http://schemas.microsoft.com/office/drawing/2014/main" id="{50F9BDB8-B96E-4318-8498-F2C79D6EC4E9}"/>
              </a:ext>
            </a:extLst>
          </p:cNvPr>
          <p:cNvSpPr txBox="1"/>
          <p:nvPr/>
        </p:nvSpPr>
        <p:spPr>
          <a:xfrm>
            <a:off x="3746359" y="2184322"/>
            <a:ext cx="1152999" cy="369332"/>
          </a:xfrm>
          <a:prstGeom prst="rect">
            <a:avLst/>
          </a:prstGeom>
          <a:noFill/>
        </p:spPr>
        <p:txBody>
          <a:bodyPr wrap="square" rtlCol="0">
            <a:spAutoFit/>
          </a:bodyPr>
          <a:lstStyle/>
          <a:p>
            <a:r>
              <a:rPr lang="en-US"/>
              <a:t>Punching</a:t>
            </a:r>
          </a:p>
        </p:txBody>
      </p:sp>
      <p:sp>
        <p:nvSpPr>
          <p:cNvPr id="15" name="TextBox 14">
            <a:extLst>
              <a:ext uri="{FF2B5EF4-FFF2-40B4-BE49-F238E27FC236}">
                <a16:creationId xmlns:a16="http://schemas.microsoft.com/office/drawing/2014/main" id="{7F8EF0DE-96FB-4DF1-B9FB-2AFF686729F5}"/>
              </a:ext>
            </a:extLst>
          </p:cNvPr>
          <p:cNvSpPr txBox="1"/>
          <p:nvPr/>
        </p:nvSpPr>
        <p:spPr>
          <a:xfrm>
            <a:off x="9682199" y="2184322"/>
            <a:ext cx="1081154" cy="369332"/>
          </a:xfrm>
          <a:prstGeom prst="rect">
            <a:avLst/>
          </a:prstGeom>
          <a:noFill/>
        </p:spPr>
        <p:txBody>
          <a:bodyPr wrap="square" rtlCol="0">
            <a:spAutoFit/>
          </a:bodyPr>
          <a:lstStyle/>
          <a:p>
            <a:r>
              <a:rPr lang="en-US"/>
              <a:t>Bending</a:t>
            </a:r>
          </a:p>
        </p:txBody>
      </p:sp>
    </p:spTree>
    <p:extLst>
      <p:ext uri="{BB962C8B-B14F-4D97-AF65-F5344CB8AC3E}">
        <p14:creationId xmlns:p14="http://schemas.microsoft.com/office/powerpoint/2010/main" val="2611818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B6C6BD0-EDC9-7C44-A414-B66D25E34B52}"/>
              </a:ext>
            </a:extLst>
          </p:cNvPr>
          <p:cNvSpPr>
            <a:spLocks noGrp="1"/>
          </p:cNvSpPr>
          <p:nvPr>
            <p:ph type="title"/>
          </p:nvPr>
        </p:nvSpPr>
        <p:spPr>
          <a:xfrm>
            <a:off x="1097280" y="942871"/>
            <a:ext cx="10058400" cy="587584"/>
          </a:xfrm>
        </p:spPr>
        <p:txBody>
          <a:bodyPr/>
          <a:lstStyle/>
          <a:p>
            <a:r>
              <a:rPr lang="en-US" dirty="0"/>
              <a:t>today’s presenter</a:t>
            </a:r>
          </a:p>
        </p:txBody>
      </p:sp>
      <p:sp>
        <p:nvSpPr>
          <p:cNvPr id="19" name="Text Placeholder 18">
            <a:extLst>
              <a:ext uri="{FF2B5EF4-FFF2-40B4-BE49-F238E27FC236}">
                <a16:creationId xmlns:a16="http://schemas.microsoft.com/office/drawing/2014/main" id="{342B2560-FAA9-124F-AD83-8C8D48E03E44}"/>
              </a:ext>
            </a:extLst>
          </p:cNvPr>
          <p:cNvSpPr>
            <a:spLocks noGrp="1"/>
          </p:cNvSpPr>
          <p:nvPr>
            <p:ph type="body" sz="half" idx="2"/>
          </p:nvPr>
        </p:nvSpPr>
        <p:spPr>
          <a:xfrm>
            <a:off x="3489613" y="4610100"/>
            <a:ext cx="5092700" cy="1650999"/>
          </a:xfrm>
        </p:spPr>
        <p:txBody>
          <a:bodyPr>
            <a:normAutofit/>
          </a:bodyPr>
          <a:lstStyle/>
          <a:p>
            <a:r>
              <a:rPr lang="en-US" sz="2800" dirty="0"/>
              <a:t>Michael Schneider</a:t>
            </a:r>
          </a:p>
          <a:p>
            <a:r>
              <a:rPr lang="en-US" sz="1600" dirty="0"/>
              <a:t>Director, Health &amp; Safety Services</a:t>
            </a:r>
          </a:p>
        </p:txBody>
      </p:sp>
      <p:pic>
        <p:nvPicPr>
          <p:cNvPr id="4" name="Picture Placeholder 3"/>
          <p:cNvPicPr>
            <a:picLocks noGrp="1" noChangeAspect="1"/>
          </p:cNvPicPr>
          <p:nvPr>
            <p:ph type="pic" sz="quarter" idx="14"/>
          </p:nvPr>
        </p:nvPicPr>
        <p:blipFill rotWithShape="1">
          <a:blip r:embed="rId2">
            <a:extLst>
              <a:ext uri="{28A0092B-C50C-407E-A947-70E740481C1C}">
                <a14:useLocalDpi xmlns:a14="http://schemas.microsoft.com/office/drawing/2010/main" val="0"/>
              </a:ext>
            </a:extLst>
          </a:blip>
          <a:srcRect l="2210" t="-34397" r="1143" b="-41973"/>
          <a:stretch/>
        </p:blipFill>
        <p:spPr>
          <a:xfrm>
            <a:off x="4036290" y="1739538"/>
            <a:ext cx="3999345" cy="2919413"/>
          </a:xfrm>
        </p:spPr>
      </p:pic>
    </p:spTree>
    <p:extLst>
      <p:ext uri="{BB962C8B-B14F-4D97-AF65-F5344CB8AC3E}">
        <p14:creationId xmlns:p14="http://schemas.microsoft.com/office/powerpoint/2010/main" val="979846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6B1DEF1-C085-45B1-A3CD-07427B6C97C0}"/>
              </a:ext>
            </a:extLst>
          </p:cNvPr>
          <p:cNvSpPr>
            <a:spLocks noGrp="1"/>
          </p:cNvSpPr>
          <p:nvPr>
            <p:ph idx="1"/>
          </p:nvPr>
        </p:nvSpPr>
        <p:spPr>
          <a:xfrm>
            <a:off x="1097280" y="2108201"/>
            <a:ext cx="4804981" cy="3760891"/>
          </a:xfrm>
        </p:spPr>
        <p:txBody>
          <a:bodyPr/>
          <a:lstStyle/>
          <a:p>
            <a:pPr marL="0" indent="0">
              <a:spcBef>
                <a:spcPts val="0"/>
              </a:spcBef>
              <a:spcAft>
                <a:spcPts val="0"/>
              </a:spcAft>
              <a:buNone/>
            </a:pPr>
            <a:r>
              <a:rPr lang="en-US" b="1" dirty="0"/>
              <a:t>Nip Points aka Pinch Points</a:t>
            </a:r>
          </a:p>
          <a:p>
            <a:pPr marL="0" indent="0">
              <a:spcBef>
                <a:spcPts val="0"/>
              </a:spcBef>
              <a:spcAft>
                <a:spcPts val="0"/>
              </a:spcAft>
              <a:buNone/>
            </a:pPr>
            <a:endParaRPr lang="en-US" dirty="0"/>
          </a:p>
          <a:p>
            <a:pPr marL="0" indent="0">
              <a:spcBef>
                <a:spcPts val="0"/>
              </a:spcBef>
              <a:spcAft>
                <a:spcPts val="600"/>
              </a:spcAft>
              <a:buNone/>
            </a:pPr>
            <a:r>
              <a:rPr lang="en-US" dirty="0"/>
              <a:t>Points on the machine where:</a:t>
            </a:r>
          </a:p>
          <a:p>
            <a:pPr lvl="1">
              <a:spcBef>
                <a:spcPts val="0"/>
              </a:spcBef>
              <a:spcAft>
                <a:spcPts val="0"/>
              </a:spcAft>
              <a:buClr>
                <a:srgbClr val="191919"/>
              </a:buClr>
              <a:buFont typeface="Arial" panose="020B0604020202020204" pitchFamily="34" charset="0"/>
              <a:buChar char="•"/>
            </a:pPr>
            <a:r>
              <a:rPr lang="en-US" dirty="0"/>
              <a:t>Parts move toward each other </a:t>
            </a:r>
          </a:p>
          <a:p>
            <a:pPr marL="201168" lvl="1" indent="0" algn="ctr">
              <a:spcBef>
                <a:spcPts val="0"/>
              </a:spcBef>
              <a:spcAft>
                <a:spcPts val="0"/>
              </a:spcAft>
              <a:buNone/>
            </a:pPr>
            <a:r>
              <a:rPr lang="en-US" dirty="0"/>
              <a:t>or </a:t>
            </a:r>
          </a:p>
          <a:p>
            <a:pPr lvl="1">
              <a:spcBef>
                <a:spcPts val="0"/>
              </a:spcBef>
              <a:spcAft>
                <a:spcPts val="0"/>
              </a:spcAft>
              <a:buClr>
                <a:srgbClr val="191919"/>
              </a:buClr>
              <a:buFont typeface="Arial" panose="020B0604020202020204" pitchFamily="34" charset="0"/>
              <a:buChar char="•"/>
            </a:pPr>
            <a:r>
              <a:rPr lang="en-US" dirty="0"/>
              <a:t>When one part moves past a stationary object</a:t>
            </a:r>
          </a:p>
          <a:p>
            <a:pPr lvl="1">
              <a:spcBef>
                <a:spcPts val="0"/>
              </a:spcBef>
              <a:spcAft>
                <a:spcPts val="0"/>
              </a:spcAft>
              <a:buClr>
                <a:srgbClr val="191919"/>
              </a:buClr>
              <a:buFont typeface="Arial" panose="020B0604020202020204" pitchFamily="34" charset="0"/>
              <a:buChar char="•"/>
            </a:pPr>
            <a:endParaRPr lang="en-US" dirty="0"/>
          </a:p>
          <a:p>
            <a:pPr lvl="1">
              <a:spcBef>
                <a:spcPts val="0"/>
              </a:spcBef>
              <a:spcAft>
                <a:spcPts val="0"/>
              </a:spcAft>
              <a:buClr>
                <a:srgbClr val="191919"/>
              </a:buClr>
              <a:buFont typeface="Arial" panose="020B0604020202020204" pitchFamily="34" charset="0"/>
              <a:buChar char="•"/>
            </a:pPr>
            <a:endParaRPr lang="en-US" dirty="0"/>
          </a:p>
          <a:p>
            <a:pPr marL="0" indent="0">
              <a:spcBef>
                <a:spcPts val="0"/>
              </a:spcBef>
              <a:spcAft>
                <a:spcPts val="0"/>
              </a:spcAft>
              <a:buClr>
                <a:srgbClr val="191919"/>
              </a:buClr>
              <a:buNone/>
            </a:pPr>
            <a:r>
              <a:rPr lang="en-US" dirty="0"/>
              <a:t>Examples:</a:t>
            </a:r>
          </a:p>
          <a:p>
            <a:pPr lvl="1">
              <a:spcBef>
                <a:spcPts val="0"/>
              </a:spcBef>
              <a:spcAft>
                <a:spcPts val="0"/>
              </a:spcAft>
              <a:buClr>
                <a:srgbClr val="191919"/>
              </a:buClr>
            </a:pPr>
            <a:r>
              <a:rPr lang="en-US" dirty="0"/>
              <a:t>Intermeshing gears, rolling mills, calenders</a:t>
            </a:r>
          </a:p>
          <a:p>
            <a:pPr lvl="1">
              <a:spcBef>
                <a:spcPts val="0"/>
              </a:spcBef>
              <a:spcAft>
                <a:spcPts val="0"/>
              </a:spcAft>
              <a:buClr>
                <a:srgbClr val="191919"/>
              </a:buClr>
            </a:pPr>
            <a:r>
              <a:rPr lang="en-US" dirty="0"/>
              <a:t>Belt &amp; pulleys, chain &amp; sprocket</a:t>
            </a:r>
          </a:p>
          <a:p>
            <a:pPr lvl="1">
              <a:spcBef>
                <a:spcPts val="0"/>
              </a:spcBef>
              <a:spcAft>
                <a:spcPts val="0"/>
              </a:spcAft>
              <a:buClr>
                <a:srgbClr val="191919"/>
              </a:buClr>
            </a:pPr>
            <a:r>
              <a:rPr lang="en-US" dirty="0"/>
              <a:t>Flywheels, screw conveyors</a:t>
            </a:r>
          </a:p>
        </p:txBody>
      </p:sp>
      <p:sp>
        <p:nvSpPr>
          <p:cNvPr id="2" name="Title 1">
            <a:extLst>
              <a:ext uri="{FF2B5EF4-FFF2-40B4-BE49-F238E27FC236}">
                <a16:creationId xmlns:a16="http://schemas.microsoft.com/office/drawing/2014/main" id="{5BCB15D2-0526-45E4-AC1C-EEC0F608A997}"/>
              </a:ext>
            </a:extLst>
          </p:cNvPr>
          <p:cNvSpPr>
            <a:spLocks noGrp="1"/>
          </p:cNvSpPr>
          <p:nvPr>
            <p:ph type="title"/>
          </p:nvPr>
        </p:nvSpPr>
        <p:spPr/>
        <p:txBody>
          <a:bodyPr/>
          <a:lstStyle/>
          <a:p>
            <a:r>
              <a:rPr lang="en-US"/>
              <a:t>Hazardous Motions</a:t>
            </a:r>
          </a:p>
        </p:txBody>
      </p:sp>
      <p:pic>
        <p:nvPicPr>
          <p:cNvPr id="2052" name="Picture 4" descr="Intermeshing Gears">
            <a:extLst>
              <a:ext uri="{FF2B5EF4-FFF2-40B4-BE49-F238E27FC236}">
                <a16:creationId xmlns:a16="http://schemas.microsoft.com/office/drawing/2014/main" id="{A291F095-4B6C-4772-AC36-DBC0114FA9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5423" y="1130352"/>
            <a:ext cx="1638300" cy="1143000"/>
          </a:xfrm>
          <a:prstGeom prst="roundRect">
            <a:avLst>
              <a:gd name="adj" fmla="val 8594"/>
            </a:avLst>
          </a:prstGeom>
          <a:solidFill>
            <a:srgbClr val="FFFFFF">
              <a:shade val="85000"/>
            </a:srgbClr>
          </a:solidFill>
          <a:ln>
            <a:noFill/>
          </a:ln>
          <a:effectLst/>
        </p:spPr>
      </p:pic>
      <p:pic>
        <p:nvPicPr>
          <p:cNvPr id="2054" name="Picture 6" descr="Rolling Mill">
            <a:extLst>
              <a:ext uri="{FF2B5EF4-FFF2-40B4-BE49-F238E27FC236}">
                <a16:creationId xmlns:a16="http://schemas.microsoft.com/office/drawing/2014/main" id="{B7EC2290-4E6A-469B-9D84-1F17F9C2CA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7845" y="1087315"/>
            <a:ext cx="904875" cy="1333500"/>
          </a:xfrm>
          <a:prstGeom prst="roundRect">
            <a:avLst>
              <a:gd name="adj" fmla="val 8594"/>
            </a:avLst>
          </a:prstGeom>
          <a:solidFill>
            <a:srgbClr val="FFFFFF">
              <a:shade val="85000"/>
            </a:srgbClr>
          </a:solidFill>
          <a:ln>
            <a:noFill/>
          </a:ln>
          <a:effectLst/>
        </p:spPr>
      </p:pic>
      <p:pic>
        <p:nvPicPr>
          <p:cNvPr id="2056" name="Picture 8" descr="In-Running Nip Points on a Calender">
            <a:extLst>
              <a:ext uri="{FF2B5EF4-FFF2-40B4-BE49-F238E27FC236}">
                <a16:creationId xmlns:a16="http://schemas.microsoft.com/office/drawing/2014/main" id="{8A9DAF10-32A9-4178-8335-635A2BE505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26842" y="1049215"/>
            <a:ext cx="952500" cy="1409700"/>
          </a:xfrm>
          <a:prstGeom prst="roundRect">
            <a:avLst>
              <a:gd name="adj" fmla="val 8594"/>
            </a:avLst>
          </a:prstGeom>
          <a:solidFill>
            <a:srgbClr val="FFFFFF">
              <a:shade val="85000"/>
            </a:srgbClr>
          </a:solidFill>
          <a:ln>
            <a:noFill/>
          </a:ln>
          <a:effectLst/>
        </p:spPr>
      </p:pic>
      <p:pic>
        <p:nvPicPr>
          <p:cNvPr id="2058" name="Picture 10" descr="Point of Contact Between a Power Transmission Belt and Its Pulley">
            <a:extLst>
              <a:ext uri="{FF2B5EF4-FFF2-40B4-BE49-F238E27FC236}">
                <a16:creationId xmlns:a16="http://schemas.microsoft.com/office/drawing/2014/main" id="{52D63C9B-5976-48D5-A98F-DC6BF12C58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05887" y="3017152"/>
            <a:ext cx="1524000" cy="1143000"/>
          </a:xfrm>
          <a:prstGeom prst="roundRect">
            <a:avLst>
              <a:gd name="adj" fmla="val 8594"/>
            </a:avLst>
          </a:prstGeom>
          <a:solidFill>
            <a:srgbClr val="FFFFFF">
              <a:shade val="85000"/>
            </a:srgbClr>
          </a:solidFill>
          <a:ln>
            <a:noFill/>
          </a:ln>
          <a:effectLst/>
        </p:spPr>
      </p:pic>
      <p:pic>
        <p:nvPicPr>
          <p:cNvPr id="2062" name="Picture 14" descr="Point of Contact Between a Chain and a Sprocket">
            <a:extLst>
              <a:ext uri="{FF2B5EF4-FFF2-40B4-BE49-F238E27FC236}">
                <a16:creationId xmlns:a16="http://schemas.microsoft.com/office/drawing/2014/main" id="{8FFC3899-51D7-4548-9B49-029834740D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26568" y="3034682"/>
            <a:ext cx="1219200" cy="1181100"/>
          </a:xfrm>
          <a:prstGeom prst="roundRect">
            <a:avLst>
              <a:gd name="adj" fmla="val 8594"/>
            </a:avLst>
          </a:prstGeom>
          <a:solidFill>
            <a:srgbClr val="FFFFFF">
              <a:shade val="85000"/>
            </a:srgbClr>
          </a:solidFill>
          <a:ln>
            <a:noFill/>
          </a:ln>
          <a:effectLst/>
        </p:spPr>
      </p:pic>
      <p:pic>
        <p:nvPicPr>
          <p:cNvPr id="2064" name="Picture 16" descr="Spoked Flywheel">
            <a:extLst>
              <a:ext uri="{FF2B5EF4-FFF2-40B4-BE49-F238E27FC236}">
                <a16:creationId xmlns:a16="http://schemas.microsoft.com/office/drawing/2014/main" id="{F4CB1817-CECD-422D-88E8-79285776CD2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46434" y="4863950"/>
            <a:ext cx="1104900" cy="1057275"/>
          </a:xfrm>
          <a:prstGeom prst="roundRect">
            <a:avLst>
              <a:gd name="adj" fmla="val 8594"/>
            </a:avLst>
          </a:prstGeom>
          <a:solidFill>
            <a:srgbClr val="FFFFFF">
              <a:shade val="85000"/>
            </a:srgbClr>
          </a:solidFill>
          <a:ln>
            <a:noFill/>
          </a:ln>
          <a:effectLst/>
        </p:spPr>
      </p:pic>
      <p:pic>
        <p:nvPicPr>
          <p:cNvPr id="2066" name="Picture 18" descr="Nip Point Between Rotating Screw Conveyor and Fixed Trough">
            <a:extLst>
              <a:ext uri="{FF2B5EF4-FFF2-40B4-BE49-F238E27FC236}">
                <a16:creationId xmlns:a16="http://schemas.microsoft.com/office/drawing/2014/main" id="{89808F9B-9631-462C-9A81-3F84FC5FD10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26564" y="5001752"/>
            <a:ext cx="2095500" cy="762000"/>
          </a:xfrm>
          <a:prstGeom prst="roundRect">
            <a:avLst>
              <a:gd name="adj" fmla="val 8594"/>
            </a:avLst>
          </a:prstGeom>
          <a:solidFill>
            <a:srgbClr val="FFFFFF">
              <a:shade val="85000"/>
            </a:srgbClr>
          </a:solidFill>
          <a:ln>
            <a:noFill/>
          </a:ln>
          <a:effectLst/>
        </p:spPr>
      </p:pic>
      <p:pic>
        <p:nvPicPr>
          <p:cNvPr id="2068" name="Picture 20" descr="Rotating Abrasive Wheel on a Grinder">
            <a:extLst>
              <a:ext uri="{FF2B5EF4-FFF2-40B4-BE49-F238E27FC236}">
                <a16:creationId xmlns:a16="http://schemas.microsoft.com/office/drawing/2014/main" id="{31704D6A-042F-4997-892F-2E7B4BB5193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487497" y="4725837"/>
            <a:ext cx="1905000" cy="1333500"/>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3759660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1634E8A-0E98-476B-AC74-8FCD6AEC9341}"/>
              </a:ext>
            </a:extLst>
          </p:cNvPr>
          <p:cNvSpPr>
            <a:spLocks noGrp="1"/>
          </p:cNvSpPr>
          <p:nvPr>
            <p:ph idx="1"/>
          </p:nvPr>
        </p:nvSpPr>
        <p:spPr>
          <a:xfrm>
            <a:off x="1097280" y="2108201"/>
            <a:ext cx="6096896" cy="3760891"/>
          </a:xfrm>
        </p:spPr>
        <p:txBody>
          <a:bodyPr>
            <a:normAutofit lnSpcReduction="10000"/>
          </a:bodyPr>
          <a:lstStyle/>
          <a:p>
            <a:r>
              <a:rPr lang="en-US" dirty="0"/>
              <a:t>Effective Machine Safeguarding</a:t>
            </a:r>
          </a:p>
          <a:p>
            <a:pPr lvl="1"/>
            <a:r>
              <a:rPr lang="en-US" dirty="0"/>
              <a:t>Primary Safeguarding</a:t>
            </a:r>
          </a:p>
          <a:p>
            <a:pPr lvl="1"/>
            <a:r>
              <a:rPr lang="en-US" dirty="0"/>
              <a:t>Secondary Safeguarding</a:t>
            </a:r>
          </a:p>
          <a:p>
            <a:pPr lvl="1"/>
            <a:endParaRPr lang="en-US" dirty="0"/>
          </a:p>
          <a:p>
            <a:r>
              <a:rPr lang="en-US" dirty="0"/>
              <a:t>Effective Energy Control (lockout/tagout) Program </a:t>
            </a:r>
          </a:p>
          <a:p>
            <a:pPr lvl="1"/>
            <a:r>
              <a:rPr lang="en-US" dirty="0"/>
              <a:t>Lockout/tagout where safeguards are rendered ineffective or do not protect employees from hazardous energy during servicing and maintenance operations</a:t>
            </a:r>
          </a:p>
          <a:p>
            <a:pPr lvl="1"/>
            <a:endParaRPr lang="en-US" dirty="0"/>
          </a:p>
          <a:p>
            <a:r>
              <a:rPr lang="en-US" dirty="0"/>
              <a:t>Cleaning, Unjamming, or Job Setup SOPs</a:t>
            </a:r>
          </a:p>
          <a:p>
            <a:pPr lvl="1"/>
            <a:r>
              <a:rPr lang="en-US" dirty="0"/>
              <a:t>Safe procedures for these processes</a:t>
            </a:r>
          </a:p>
          <a:p>
            <a:pPr marL="201168" lvl="1" indent="0">
              <a:buNone/>
            </a:pPr>
            <a:endParaRPr lang="en-US" dirty="0"/>
          </a:p>
        </p:txBody>
      </p:sp>
      <p:sp>
        <p:nvSpPr>
          <p:cNvPr id="3" name="Title 2">
            <a:extLst>
              <a:ext uri="{FF2B5EF4-FFF2-40B4-BE49-F238E27FC236}">
                <a16:creationId xmlns:a16="http://schemas.microsoft.com/office/drawing/2014/main" id="{6D30E6BD-34B4-47AF-92F5-61A1A421229A}"/>
              </a:ext>
            </a:extLst>
          </p:cNvPr>
          <p:cNvSpPr>
            <a:spLocks noGrp="1"/>
          </p:cNvSpPr>
          <p:nvPr>
            <p:ph type="title"/>
          </p:nvPr>
        </p:nvSpPr>
        <p:spPr/>
        <p:txBody>
          <a:bodyPr/>
          <a:lstStyle/>
          <a:p>
            <a:r>
              <a:rPr lang="en-US"/>
              <a:t>How to Control equipment hazards and avoid amputations</a:t>
            </a:r>
          </a:p>
        </p:txBody>
      </p:sp>
      <p:pic>
        <p:nvPicPr>
          <p:cNvPr id="3074" name="Picture 2" descr="Steps to Follow for a Safe Lockout Tagout Procedure">
            <a:extLst>
              <a:ext uri="{FF2B5EF4-FFF2-40B4-BE49-F238E27FC236}">
                <a16:creationId xmlns:a16="http://schemas.microsoft.com/office/drawing/2014/main" id="{AEB7DB25-5D98-C9AD-F42D-3FB3750CAA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3414" y="2447364"/>
            <a:ext cx="3761306" cy="2806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8432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981C7D7-7F9D-4A5A-9D9A-E60DA1618A81}"/>
              </a:ext>
            </a:extLst>
          </p:cNvPr>
          <p:cNvSpPr>
            <a:spLocks noGrp="1"/>
          </p:cNvSpPr>
          <p:nvPr>
            <p:ph type="body" idx="1"/>
          </p:nvPr>
        </p:nvSpPr>
        <p:spPr>
          <a:xfrm>
            <a:off x="1097280" y="1708688"/>
            <a:ext cx="4639736" cy="736282"/>
          </a:xfrm>
        </p:spPr>
        <p:txBody>
          <a:bodyPr/>
          <a:lstStyle/>
          <a:p>
            <a:r>
              <a:rPr lang="en-US" b="1" u="sng" dirty="0"/>
              <a:t>Guards</a:t>
            </a:r>
            <a:r>
              <a:rPr lang="en-US" dirty="0"/>
              <a:t> </a:t>
            </a:r>
          </a:p>
        </p:txBody>
      </p:sp>
      <p:sp>
        <p:nvSpPr>
          <p:cNvPr id="2" name="Content Placeholder 1">
            <a:extLst>
              <a:ext uri="{FF2B5EF4-FFF2-40B4-BE49-F238E27FC236}">
                <a16:creationId xmlns:a16="http://schemas.microsoft.com/office/drawing/2014/main" id="{06FB0C9F-945F-40F1-A32E-AA0F184A9990}"/>
              </a:ext>
            </a:extLst>
          </p:cNvPr>
          <p:cNvSpPr>
            <a:spLocks noGrp="1"/>
          </p:cNvSpPr>
          <p:nvPr>
            <p:ph sz="half" idx="2"/>
          </p:nvPr>
        </p:nvSpPr>
        <p:spPr>
          <a:xfrm>
            <a:off x="1097279" y="2463102"/>
            <a:ext cx="4798695" cy="3245440"/>
          </a:xfrm>
        </p:spPr>
        <p:txBody>
          <a:bodyPr vert="horz" lIns="0" tIns="45720" rIns="0" bIns="45720" rtlCol="0" anchor="t">
            <a:normAutofit/>
          </a:bodyPr>
          <a:lstStyle/>
          <a:p>
            <a:pPr algn="l">
              <a:spcBef>
                <a:spcPts val="0"/>
              </a:spcBef>
              <a:spcAft>
                <a:spcPts val="600"/>
              </a:spcAft>
              <a:buClr>
                <a:srgbClr val="191919"/>
              </a:buClr>
              <a:buFont typeface="Arial" panose="020B0604020202020204" pitchFamily="34" charset="0"/>
              <a:buChar char="•"/>
            </a:pPr>
            <a:r>
              <a:rPr lang="en-US" sz="1800" b="0" i="0" u="none" strike="noStrike" baseline="0" dirty="0"/>
              <a:t>Provide </a:t>
            </a:r>
            <a:r>
              <a:rPr lang="en-US" sz="1800" b="1" i="0" u="none" strike="noStrike" baseline="0" dirty="0"/>
              <a:t>physical barriers </a:t>
            </a:r>
            <a:r>
              <a:rPr lang="en-US" sz="1800" b="0" i="0" u="none" strike="noStrike" baseline="0" dirty="0"/>
              <a:t>that prevent access to danger areas</a:t>
            </a:r>
            <a:endParaRPr lang="en-US" sz="1800" b="0" i="0" u="none" strike="noStrike" baseline="0" dirty="0">
              <a:ea typeface="Calibri"/>
              <a:cs typeface="Calibri"/>
            </a:endParaRPr>
          </a:p>
          <a:p>
            <a:pPr>
              <a:spcBef>
                <a:spcPts val="0"/>
              </a:spcBef>
              <a:spcAft>
                <a:spcPts val="600"/>
              </a:spcAft>
              <a:buClr>
                <a:srgbClr val="191919"/>
              </a:buClr>
              <a:buFont typeface="Arial" panose="020B0604020202020204" pitchFamily="34" charset="0"/>
              <a:buChar char="•"/>
            </a:pPr>
            <a:r>
              <a:rPr lang="en-US" sz="1800" b="0" i="0" u="none" strike="noStrike" baseline="0" dirty="0"/>
              <a:t>Must be strong</a:t>
            </a:r>
            <a:r>
              <a:rPr lang="en-US" sz="1800" dirty="0"/>
              <a:t> </a:t>
            </a:r>
            <a:endParaRPr lang="en-US" sz="1800" b="0" i="0" u="none" strike="noStrike" baseline="0" dirty="0">
              <a:ea typeface="Calibri"/>
              <a:cs typeface="Calibri"/>
            </a:endParaRPr>
          </a:p>
          <a:p>
            <a:pPr algn="l">
              <a:spcBef>
                <a:spcPts val="0"/>
              </a:spcBef>
              <a:spcAft>
                <a:spcPts val="600"/>
              </a:spcAft>
              <a:buClr>
                <a:srgbClr val="191919"/>
              </a:buClr>
              <a:buFont typeface="Arial" panose="020B0604020202020204" pitchFamily="34" charset="0"/>
              <a:buChar char="•"/>
            </a:pPr>
            <a:r>
              <a:rPr lang="en-US" sz="1800" b="0" i="0" u="none" strike="noStrike" baseline="0" dirty="0"/>
              <a:t>Fastened by secure method that prevents the guard from being inadvertently dislodged or removed</a:t>
            </a:r>
            <a:endParaRPr lang="en-US" sz="1800" b="0" i="0" u="none" strike="noStrike" baseline="0" dirty="0">
              <a:ea typeface="Calibri"/>
              <a:cs typeface="Calibri"/>
            </a:endParaRPr>
          </a:p>
          <a:p>
            <a:pPr algn="l">
              <a:spcBef>
                <a:spcPts val="0"/>
              </a:spcBef>
              <a:spcAft>
                <a:spcPts val="600"/>
              </a:spcAft>
              <a:buClr>
                <a:srgbClr val="191919"/>
              </a:buClr>
              <a:buFont typeface="Arial" panose="020B0604020202020204" pitchFamily="34" charset="0"/>
              <a:buChar char="•"/>
            </a:pPr>
            <a:r>
              <a:rPr lang="en-US" sz="1800" b="0" i="0" u="none" strike="noStrike" baseline="0" dirty="0"/>
              <a:t>Designed with screws, bolts and lock fasteners </a:t>
            </a:r>
          </a:p>
          <a:p>
            <a:pPr algn="l">
              <a:spcBef>
                <a:spcPts val="0"/>
              </a:spcBef>
              <a:spcAft>
                <a:spcPts val="600"/>
              </a:spcAft>
              <a:buClr>
                <a:srgbClr val="191919"/>
              </a:buClr>
              <a:buFont typeface="Arial" panose="020B0604020202020204" pitchFamily="34" charset="0"/>
              <a:buChar char="•"/>
            </a:pPr>
            <a:r>
              <a:rPr lang="en-US" sz="1800" b="0" i="0" u="none" strike="noStrike" baseline="0" dirty="0"/>
              <a:t>Usually a tool is necessary to unfasten and remove</a:t>
            </a:r>
            <a:endParaRPr lang="en-US" sz="1800" b="0" i="0" u="none" strike="noStrike" baseline="0" dirty="0">
              <a:ea typeface="Calibri"/>
              <a:cs typeface="Calibri"/>
            </a:endParaRPr>
          </a:p>
          <a:p>
            <a:pPr algn="l">
              <a:spcBef>
                <a:spcPts val="0"/>
              </a:spcBef>
              <a:spcAft>
                <a:spcPts val="600"/>
              </a:spcAft>
              <a:buClr>
                <a:srgbClr val="191919"/>
              </a:buClr>
              <a:buFont typeface="Arial" panose="020B0604020202020204" pitchFamily="34" charset="0"/>
              <a:buChar char="•"/>
            </a:pPr>
            <a:r>
              <a:rPr lang="en-US" sz="1800" b="0" i="0" u="none" strike="noStrike" baseline="0" dirty="0"/>
              <a:t>Not designed to obstruct operator’s view</a:t>
            </a:r>
            <a:endParaRPr lang="en-US" sz="1800" b="0" i="0" u="none" strike="noStrike" baseline="0" dirty="0">
              <a:ea typeface="Calibri"/>
              <a:cs typeface="Calibri"/>
            </a:endParaRPr>
          </a:p>
        </p:txBody>
      </p:sp>
      <p:sp>
        <p:nvSpPr>
          <p:cNvPr id="5" name="Text Placeholder 4">
            <a:extLst>
              <a:ext uri="{FF2B5EF4-FFF2-40B4-BE49-F238E27FC236}">
                <a16:creationId xmlns:a16="http://schemas.microsoft.com/office/drawing/2014/main" id="{4F7D9B1D-0BCF-41D5-B82B-1BE30FE5046A}"/>
              </a:ext>
            </a:extLst>
          </p:cNvPr>
          <p:cNvSpPr>
            <a:spLocks noGrp="1"/>
          </p:cNvSpPr>
          <p:nvPr>
            <p:ph type="body" sz="quarter" idx="3"/>
          </p:nvPr>
        </p:nvSpPr>
        <p:spPr>
          <a:xfrm>
            <a:off x="6515944" y="1708688"/>
            <a:ext cx="4639736" cy="736282"/>
          </a:xfrm>
        </p:spPr>
        <p:txBody>
          <a:bodyPr/>
          <a:lstStyle/>
          <a:p>
            <a:r>
              <a:rPr lang="en-US" b="1" u="sng" dirty="0"/>
              <a:t>Safeguarding</a:t>
            </a:r>
            <a:r>
              <a:rPr lang="en-US" u="sng" dirty="0"/>
              <a:t> </a:t>
            </a:r>
            <a:r>
              <a:rPr lang="en-US" b="1" u="sng" dirty="0"/>
              <a:t>devices</a:t>
            </a:r>
            <a:r>
              <a:rPr lang="en-US" u="sng" dirty="0"/>
              <a:t> </a:t>
            </a:r>
          </a:p>
        </p:txBody>
      </p:sp>
      <p:sp>
        <p:nvSpPr>
          <p:cNvPr id="6" name="Content Placeholder 5">
            <a:extLst>
              <a:ext uri="{FF2B5EF4-FFF2-40B4-BE49-F238E27FC236}">
                <a16:creationId xmlns:a16="http://schemas.microsoft.com/office/drawing/2014/main" id="{E1A1908D-D965-4618-92A1-6752048FADAF}"/>
              </a:ext>
            </a:extLst>
          </p:cNvPr>
          <p:cNvSpPr>
            <a:spLocks noGrp="1"/>
          </p:cNvSpPr>
          <p:nvPr>
            <p:ph sz="quarter" idx="4"/>
          </p:nvPr>
        </p:nvSpPr>
        <p:spPr>
          <a:xfrm>
            <a:off x="6515944" y="2457886"/>
            <a:ext cx="4639736" cy="3238225"/>
          </a:xfrm>
        </p:spPr>
        <p:txBody>
          <a:bodyPr vert="horz" lIns="0" tIns="45720" rIns="0" bIns="45720" rtlCol="0" anchor="t">
            <a:noAutofit/>
          </a:bodyPr>
          <a:lstStyle/>
          <a:p>
            <a:pPr>
              <a:spcBef>
                <a:spcPts val="0"/>
              </a:spcBef>
              <a:spcAft>
                <a:spcPts val="600"/>
              </a:spcAft>
              <a:buClr>
                <a:srgbClr val="191919"/>
              </a:buClr>
              <a:buFont typeface="Arial" panose="020B0604020202020204" pitchFamily="34" charset="0"/>
              <a:buChar char="•"/>
            </a:pPr>
            <a:r>
              <a:rPr lang="en-US" sz="1800" dirty="0"/>
              <a:t>Either:</a:t>
            </a:r>
          </a:p>
          <a:p>
            <a:pPr lvl="1">
              <a:spcBef>
                <a:spcPts val="0"/>
              </a:spcBef>
              <a:spcAft>
                <a:spcPts val="600"/>
              </a:spcAft>
              <a:buClr>
                <a:srgbClr val="191919"/>
              </a:buClr>
              <a:buFont typeface="Arial" panose="020B0604020202020204" pitchFamily="34" charset="0"/>
              <a:buChar char="•"/>
            </a:pPr>
            <a:r>
              <a:rPr lang="en-US" sz="1600" dirty="0"/>
              <a:t>Prevent or detect operator contact with the point of operation or </a:t>
            </a:r>
          </a:p>
          <a:p>
            <a:pPr lvl="1">
              <a:spcBef>
                <a:spcPts val="0"/>
              </a:spcBef>
              <a:spcAft>
                <a:spcPts val="600"/>
              </a:spcAft>
              <a:buClr>
                <a:srgbClr val="191919"/>
              </a:buClr>
              <a:buFont typeface="Arial" panose="020B0604020202020204" pitchFamily="34" charset="0"/>
              <a:buChar char="•"/>
            </a:pPr>
            <a:r>
              <a:rPr lang="en-US" sz="1600" dirty="0"/>
              <a:t>Stop potentially hazardous machine motion if any part of an individual’s body is within the hazardous portion of the machine</a:t>
            </a:r>
            <a:endParaRPr lang="en-US" sz="1600" dirty="0">
              <a:ea typeface="Calibri"/>
              <a:cs typeface="Calibri"/>
            </a:endParaRPr>
          </a:p>
          <a:p>
            <a:pPr>
              <a:buClr>
                <a:srgbClr val="191919"/>
              </a:buClr>
              <a:buFont typeface="Arial" panose="020B0604020202020204" pitchFamily="34" charset="0"/>
              <a:buChar char="•"/>
            </a:pPr>
            <a:r>
              <a:rPr lang="en-US" sz="1800" dirty="0"/>
              <a:t>Must be properly designed, constructed, installed, used, and maintained in good operating condition</a:t>
            </a:r>
            <a:endParaRPr lang="en-US" sz="1800" dirty="0">
              <a:ea typeface="Calibri"/>
              <a:cs typeface="Calibri"/>
            </a:endParaRPr>
          </a:p>
        </p:txBody>
      </p:sp>
      <p:sp>
        <p:nvSpPr>
          <p:cNvPr id="3" name="Title 2">
            <a:extLst>
              <a:ext uri="{FF2B5EF4-FFF2-40B4-BE49-F238E27FC236}">
                <a16:creationId xmlns:a16="http://schemas.microsoft.com/office/drawing/2014/main" id="{99B0141B-0DB1-4B99-B9CD-632C0E573A47}"/>
              </a:ext>
            </a:extLst>
          </p:cNvPr>
          <p:cNvSpPr>
            <a:spLocks noGrp="1"/>
          </p:cNvSpPr>
          <p:nvPr>
            <p:ph type="title"/>
          </p:nvPr>
        </p:nvSpPr>
        <p:spPr/>
        <p:txBody>
          <a:bodyPr>
            <a:normAutofit/>
          </a:bodyPr>
          <a:lstStyle/>
          <a:p>
            <a:r>
              <a:rPr lang="en-US"/>
              <a:t>Primary Safeguarding Methods- two methods</a:t>
            </a:r>
          </a:p>
        </p:txBody>
      </p:sp>
    </p:spTree>
    <p:extLst>
      <p:ext uri="{BB962C8B-B14F-4D97-AF65-F5344CB8AC3E}">
        <p14:creationId xmlns:p14="http://schemas.microsoft.com/office/powerpoint/2010/main" val="2678793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801D882-3805-B8CB-32E8-670E552C201B}"/>
              </a:ext>
            </a:extLst>
          </p:cNvPr>
          <p:cNvSpPr>
            <a:spLocks noGrp="1"/>
          </p:cNvSpPr>
          <p:nvPr>
            <p:ph idx="1"/>
          </p:nvPr>
        </p:nvSpPr>
        <p:spPr>
          <a:xfrm>
            <a:off x="1097280" y="2108201"/>
            <a:ext cx="4856480" cy="3760891"/>
          </a:xfrm>
        </p:spPr>
        <p:txBody>
          <a:bodyPr vert="horz" lIns="0" tIns="45720" rIns="0" bIns="45720" rtlCol="0" anchor="ctr">
            <a:normAutofit lnSpcReduction="10000"/>
          </a:bodyPr>
          <a:lstStyle/>
          <a:p>
            <a:r>
              <a:rPr lang="en-US" dirty="0">
                <a:ea typeface="+mn-lt"/>
                <a:cs typeface="+mn-lt"/>
              </a:rPr>
              <a:t>Provide lesser degree of employee protection</a:t>
            </a:r>
          </a:p>
          <a:p>
            <a:r>
              <a:rPr lang="en-US" dirty="0">
                <a:ea typeface="+mn-lt"/>
                <a:cs typeface="+mn-lt"/>
              </a:rPr>
              <a:t>Do not prevent access to hazardous machine areas</a:t>
            </a:r>
          </a:p>
          <a:p>
            <a:r>
              <a:rPr lang="en-US" dirty="0">
                <a:ea typeface="+mn-lt"/>
                <a:cs typeface="+mn-lt"/>
              </a:rPr>
              <a:t>Used in combination with primary, or when primary is infeasible. </a:t>
            </a:r>
            <a:endParaRPr lang="en-US" dirty="0">
              <a:ea typeface="Calibri"/>
              <a:cs typeface="Calibri"/>
            </a:endParaRPr>
          </a:p>
          <a:p>
            <a:r>
              <a:rPr lang="en-US" dirty="0">
                <a:ea typeface="+mn-lt"/>
                <a:cs typeface="+mn-lt"/>
              </a:rPr>
              <a:t>Includes detection safeguarding devices, awareness devices, safeguarding methods, safe work procedures.</a:t>
            </a:r>
          </a:p>
          <a:p>
            <a:pPr lvl="1"/>
            <a:r>
              <a:rPr lang="en-US" sz="1600" dirty="0">
                <a:ea typeface="+mn-lt"/>
                <a:cs typeface="+mn-lt"/>
              </a:rPr>
              <a:t>Probe detection, awareness/warning devices, e-stops, safe distance, hand-feed tools, foot controls, signage, procedures, training</a:t>
            </a:r>
            <a:endParaRPr lang="en-US" dirty="0">
              <a:ea typeface="Calibri"/>
              <a:cs typeface="Calibri"/>
            </a:endParaRPr>
          </a:p>
        </p:txBody>
      </p:sp>
      <p:sp>
        <p:nvSpPr>
          <p:cNvPr id="3" name="Title 2">
            <a:extLst>
              <a:ext uri="{FF2B5EF4-FFF2-40B4-BE49-F238E27FC236}">
                <a16:creationId xmlns:a16="http://schemas.microsoft.com/office/drawing/2014/main" id="{74632EB2-7AD9-D343-A3A6-9AAF608E42E9}"/>
              </a:ext>
            </a:extLst>
          </p:cNvPr>
          <p:cNvSpPr>
            <a:spLocks noGrp="1"/>
          </p:cNvSpPr>
          <p:nvPr>
            <p:ph type="title"/>
          </p:nvPr>
        </p:nvSpPr>
        <p:spPr/>
        <p:txBody>
          <a:bodyPr/>
          <a:lstStyle/>
          <a:p>
            <a:r>
              <a:rPr lang="en-US" dirty="0">
                <a:ea typeface="Calibri"/>
                <a:cs typeface="Calibri"/>
              </a:rPr>
              <a:t>Secondary Safeguarding Methods</a:t>
            </a:r>
            <a:endParaRPr lang="en-US" dirty="0"/>
          </a:p>
        </p:txBody>
      </p:sp>
      <p:pic>
        <p:nvPicPr>
          <p:cNvPr id="9" name="Picture 8">
            <a:extLst>
              <a:ext uri="{FF2B5EF4-FFF2-40B4-BE49-F238E27FC236}">
                <a16:creationId xmlns:a16="http://schemas.microsoft.com/office/drawing/2014/main" id="{C7912EFF-0739-462E-97EF-D3DCB07F7B7F}"/>
              </a:ext>
            </a:extLst>
          </p:cNvPr>
          <p:cNvPicPr>
            <a:picLocks noChangeAspect="1"/>
          </p:cNvPicPr>
          <p:nvPr/>
        </p:nvPicPr>
        <p:blipFill>
          <a:blip r:embed="rId2"/>
          <a:stretch>
            <a:fillRect/>
          </a:stretch>
        </p:blipFill>
        <p:spPr>
          <a:xfrm>
            <a:off x="6594173" y="2586228"/>
            <a:ext cx="4500547" cy="2335784"/>
          </a:xfrm>
          <a:prstGeom prst="rect">
            <a:avLst/>
          </a:prstGeom>
        </p:spPr>
      </p:pic>
    </p:spTree>
    <p:extLst>
      <p:ext uri="{BB962C8B-B14F-4D97-AF65-F5344CB8AC3E}">
        <p14:creationId xmlns:p14="http://schemas.microsoft.com/office/powerpoint/2010/main" val="3972996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4BA07155-CFBF-44A6-ABA3-6E0EFDDD1CD4}"/>
              </a:ext>
            </a:extLst>
          </p:cNvPr>
          <p:cNvSpPr>
            <a:spLocks noGrp="1"/>
          </p:cNvSpPr>
          <p:nvPr>
            <p:ph type="body" idx="1"/>
          </p:nvPr>
        </p:nvSpPr>
        <p:spPr/>
        <p:txBody>
          <a:bodyPr/>
          <a:lstStyle/>
          <a:p>
            <a:r>
              <a:rPr lang="en-US" b="1"/>
              <a:t>Guards</a:t>
            </a:r>
          </a:p>
        </p:txBody>
      </p:sp>
      <p:sp>
        <p:nvSpPr>
          <p:cNvPr id="19" name="Content Placeholder 18">
            <a:extLst>
              <a:ext uri="{FF2B5EF4-FFF2-40B4-BE49-F238E27FC236}">
                <a16:creationId xmlns:a16="http://schemas.microsoft.com/office/drawing/2014/main" id="{05FDB498-6C73-49B3-B0FE-35EE3FA7B1B2}"/>
              </a:ext>
            </a:extLst>
          </p:cNvPr>
          <p:cNvSpPr>
            <a:spLocks noGrp="1"/>
          </p:cNvSpPr>
          <p:nvPr>
            <p:ph sz="half" idx="2"/>
          </p:nvPr>
        </p:nvSpPr>
        <p:spPr>
          <a:xfrm>
            <a:off x="1097280" y="2790376"/>
            <a:ext cx="4639736" cy="2910821"/>
          </a:xfrm>
        </p:spPr>
        <p:txBody>
          <a:bodyPr/>
          <a:lstStyle/>
          <a:p>
            <a:r>
              <a:rPr lang="en-US" sz="1800"/>
              <a:t>Fixed</a:t>
            </a:r>
          </a:p>
          <a:p>
            <a:r>
              <a:rPr lang="en-US" sz="1800"/>
              <a:t>Adjustable</a:t>
            </a:r>
          </a:p>
          <a:p>
            <a:r>
              <a:rPr lang="en-US" sz="1800"/>
              <a:t>Self-adjusting</a:t>
            </a:r>
          </a:p>
          <a:p>
            <a:r>
              <a:rPr lang="en-US" sz="1800"/>
              <a:t>Interlocking barrier guards</a:t>
            </a:r>
          </a:p>
          <a:p>
            <a:endParaRPr lang="en-US"/>
          </a:p>
        </p:txBody>
      </p:sp>
      <p:sp>
        <p:nvSpPr>
          <p:cNvPr id="20" name="Text Placeholder 19">
            <a:extLst>
              <a:ext uri="{FF2B5EF4-FFF2-40B4-BE49-F238E27FC236}">
                <a16:creationId xmlns:a16="http://schemas.microsoft.com/office/drawing/2014/main" id="{6E75FD25-B8FE-4F2E-A94F-09E861F664EC}"/>
              </a:ext>
            </a:extLst>
          </p:cNvPr>
          <p:cNvSpPr>
            <a:spLocks noGrp="1"/>
          </p:cNvSpPr>
          <p:nvPr>
            <p:ph type="body" sz="quarter" idx="3"/>
          </p:nvPr>
        </p:nvSpPr>
        <p:spPr/>
        <p:txBody>
          <a:bodyPr/>
          <a:lstStyle/>
          <a:p>
            <a:r>
              <a:rPr lang="en-US" b="1"/>
              <a:t>Safeguarding Devices</a:t>
            </a:r>
          </a:p>
        </p:txBody>
      </p:sp>
      <p:sp>
        <p:nvSpPr>
          <p:cNvPr id="21" name="Content Placeholder 20">
            <a:extLst>
              <a:ext uri="{FF2B5EF4-FFF2-40B4-BE49-F238E27FC236}">
                <a16:creationId xmlns:a16="http://schemas.microsoft.com/office/drawing/2014/main" id="{3CB2DB45-5B93-46EB-95ED-850AE851C780}"/>
              </a:ext>
            </a:extLst>
          </p:cNvPr>
          <p:cNvSpPr>
            <a:spLocks noGrp="1"/>
          </p:cNvSpPr>
          <p:nvPr>
            <p:ph sz="quarter" idx="4"/>
          </p:nvPr>
        </p:nvSpPr>
        <p:spPr>
          <a:xfrm>
            <a:off x="6515944" y="2790375"/>
            <a:ext cx="4639736" cy="2910821"/>
          </a:xfrm>
        </p:spPr>
        <p:txBody>
          <a:bodyPr>
            <a:normAutofit/>
          </a:bodyPr>
          <a:lstStyle/>
          <a:p>
            <a:r>
              <a:rPr lang="en-US" sz="1800" dirty="0"/>
              <a:t>Pullback devices</a:t>
            </a:r>
          </a:p>
          <a:p>
            <a:r>
              <a:rPr lang="en-US" sz="1800" dirty="0"/>
              <a:t>Restraint devices</a:t>
            </a:r>
          </a:p>
          <a:p>
            <a:r>
              <a:rPr lang="en-US" sz="1800" dirty="0"/>
              <a:t>Presence- sensing devices</a:t>
            </a:r>
          </a:p>
          <a:p>
            <a:r>
              <a:rPr lang="en-US" sz="1800" dirty="0"/>
              <a:t>Pressure-sensing mats</a:t>
            </a:r>
          </a:p>
          <a:p>
            <a:r>
              <a:rPr lang="en-US" sz="1800" dirty="0"/>
              <a:t>Two-hand controls</a:t>
            </a:r>
          </a:p>
          <a:p>
            <a:r>
              <a:rPr lang="en-US" sz="1800" dirty="0"/>
              <a:t>Two-hand trip</a:t>
            </a:r>
          </a:p>
        </p:txBody>
      </p:sp>
      <p:sp>
        <p:nvSpPr>
          <p:cNvPr id="16" name="Title 15">
            <a:extLst>
              <a:ext uri="{FF2B5EF4-FFF2-40B4-BE49-F238E27FC236}">
                <a16:creationId xmlns:a16="http://schemas.microsoft.com/office/drawing/2014/main" id="{B76ADE45-3327-4243-B7F4-D2DB3DA947F6}"/>
              </a:ext>
            </a:extLst>
          </p:cNvPr>
          <p:cNvSpPr>
            <a:spLocks noGrp="1"/>
          </p:cNvSpPr>
          <p:nvPr>
            <p:ph type="title"/>
          </p:nvPr>
        </p:nvSpPr>
        <p:spPr/>
        <p:txBody>
          <a:bodyPr/>
          <a:lstStyle/>
          <a:p>
            <a:r>
              <a:rPr lang="en-US"/>
              <a:t>Primary Equipment Safeguarding</a:t>
            </a:r>
          </a:p>
        </p:txBody>
      </p:sp>
    </p:spTree>
    <p:extLst>
      <p:ext uri="{BB962C8B-B14F-4D97-AF65-F5344CB8AC3E}">
        <p14:creationId xmlns:p14="http://schemas.microsoft.com/office/powerpoint/2010/main" val="1101636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69F8187-C588-4B03-9199-246A85BAF866}"/>
              </a:ext>
            </a:extLst>
          </p:cNvPr>
          <p:cNvSpPr>
            <a:spLocks noGrp="1"/>
          </p:cNvSpPr>
          <p:nvPr>
            <p:ph idx="1"/>
          </p:nvPr>
        </p:nvSpPr>
        <p:spPr/>
        <p:txBody>
          <a:bodyPr>
            <a:normAutofit lnSpcReduction="10000"/>
          </a:bodyPr>
          <a:lstStyle/>
          <a:p>
            <a:r>
              <a:rPr lang="en-US"/>
              <a:t> Fixed barrier guards (preferred) </a:t>
            </a:r>
          </a:p>
          <a:p>
            <a:r>
              <a:rPr lang="en-US"/>
              <a:t> Adjustable or self-adjusting barrier guards </a:t>
            </a:r>
          </a:p>
          <a:p>
            <a:r>
              <a:rPr lang="en-US"/>
              <a:t> Perimeter guarding</a:t>
            </a:r>
          </a:p>
          <a:p>
            <a:r>
              <a:rPr lang="en-US"/>
              <a:t> Interlocking devices </a:t>
            </a:r>
          </a:p>
          <a:p>
            <a:r>
              <a:rPr lang="en-US"/>
              <a:t> Presence-sensing devices </a:t>
            </a:r>
          </a:p>
          <a:p>
            <a:r>
              <a:rPr lang="en-US"/>
              <a:t>Pressure-sensing devices </a:t>
            </a:r>
          </a:p>
          <a:p>
            <a:r>
              <a:rPr lang="en-US"/>
              <a:t>Two-handed  operating devices</a:t>
            </a:r>
          </a:p>
          <a:p>
            <a:r>
              <a:rPr lang="en-US"/>
              <a:t>Combination</a:t>
            </a:r>
          </a:p>
          <a:p>
            <a:endParaRPr lang="en-US"/>
          </a:p>
          <a:p>
            <a:endParaRPr lang="en-US"/>
          </a:p>
          <a:p>
            <a:endParaRPr lang="en-US"/>
          </a:p>
        </p:txBody>
      </p:sp>
      <p:sp>
        <p:nvSpPr>
          <p:cNvPr id="2" name="Title 1">
            <a:extLst>
              <a:ext uri="{FF2B5EF4-FFF2-40B4-BE49-F238E27FC236}">
                <a16:creationId xmlns:a16="http://schemas.microsoft.com/office/drawing/2014/main" id="{DCCBECBE-7769-43B1-97C9-086906CF29DA}"/>
              </a:ext>
            </a:extLst>
          </p:cNvPr>
          <p:cNvSpPr>
            <a:spLocks noGrp="1"/>
          </p:cNvSpPr>
          <p:nvPr>
            <p:ph type="title"/>
          </p:nvPr>
        </p:nvSpPr>
        <p:spPr/>
        <p:txBody>
          <a:bodyPr/>
          <a:lstStyle/>
          <a:p>
            <a:r>
              <a:rPr lang="en-US"/>
              <a:t>Types of Guarding &amp; Devices</a:t>
            </a:r>
          </a:p>
        </p:txBody>
      </p:sp>
      <p:sp>
        <p:nvSpPr>
          <p:cNvPr id="4" name="AutoShape 2">
            <a:extLst>
              <a:ext uri="{FF2B5EF4-FFF2-40B4-BE49-F238E27FC236}">
                <a16:creationId xmlns:a16="http://schemas.microsoft.com/office/drawing/2014/main" id="{894BF86E-5126-45F5-BFCB-DC761C7F634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a:extLst>
              <a:ext uri="{FF2B5EF4-FFF2-40B4-BE49-F238E27FC236}">
                <a16:creationId xmlns:a16="http://schemas.microsoft.com/office/drawing/2014/main" id="{08FC31D4-0CB9-43B0-88E3-D1C8826EC424}"/>
              </a:ext>
            </a:extLst>
          </p:cNvPr>
          <p:cNvPicPr>
            <a:picLocks noChangeAspect="1"/>
          </p:cNvPicPr>
          <p:nvPr/>
        </p:nvPicPr>
        <p:blipFill>
          <a:blip r:embed="rId4"/>
          <a:stretch>
            <a:fillRect/>
          </a:stretch>
        </p:blipFill>
        <p:spPr>
          <a:xfrm>
            <a:off x="7233337" y="1384850"/>
            <a:ext cx="3384314" cy="4393100"/>
          </a:xfrm>
          <a:prstGeom prst="roundRect">
            <a:avLst>
              <a:gd name="adj" fmla="val 8594"/>
            </a:avLst>
          </a:prstGeom>
          <a:solidFill>
            <a:srgbClr val="FFFFFF">
              <a:shade val="85000"/>
            </a:srgbClr>
          </a:solidFill>
          <a:ln>
            <a:noFill/>
          </a:ln>
          <a:effectLst/>
        </p:spPr>
      </p:pic>
      <p:pic>
        <p:nvPicPr>
          <p:cNvPr id="6" name="Picture 5">
            <a:extLst>
              <a:ext uri="{FF2B5EF4-FFF2-40B4-BE49-F238E27FC236}">
                <a16:creationId xmlns:a16="http://schemas.microsoft.com/office/drawing/2014/main" id="{8181670C-03A3-4DC6-ADEA-5C341DADDC74}"/>
              </a:ext>
            </a:extLst>
          </p:cNvPr>
          <p:cNvPicPr>
            <a:picLocks noChangeAspect="1"/>
          </p:cNvPicPr>
          <p:nvPr/>
        </p:nvPicPr>
        <p:blipFill>
          <a:blip r:embed="rId5"/>
          <a:stretch>
            <a:fillRect/>
          </a:stretch>
        </p:blipFill>
        <p:spPr>
          <a:xfrm>
            <a:off x="7096840" y="723107"/>
            <a:ext cx="4058840" cy="5411786"/>
          </a:xfrm>
          <a:prstGeom prst="roundRect">
            <a:avLst>
              <a:gd name="adj" fmla="val 8594"/>
            </a:avLst>
          </a:prstGeom>
          <a:solidFill>
            <a:srgbClr val="FFFFFF">
              <a:shade val="85000"/>
            </a:srgbClr>
          </a:solidFill>
          <a:ln>
            <a:noFill/>
          </a:ln>
          <a:effectLst/>
        </p:spPr>
      </p:pic>
      <p:pic>
        <p:nvPicPr>
          <p:cNvPr id="8" name="Picture 7">
            <a:extLst>
              <a:ext uri="{FF2B5EF4-FFF2-40B4-BE49-F238E27FC236}">
                <a16:creationId xmlns:a16="http://schemas.microsoft.com/office/drawing/2014/main" id="{A346BC3F-DD6F-430F-9514-EB2E7F77617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6405799" y="1297604"/>
            <a:ext cx="5528330" cy="4146248"/>
          </a:xfrm>
          <a:prstGeom prst="roundRect">
            <a:avLst>
              <a:gd name="adj" fmla="val 8594"/>
            </a:avLst>
          </a:prstGeom>
          <a:solidFill>
            <a:srgbClr val="FFFFFF">
              <a:shade val="85000"/>
            </a:srgbClr>
          </a:solidFill>
          <a:ln>
            <a:noFill/>
          </a:ln>
          <a:effectLst/>
        </p:spPr>
      </p:pic>
      <p:pic>
        <p:nvPicPr>
          <p:cNvPr id="7" name="Picture 6">
            <a:extLst>
              <a:ext uri="{FF2B5EF4-FFF2-40B4-BE49-F238E27FC236}">
                <a16:creationId xmlns:a16="http://schemas.microsoft.com/office/drawing/2014/main" id="{EE7E357C-978B-4F84-9EDA-0904DBD0C2C3}"/>
              </a:ext>
            </a:extLst>
          </p:cNvPr>
          <p:cNvPicPr>
            <a:picLocks noChangeAspect="1"/>
          </p:cNvPicPr>
          <p:nvPr/>
        </p:nvPicPr>
        <p:blipFill>
          <a:blip r:embed="rId7"/>
          <a:stretch>
            <a:fillRect/>
          </a:stretch>
        </p:blipFill>
        <p:spPr>
          <a:xfrm>
            <a:off x="6068170" y="1541877"/>
            <a:ext cx="5511730" cy="4281644"/>
          </a:xfrm>
          <a:prstGeom prst="roundRect">
            <a:avLst>
              <a:gd name="adj" fmla="val 8594"/>
            </a:avLst>
          </a:prstGeom>
          <a:solidFill>
            <a:srgbClr val="FFFFFF">
              <a:shade val="85000"/>
            </a:srgbClr>
          </a:solidFill>
          <a:ln>
            <a:noFill/>
          </a:ln>
          <a:effectLst/>
        </p:spPr>
      </p:pic>
      <p:pic>
        <p:nvPicPr>
          <p:cNvPr id="5" name="Picture 4">
            <a:extLst>
              <a:ext uri="{FF2B5EF4-FFF2-40B4-BE49-F238E27FC236}">
                <a16:creationId xmlns:a16="http://schemas.microsoft.com/office/drawing/2014/main" id="{9B307689-2F24-4E51-9281-AD49D5014A14}"/>
              </a:ext>
            </a:extLst>
          </p:cNvPr>
          <p:cNvPicPr>
            <a:picLocks noChangeAspect="1"/>
          </p:cNvPicPr>
          <p:nvPr/>
        </p:nvPicPr>
        <p:blipFill rotWithShape="1">
          <a:blip r:embed="rId8">
            <a:extLst>
              <a:ext uri="{28A0092B-C50C-407E-A947-70E740481C1C}">
                <a14:useLocalDpi xmlns:a14="http://schemas.microsoft.com/office/drawing/2010/main" val="0"/>
              </a:ext>
            </a:extLst>
          </a:blip>
          <a:srcRect l="5521" t="16805" r="9896"/>
          <a:stretch/>
        </p:blipFill>
        <p:spPr>
          <a:xfrm>
            <a:off x="5943600" y="1635250"/>
            <a:ext cx="5551012" cy="4094897"/>
          </a:xfrm>
          <a:prstGeom prst="roundRect">
            <a:avLst>
              <a:gd name="adj" fmla="val 8594"/>
            </a:avLst>
          </a:prstGeom>
          <a:solidFill>
            <a:srgbClr val="FFFFFF">
              <a:shade val="85000"/>
            </a:srgbClr>
          </a:solidFill>
          <a:ln>
            <a:noFill/>
          </a:ln>
          <a:effectLst/>
        </p:spPr>
      </p:pic>
      <p:pic>
        <p:nvPicPr>
          <p:cNvPr id="12" name="Picture 11">
            <a:extLst>
              <a:ext uri="{FF2B5EF4-FFF2-40B4-BE49-F238E27FC236}">
                <a16:creationId xmlns:a16="http://schemas.microsoft.com/office/drawing/2014/main" id="{D757CD2A-A3C7-4014-A5CC-05D261D3F727}"/>
              </a:ext>
            </a:extLst>
          </p:cNvPr>
          <p:cNvPicPr>
            <a:picLocks noChangeAspect="1"/>
          </p:cNvPicPr>
          <p:nvPr/>
        </p:nvPicPr>
        <p:blipFill>
          <a:blip r:embed="rId9"/>
          <a:stretch>
            <a:fillRect/>
          </a:stretch>
        </p:blipFill>
        <p:spPr>
          <a:xfrm>
            <a:off x="6875735" y="1407636"/>
            <a:ext cx="4279945" cy="4393100"/>
          </a:xfrm>
          <a:prstGeom prst="roundRect">
            <a:avLst>
              <a:gd name="adj" fmla="val 8594"/>
            </a:avLst>
          </a:prstGeom>
          <a:solidFill>
            <a:srgbClr val="FFFFFF">
              <a:shade val="85000"/>
            </a:srgbClr>
          </a:solidFill>
          <a:ln>
            <a:noFill/>
          </a:ln>
          <a:effectLst/>
        </p:spPr>
      </p:pic>
      <p:pic>
        <p:nvPicPr>
          <p:cNvPr id="3074" name="Picture 2" descr="Pressure Sensitive Safety Mats – Zippswitch Safety Sensors">
            <a:extLst>
              <a:ext uri="{FF2B5EF4-FFF2-40B4-BE49-F238E27FC236}">
                <a16:creationId xmlns:a16="http://schemas.microsoft.com/office/drawing/2014/main" id="{86E3FCC2-9656-4156-B433-FA5F49DBCA1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43600" y="1564661"/>
            <a:ext cx="5551012" cy="4163260"/>
          </a:xfrm>
          <a:prstGeom prst="roundRect">
            <a:avLst>
              <a:gd name="adj" fmla="val 8594"/>
            </a:avLst>
          </a:prstGeom>
          <a:solidFill>
            <a:srgbClr val="FFFFFF">
              <a:shade val="85000"/>
            </a:srgbClr>
          </a:solidFill>
          <a:ln>
            <a:noFill/>
          </a:ln>
          <a:effectLst/>
        </p:spPr>
      </p:pic>
      <p:pic>
        <p:nvPicPr>
          <p:cNvPr id="13" name="2-hand device">
            <a:extLst>
              <a:ext uri="{FF2B5EF4-FFF2-40B4-BE49-F238E27FC236}">
                <a16:creationId xmlns:a16="http://schemas.microsoft.com/office/drawing/2014/main" id="{D44B5967-B4AF-496E-AD5E-7DD528E85588}"/>
              </a:ext>
            </a:extLst>
          </p:cNvPr>
          <p:cNvPicPr>
            <a:picLocks noChangeAspect="1"/>
          </p:cNvPicPr>
          <p:nvPr/>
        </p:nvPicPr>
        <p:blipFill rotWithShape="1">
          <a:blip r:embed="rId11"/>
          <a:srcRect l="23467" t="7830" r="11925" b="946"/>
          <a:stretch/>
        </p:blipFill>
        <p:spPr>
          <a:xfrm>
            <a:off x="6993101" y="1635250"/>
            <a:ext cx="4226189" cy="4441111"/>
          </a:xfrm>
          <a:prstGeom prst="roundRect">
            <a:avLst>
              <a:gd name="adj" fmla="val 8594"/>
            </a:avLst>
          </a:prstGeom>
          <a:solidFill>
            <a:srgbClr val="FFFFFF">
              <a:shade val="85000"/>
            </a:srgbClr>
          </a:solidFill>
          <a:ln>
            <a:noFill/>
          </a:ln>
          <a:effectLst/>
        </p:spPr>
      </p:pic>
    </p:spTree>
    <p:custDataLst>
      <p:tags r:id="rId1"/>
    </p:custDataLst>
    <p:extLst>
      <p:ext uri="{BB962C8B-B14F-4D97-AF65-F5344CB8AC3E}">
        <p14:creationId xmlns:p14="http://schemas.microsoft.com/office/powerpoint/2010/main" val="1002838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 presetClass="exit" presetSubtype="0" fill="hold" nodeType="withEffect">
                                  <p:stCondLst>
                                    <p:cond delay="0"/>
                                  </p:stCondLst>
                                  <p:childTnLst>
                                    <p:set>
                                      <p:cBhvr>
                                        <p:cTn id="17" dur="1" fill="hold">
                                          <p:stCondLst>
                                            <p:cond delay="0"/>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 presetClass="exit" presetSubtype="0" fill="hold" nodeType="withEffect">
                                  <p:stCondLst>
                                    <p:cond delay="0"/>
                                  </p:stCondLst>
                                  <p:childTnLst>
                                    <p:set>
                                      <p:cBhvr>
                                        <p:cTn id="24" dur="1" fill="hold">
                                          <p:stCondLst>
                                            <p:cond delay="0"/>
                                          </p:stCondLst>
                                        </p:cTn>
                                        <p:tgtEl>
                                          <p:spTgt spid="6"/>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fade">
                                      <p:cBhvr>
                                        <p:cTn id="29" dur="500"/>
                                        <p:tgtEl>
                                          <p:spTgt spid="3">
                                            <p:txEl>
                                              <p:pRg st="2" end="2"/>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par>
                                <p:cTn id="33" presetID="1" presetClass="exit" presetSubtype="0" fill="hold" nodeType="withEffect">
                                  <p:stCondLst>
                                    <p:cond delay="0"/>
                                  </p:stCondLst>
                                  <p:childTnLst>
                                    <p:set>
                                      <p:cBhvr>
                                        <p:cTn id="34" dur="1" fill="hold">
                                          <p:stCondLst>
                                            <p:cond delay="0"/>
                                          </p:stCondLst>
                                        </p:cTn>
                                        <p:tgtEl>
                                          <p:spTgt spid="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animEffect transition="in" filter="fade">
                                      <p:cBhvr>
                                        <p:cTn id="39" dur="500"/>
                                        <p:tgtEl>
                                          <p:spTgt spid="3">
                                            <p:txEl>
                                              <p:pRg st="3" end="3"/>
                                            </p:txEl>
                                          </p:spTgt>
                                        </p:tgtEl>
                                      </p:cBhvr>
                                    </p:animEffect>
                                  </p:childTnLst>
                                </p:cTn>
                              </p:par>
                              <p:par>
                                <p:cTn id="40" presetID="1" presetClass="entr" presetSubtype="0" fill="hold" nodeType="withEffect">
                                  <p:stCondLst>
                                    <p:cond delay="0"/>
                                  </p:stCondLst>
                                  <p:childTnLst>
                                    <p:set>
                                      <p:cBhvr>
                                        <p:cTn id="41" dur="1" fill="hold">
                                          <p:stCondLst>
                                            <p:cond delay="0"/>
                                          </p:stCondLst>
                                        </p:cTn>
                                        <p:tgtEl>
                                          <p:spTgt spid="5"/>
                                        </p:tgtEl>
                                        <p:attrNameLst>
                                          <p:attrName>style.visibility</p:attrName>
                                        </p:attrNameLst>
                                      </p:cBhvr>
                                      <p:to>
                                        <p:strVal val="visible"/>
                                      </p:to>
                                    </p:set>
                                  </p:childTnLst>
                                </p:cTn>
                              </p:par>
                              <p:par>
                                <p:cTn id="42" presetID="1" presetClass="exit" presetSubtype="0" fill="hold" nodeType="withEffect">
                                  <p:stCondLst>
                                    <p:cond delay="0"/>
                                  </p:stCondLst>
                                  <p:childTnLst>
                                    <p:set>
                                      <p:cBhvr>
                                        <p:cTn id="43" dur="1" fill="hold">
                                          <p:stCondLst>
                                            <p:cond delay="0"/>
                                          </p:stCondLst>
                                        </p:cTn>
                                        <p:tgtEl>
                                          <p:spTgt spid="7"/>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
                                            <p:txEl>
                                              <p:pRg st="4" end="4"/>
                                            </p:txEl>
                                          </p:spTgt>
                                        </p:tgtEl>
                                        <p:attrNameLst>
                                          <p:attrName>style.visibility</p:attrName>
                                        </p:attrNameLst>
                                      </p:cBhvr>
                                      <p:to>
                                        <p:strVal val="visible"/>
                                      </p:to>
                                    </p:set>
                                    <p:animEffect transition="in" filter="fade">
                                      <p:cBhvr>
                                        <p:cTn id="48" dur="500"/>
                                        <p:tgtEl>
                                          <p:spTgt spid="3">
                                            <p:txEl>
                                              <p:pRg st="4" end="4"/>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500"/>
                                        <p:tgtEl>
                                          <p:spTgt spid="12"/>
                                        </p:tgtEl>
                                      </p:cBhvr>
                                    </p:animEffect>
                                  </p:childTnLst>
                                </p:cTn>
                              </p:par>
                              <p:par>
                                <p:cTn id="52" presetID="1" presetClass="exit" presetSubtype="0" fill="hold" nodeType="withEffect">
                                  <p:stCondLst>
                                    <p:cond delay="0"/>
                                  </p:stCondLst>
                                  <p:childTnLst>
                                    <p:set>
                                      <p:cBhvr>
                                        <p:cTn id="53" dur="1" fill="hold">
                                          <p:stCondLst>
                                            <p:cond delay="0"/>
                                          </p:stCondLst>
                                        </p:cTn>
                                        <p:tgtEl>
                                          <p:spTgt spid="5"/>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3">
                                            <p:txEl>
                                              <p:pRg st="5" end="5"/>
                                            </p:txEl>
                                          </p:spTgt>
                                        </p:tgtEl>
                                        <p:attrNameLst>
                                          <p:attrName>style.visibility</p:attrName>
                                        </p:attrNameLst>
                                      </p:cBhvr>
                                      <p:to>
                                        <p:strVal val="visible"/>
                                      </p:to>
                                    </p:set>
                                    <p:animEffect transition="in" filter="fade">
                                      <p:cBhvr>
                                        <p:cTn id="58" dur="500"/>
                                        <p:tgtEl>
                                          <p:spTgt spid="3">
                                            <p:txEl>
                                              <p:pRg st="5" end="5"/>
                                            </p:txEl>
                                          </p:spTgt>
                                        </p:tgtEl>
                                      </p:cBhvr>
                                    </p:animEffect>
                                  </p:childTnLst>
                                </p:cTn>
                              </p:par>
                              <p:par>
                                <p:cTn id="59" presetID="10" presetClass="entr" presetSubtype="0" fill="hold" nodeType="withEffect">
                                  <p:stCondLst>
                                    <p:cond delay="0"/>
                                  </p:stCondLst>
                                  <p:childTnLst>
                                    <p:set>
                                      <p:cBhvr>
                                        <p:cTn id="60" dur="1" fill="hold">
                                          <p:stCondLst>
                                            <p:cond delay="0"/>
                                          </p:stCondLst>
                                        </p:cTn>
                                        <p:tgtEl>
                                          <p:spTgt spid="3074"/>
                                        </p:tgtEl>
                                        <p:attrNameLst>
                                          <p:attrName>style.visibility</p:attrName>
                                        </p:attrNameLst>
                                      </p:cBhvr>
                                      <p:to>
                                        <p:strVal val="visible"/>
                                      </p:to>
                                    </p:set>
                                    <p:animEffect transition="in" filter="fade">
                                      <p:cBhvr>
                                        <p:cTn id="61" dur="500"/>
                                        <p:tgtEl>
                                          <p:spTgt spid="3074"/>
                                        </p:tgtEl>
                                      </p:cBhvr>
                                    </p:animEffect>
                                  </p:childTnLst>
                                </p:cTn>
                              </p:par>
                              <p:par>
                                <p:cTn id="62" presetID="1" presetClass="exit" presetSubtype="0" fill="hold" nodeType="withEffect">
                                  <p:stCondLst>
                                    <p:cond delay="0"/>
                                  </p:stCondLst>
                                  <p:childTnLst>
                                    <p:set>
                                      <p:cBhvr>
                                        <p:cTn id="63" dur="1" fill="hold">
                                          <p:stCondLst>
                                            <p:cond delay="0"/>
                                          </p:stCondLst>
                                        </p:cTn>
                                        <p:tgtEl>
                                          <p:spTgt spid="12"/>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3">
                                            <p:txEl>
                                              <p:pRg st="6" end="6"/>
                                            </p:txEl>
                                          </p:spTgt>
                                        </p:tgtEl>
                                        <p:attrNameLst>
                                          <p:attrName>style.visibility</p:attrName>
                                        </p:attrNameLst>
                                      </p:cBhvr>
                                      <p:to>
                                        <p:strVal val="visible"/>
                                      </p:to>
                                    </p:set>
                                    <p:animEffect transition="in" filter="fade">
                                      <p:cBhvr>
                                        <p:cTn id="68" dur="500"/>
                                        <p:tgtEl>
                                          <p:spTgt spid="3">
                                            <p:txEl>
                                              <p:pRg st="6" end="6"/>
                                            </p:txEl>
                                          </p:spTgt>
                                        </p:tgtEl>
                                      </p:cBhvr>
                                    </p:animEffect>
                                  </p:childTnLst>
                                </p:cTn>
                              </p:par>
                              <p:par>
                                <p:cTn id="69" presetID="10" presetClass="entr" presetSubtype="0" fill="hold" nodeType="withEffect">
                                  <p:stCondLst>
                                    <p:cond delay="0"/>
                                  </p:stCondLst>
                                  <p:childTnLst>
                                    <p:set>
                                      <p:cBhvr>
                                        <p:cTn id="70" dur="1" fill="hold">
                                          <p:stCondLst>
                                            <p:cond delay="0"/>
                                          </p:stCondLst>
                                        </p:cTn>
                                        <p:tgtEl>
                                          <p:spTgt spid="13"/>
                                        </p:tgtEl>
                                        <p:attrNameLst>
                                          <p:attrName>style.visibility</p:attrName>
                                        </p:attrNameLst>
                                      </p:cBhvr>
                                      <p:to>
                                        <p:strVal val="visible"/>
                                      </p:to>
                                    </p:set>
                                    <p:animEffect transition="in" filter="fade">
                                      <p:cBhvr>
                                        <p:cTn id="71" dur="500"/>
                                        <p:tgtEl>
                                          <p:spTgt spid="13"/>
                                        </p:tgtEl>
                                      </p:cBhvr>
                                    </p:animEffect>
                                  </p:childTnLst>
                                </p:cTn>
                              </p:par>
                              <p:par>
                                <p:cTn id="72" presetID="1" presetClass="exit" presetSubtype="0" fill="hold" nodeType="withEffect">
                                  <p:stCondLst>
                                    <p:cond delay="0"/>
                                  </p:stCondLst>
                                  <p:childTnLst>
                                    <p:set>
                                      <p:cBhvr>
                                        <p:cTn id="73" dur="1" fill="hold">
                                          <p:stCondLst>
                                            <p:cond delay="0"/>
                                          </p:stCondLst>
                                        </p:cTn>
                                        <p:tgtEl>
                                          <p:spTgt spid="3074"/>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3">
                                            <p:txEl>
                                              <p:pRg st="7" end="7"/>
                                            </p:txEl>
                                          </p:spTgt>
                                        </p:tgtEl>
                                        <p:attrNameLst>
                                          <p:attrName>style.visibility</p:attrName>
                                        </p:attrNameLst>
                                      </p:cBhvr>
                                      <p:to>
                                        <p:strVal val="visible"/>
                                      </p:to>
                                    </p:set>
                                    <p:animEffect transition="in" filter="fade">
                                      <p:cBhvr>
                                        <p:cTn id="78"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1" objId="11"/>
        <p14:stopEvt time="80210" objId="11"/>
      </p14:showEvt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1A603F0-4AA6-4201-AD93-3AF42243FAD6}"/>
              </a:ext>
            </a:extLst>
          </p:cNvPr>
          <p:cNvSpPr>
            <a:spLocks noGrp="1"/>
          </p:cNvSpPr>
          <p:nvPr>
            <p:ph idx="1"/>
          </p:nvPr>
        </p:nvSpPr>
        <p:spPr>
          <a:xfrm>
            <a:off x="1097280" y="1733863"/>
            <a:ext cx="4635572" cy="4135230"/>
          </a:xfrm>
        </p:spPr>
        <p:txBody>
          <a:bodyPr anchor="ctr"/>
          <a:lstStyle/>
          <a:p>
            <a:r>
              <a:rPr lang="en-US" dirty="0"/>
              <a:t>Must not be able to reach:</a:t>
            </a:r>
          </a:p>
          <a:p>
            <a:pPr lvl="2"/>
            <a:r>
              <a:rPr lang="en-US" dirty="0"/>
              <a:t>Around </a:t>
            </a:r>
          </a:p>
          <a:p>
            <a:pPr lvl="2"/>
            <a:r>
              <a:rPr lang="en-US" dirty="0"/>
              <a:t>Under</a:t>
            </a:r>
          </a:p>
          <a:p>
            <a:pPr lvl="2"/>
            <a:r>
              <a:rPr lang="en-US" dirty="0"/>
              <a:t>Through</a:t>
            </a:r>
          </a:p>
          <a:p>
            <a:pPr lvl="2"/>
            <a:r>
              <a:rPr lang="en-US" dirty="0"/>
              <a:t>Over</a:t>
            </a:r>
          </a:p>
          <a:p>
            <a:r>
              <a:rPr lang="en-US" dirty="0"/>
              <a:t>a guard and contact the hazard.</a:t>
            </a:r>
          </a:p>
          <a:p>
            <a:endParaRPr lang="en-US" dirty="0"/>
          </a:p>
          <a:p>
            <a:pPr marL="0" indent="0">
              <a:buNone/>
            </a:pPr>
            <a:endParaRPr lang="en-US" dirty="0"/>
          </a:p>
        </p:txBody>
      </p:sp>
      <p:sp>
        <p:nvSpPr>
          <p:cNvPr id="2" name="Title 1">
            <a:extLst>
              <a:ext uri="{FF2B5EF4-FFF2-40B4-BE49-F238E27FC236}">
                <a16:creationId xmlns:a16="http://schemas.microsoft.com/office/drawing/2014/main" id="{4BDBA636-6742-4E69-9326-6EDAB5D250B0}"/>
              </a:ext>
            </a:extLst>
          </p:cNvPr>
          <p:cNvSpPr>
            <a:spLocks noGrp="1"/>
          </p:cNvSpPr>
          <p:nvPr>
            <p:ph type="title"/>
          </p:nvPr>
        </p:nvSpPr>
        <p:spPr/>
        <p:txBody>
          <a:bodyPr/>
          <a:lstStyle/>
          <a:p>
            <a:r>
              <a:rPr lang="en-US"/>
              <a:t>Effective Guarding &amp; A-U-T-O</a:t>
            </a:r>
          </a:p>
        </p:txBody>
      </p:sp>
      <p:pic>
        <p:nvPicPr>
          <p:cNvPr id="5" name="Picture 4">
            <a:extLst>
              <a:ext uri="{FF2B5EF4-FFF2-40B4-BE49-F238E27FC236}">
                <a16:creationId xmlns:a16="http://schemas.microsoft.com/office/drawing/2014/main" id="{98586167-E8F4-45D0-93A0-B8B738FA267E}"/>
              </a:ext>
            </a:extLst>
          </p:cNvPr>
          <p:cNvPicPr>
            <a:picLocks noChangeAspect="1"/>
          </p:cNvPicPr>
          <p:nvPr/>
        </p:nvPicPr>
        <p:blipFill rotWithShape="1">
          <a:blip r:embed="rId4">
            <a:extLst>
              <a:ext uri="{28A0092B-C50C-407E-A947-70E740481C1C}">
                <a14:useLocalDpi xmlns:a14="http://schemas.microsoft.com/office/drawing/2010/main" val="0"/>
              </a:ext>
            </a:extLst>
          </a:blip>
          <a:srcRect l="14028" r="20809" b="7778"/>
          <a:stretch/>
        </p:blipFill>
        <p:spPr>
          <a:xfrm rot="5400000">
            <a:off x="6263745" y="1145888"/>
            <a:ext cx="4468920" cy="4743450"/>
          </a:xfrm>
          <a:prstGeom prst="roundRect">
            <a:avLst>
              <a:gd name="adj" fmla="val 8594"/>
            </a:avLst>
          </a:prstGeom>
          <a:solidFill>
            <a:srgbClr val="FFFFFF">
              <a:shade val="85000"/>
            </a:srgbClr>
          </a:solidFill>
          <a:ln>
            <a:noFill/>
          </a:ln>
          <a:effectLst/>
        </p:spPr>
      </p:pic>
      <p:sp>
        <p:nvSpPr>
          <p:cNvPr id="6" name="Arrow: Curved Down 5">
            <a:extLst>
              <a:ext uri="{FF2B5EF4-FFF2-40B4-BE49-F238E27FC236}">
                <a16:creationId xmlns:a16="http://schemas.microsoft.com/office/drawing/2014/main" id="{047B6548-492D-4083-96A9-B6BA99C91C1E}"/>
              </a:ext>
            </a:extLst>
          </p:cNvPr>
          <p:cNvSpPr/>
          <p:nvPr/>
        </p:nvSpPr>
        <p:spPr>
          <a:xfrm rot="16546966" flipV="1">
            <a:off x="10198829" y="1742214"/>
            <a:ext cx="2291534" cy="1627281"/>
          </a:xfrm>
          <a:prstGeom prst="curvedDownArrow">
            <a:avLst>
              <a:gd name="adj1" fmla="val 12248"/>
              <a:gd name="adj2" fmla="val 63998"/>
              <a:gd name="adj3" fmla="val 25000"/>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Arrow: Curved Down 6">
            <a:extLst>
              <a:ext uri="{FF2B5EF4-FFF2-40B4-BE49-F238E27FC236}">
                <a16:creationId xmlns:a16="http://schemas.microsoft.com/office/drawing/2014/main" id="{B687D8BE-FD35-4D03-A518-52A8168C7DF1}"/>
              </a:ext>
            </a:extLst>
          </p:cNvPr>
          <p:cNvSpPr/>
          <p:nvPr/>
        </p:nvSpPr>
        <p:spPr>
          <a:xfrm rot="7894068">
            <a:off x="8634642" y="3809020"/>
            <a:ext cx="3078825" cy="1247775"/>
          </a:xfrm>
          <a:prstGeom prst="curvedDown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Arrow: Right 7">
            <a:extLst>
              <a:ext uri="{FF2B5EF4-FFF2-40B4-BE49-F238E27FC236}">
                <a16:creationId xmlns:a16="http://schemas.microsoft.com/office/drawing/2014/main" id="{320492F6-7A05-4152-BDC9-27487ACC4410}"/>
              </a:ext>
            </a:extLst>
          </p:cNvPr>
          <p:cNvSpPr/>
          <p:nvPr/>
        </p:nvSpPr>
        <p:spPr>
          <a:xfrm rot="18244709">
            <a:off x="7769544" y="3891884"/>
            <a:ext cx="1457325" cy="847725"/>
          </a:xfrm>
          <a:prstGeom prst="rightArrow">
            <a:avLst>
              <a:gd name="adj1" fmla="val 30493"/>
              <a:gd name="adj2" fmla="val 41443"/>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Curved Down 8">
            <a:extLst>
              <a:ext uri="{FF2B5EF4-FFF2-40B4-BE49-F238E27FC236}">
                <a16:creationId xmlns:a16="http://schemas.microsoft.com/office/drawing/2014/main" id="{2C706924-2207-4971-85AD-17F8D10EA850}"/>
              </a:ext>
            </a:extLst>
          </p:cNvPr>
          <p:cNvSpPr/>
          <p:nvPr/>
        </p:nvSpPr>
        <p:spPr>
          <a:xfrm rot="17016827">
            <a:off x="5792247" y="2200463"/>
            <a:ext cx="2707035" cy="1247775"/>
          </a:xfrm>
          <a:prstGeom prst="curvedDown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quot;Not Allowed&quot; Symbol 10">
            <a:extLst>
              <a:ext uri="{FF2B5EF4-FFF2-40B4-BE49-F238E27FC236}">
                <a16:creationId xmlns:a16="http://schemas.microsoft.com/office/drawing/2014/main" id="{C68641DD-6A51-4423-963B-449D381E89D1}"/>
              </a:ext>
            </a:extLst>
          </p:cNvPr>
          <p:cNvSpPr/>
          <p:nvPr/>
        </p:nvSpPr>
        <p:spPr>
          <a:xfrm>
            <a:off x="6674866" y="2051265"/>
            <a:ext cx="4028258" cy="3207742"/>
          </a:xfrm>
          <a:prstGeom prst="noSmoking">
            <a:avLst>
              <a:gd name="adj" fmla="val 8300"/>
            </a:avLst>
          </a:prstGeom>
          <a:solidFill>
            <a:srgbClr val="FF0000">
              <a:alpha val="38039"/>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ustDataLst>
      <p:tags r:id="rId1"/>
    </p:custDataLst>
    <p:extLst>
      <p:ext uri="{BB962C8B-B14F-4D97-AF65-F5344CB8AC3E}">
        <p14:creationId xmlns:p14="http://schemas.microsoft.com/office/powerpoint/2010/main" val="2753280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22" presetClass="entr" presetSubtype="2"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right)">
                                      <p:cBhvr>
                                        <p:cTn id="18" dur="500"/>
                                        <p:tgtEl>
                                          <p:spTgt spid="7"/>
                                        </p:tgtEl>
                                      </p:cBhvr>
                                    </p:animEffect>
                                  </p:childTnLst>
                                </p:cTn>
                              </p:par>
                              <p:par>
                                <p:cTn id="19" presetID="1" presetClass="exit" presetSubtype="0" fill="hold" grpId="1" nodeType="withEffect">
                                  <p:stCondLst>
                                    <p:cond delay="0"/>
                                  </p:stCondLst>
                                  <p:childTnLst>
                                    <p:set>
                                      <p:cBhvr>
                                        <p:cTn id="20" dur="1" fill="hold">
                                          <p:stCondLst>
                                            <p:cond delay="0"/>
                                          </p:stCondLst>
                                        </p:cTn>
                                        <p:tgtEl>
                                          <p:spTgt spid="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par>
                                <p:cTn id="29" presetID="1" presetClass="exit" presetSubtype="0" fill="hold" grpId="1" nodeType="withEffect">
                                  <p:stCondLst>
                                    <p:cond delay="0"/>
                                  </p:stCondLst>
                                  <p:childTnLst>
                                    <p:set>
                                      <p:cBhvr>
                                        <p:cTn id="30" dur="1" fill="hold">
                                          <p:stCondLst>
                                            <p:cond delay="0"/>
                                          </p:stCondLst>
                                        </p:cTn>
                                        <p:tgtEl>
                                          <p:spTgt spid="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childTnLst>
                                </p:cTn>
                              </p:par>
                              <p:par>
                                <p:cTn id="36" presetID="1" presetClass="exit" presetSubtype="0" fill="hold" grpId="1" nodeType="withEffect">
                                  <p:stCondLst>
                                    <p:cond delay="0"/>
                                  </p:stCondLst>
                                  <p:childTnLst>
                                    <p:set>
                                      <p:cBhvr>
                                        <p:cTn id="37" dur="1" fill="hold">
                                          <p:stCondLst>
                                            <p:cond delay="0"/>
                                          </p:stCondLst>
                                        </p:cTn>
                                        <p:tgtEl>
                                          <p:spTgt spid="8"/>
                                        </p:tgtEl>
                                        <p:attrNameLst>
                                          <p:attrName>style.visibility</p:attrName>
                                        </p:attrNameLst>
                                      </p:cBhvr>
                                      <p:to>
                                        <p:strVal val="hidden"/>
                                      </p:to>
                                    </p:set>
                                  </p:childTnLst>
                                </p:cTn>
                              </p:par>
                              <p:par>
                                <p:cTn id="38" presetID="22" presetClass="entr" presetSubtype="4"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down)">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par>
                                <p:cTn id="46" presetID="1" presetClass="exit" presetSubtype="0" fill="hold" grpId="1" nodeType="withEffect">
                                  <p:stCondLst>
                                    <p:cond delay="0"/>
                                  </p:stCondLst>
                                  <p:childTnLst>
                                    <p:set>
                                      <p:cBhvr>
                                        <p:cTn id="47"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animBg="1"/>
      <p:bldP spid="9" grpId="1" animBg="1"/>
      <p:bldP spid="11" grpId="0" animBg="1"/>
    </p:bldLst>
  </p:timing>
  <p:extLst>
    <p:ext uri="{E180D4A7-C9FB-4DFB-919C-405C955672EB}">
      <p14:showEvtLst xmlns:p14="http://schemas.microsoft.com/office/powerpoint/2010/main">
        <p14:playEvt time="14" objId="4"/>
        <p14:stopEvt time="49761" objId="4"/>
      </p14:showEvtLst>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1B893C2-6CF7-4042-8DE7-FE452C19E829}"/>
              </a:ext>
            </a:extLst>
          </p:cNvPr>
          <p:cNvSpPr>
            <a:spLocks noGrp="1"/>
          </p:cNvSpPr>
          <p:nvPr>
            <p:ph idx="1"/>
          </p:nvPr>
        </p:nvSpPr>
        <p:spPr>
          <a:xfrm>
            <a:off x="1097280" y="1738505"/>
            <a:ext cx="10058400" cy="3760891"/>
          </a:xfrm>
        </p:spPr>
        <p:txBody>
          <a:bodyPr/>
          <a:lstStyle/>
          <a:p>
            <a:r>
              <a:rPr lang="en-US"/>
              <a:t>Ensure guarding around abrasive wheel bench grinders are set properly</a:t>
            </a:r>
          </a:p>
        </p:txBody>
      </p:sp>
      <p:sp>
        <p:nvSpPr>
          <p:cNvPr id="2" name="Title 1">
            <a:extLst>
              <a:ext uri="{FF2B5EF4-FFF2-40B4-BE49-F238E27FC236}">
                <a16:creationId xmlns:a16="http://schemas.microsoft.com/office/drawing/2014/main" id="{79BE3A2C-F5AB-4617-B39C-51977CAA98DB}"/>
              </a:ext>
            </a:extLst>
          </p:cNvPr>
          <p:cNvSpPr>
            <a:spLocks noGrp="1"/>
          </p:cNvSpPr>
          <p:nvPr>
            <p:ph type="title"/>
          </p:nvPr>
        </p:nvSpPr>
        <p:spPr/>
        <p:txBody>
          <a:bodyPr/>
          <a:lstStyle/>
          <a:p>
            <a:r>
              <a:rPr lang="en-US"/>
              <a:t>Bench Grinder </a:t>
            </a:r>
          </a:p>
        </p:txBody>
      </p:sp>
      <p:pic>
        <p:nvPicPr>
          <p:cNvPr id="2056" name="Picture 8" descr="Safety Precautions for Bench and Pedestal Grinders">
            <a:extLst>
              <a:ext uri="{FF2B5EF4-FFF2-40B4-BE49-F238E27FC236}">
                <a16:creationId xmlns:a16="http://schemas.microsoft.com/office/drawing/2014/main" id="{3A7E35D0-F1DD-4973-89E4-553BF5A17F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2154" y="2391690"/>
            <a:ext cx="5040370" cy="3760891"/>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Bench Grinder Safety Gauge 5Pack *** Want to know more, click on the image.  (This is an affiliate link) #powerhandtools | Bench grinder, Power hand  tools, Grinder">
            <a:extLst>
              <a:ext uri="{FF2B5EF4-FFF2-40B4-BE49-F238E27FC236}">
                <a16:creationId xmlns:a16="http://schemas.microsoft.com/office/drawing/2014/main" id="{53AA8DCE-6F8C-4849-85A0-2194080E05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1632" y="2183640"/>
            <a:ext cx="3760892" cy="37608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62" name="Picture 14" descr="Bench Grinder Safety Gauge - Meet OSHA &amp;amp; ANSI Standards">
            <a:extLst>
              <a:ext uri="{FF2B5EF4-FFF2-40B4-BE49-F238E27FC236}">
                <a16:creationId xmlns:a16="http://schemas.microsoft.com/office/drawing/2014/main" id="{9922C400-9DEC-47E0-A6F1-03878297A32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8851" b="20088"/>
          <a:stretch/>
        </p:blipFill>
        <p:spPr bwMode="auto">
          <a:xfrm>
            <a:off x="843970" y="2453217"/>
            <a:ext cx="5252030" cy="3206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5745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62"/>
                                        </p:tgtEl>
                                        <p:attrNameLst>
                                          <p:attrName>style.visibility</p:attrName>
                                        </p:attrNameLst>
                                      </p:cBhvr>
                                      <p:to>
                                        <p:strVal val="visible"/>
                                      </p:to>
                                    </p:set>
                                    <p:animEffect transition="in" filter="fade">
                                      <p:cBhvr>
                                        <p:cTn id="7" dur="500"/>
                                        <p:tgtEl>
                                          <p:spTgt spid="2062"/>
                                        </p:tgtEl>
                                      </p:cBhvr>
                                    </p:animEffect>
                                  </p:childTnLst>
                                </p:cTn>
                              </p:par>
                              <p:par>
                                <p:cTn id="8" presetID="1" presetClass="exit" presetSubtype="0" fill="hold" nodeType="withEffect">
                                  <p:stCondLst>
                                    <p:cond delay="0"/>
                                  </p:stCondLst>
                                  <p:childTnLst>
                                    <p:set>
                                      <p:cBhvr>
                                        <p:cTn id="9" dur="1" fill="hold">
                                          <p:stCondLst>
                                            <p:cond delay="0"/>
                                          </p:stCondLst>
                                        </p:cTn>
                                        <p:tgtEl>
                                          <p:spTgt spid="2056"/>
                                        </p:tgtEl>
                                        <p:attrNameLst>
                                          <p:attrName>style.visibility</p:attrName>
                                        </p:attrNameLst>
                                      </p:cBhvr>
                                      <p:to>
                                        <p:strVal val="hidden"/>
                                      </p:to>
                                    </p:set>
                                  </p:childTnLst>
                                </p:cTn>
                              </p:par>
                              <p:par>
                                <p:cTn id="10" presetID="10" presetClass="entr" presetSubtype="0" fill="hold" nodeType="withEffect">
                                  <p:stCondLst>
                                    <p:cond delay="0"/>
                                  </p:stCondLst>
                                  <p:childTnLst>
                                    <p:set>
                                      <p:cBhvr>
                                        <p:cTn id="11" dur="1" fill="hold">
                                          <p:stCondLst>
                                            <p:cond delay="0"/>
                                          </p:stCondLst>
                                        </p:cTn>
                                        <p:tgtEl>
                                          <p:spTgt spid="2060"/>
                                        </p:tgtEl>
                                        <p:attrNameLst>
                                          <p:attrName>style.visibility</p:attrName>
                                        </p:attrNameLst>
                                      </p:cBhvr>
                                      <p:to>
                                        <p:strVal val="visible"/>
                                      </p:to>
                                    </p:set>
                                    <p:animEffect transition="in" filter="fade">
                                      <p:cBhvr>
                                        <p:cTn id="12" dur="500"/>
                                        <p:tgtEl>
                                          <p:spTgt spid="20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0BA94D0-F7C7-4C21-93CD-D5D4923FBE01}"/>
              </a:ext>
            </a:extLst>
          </p:cNvPr>
          <p:cNvSpPr>
            <a:spLocks noGrp="1"/>
          </p:cNvSpPr>
          <p:nvPr>
            <p:ph type="title"/>
          </p:nvPr>
        </p:nvSpPr>
        <p:spPr/>
        <p:txBody>
          <a:bodyPr/>
          <a:lstStyle/>
          <a:p>
            <a:r>
              <a:rPr lang="en-US" dirty="0"/>
              <a:t>Additional Guarding Considerations</a:t>
            </a:r>
          </a:p>
        </p:txBody>
      </p:sp>
      <p:sp>
        <p:nvSpPr>
          <p:cNvPr id="5" name="Content Placeholder 4">
            <a:extLst>
              <a:ext uri="{FF2B5EF4-FFF2-40B4-BE49-F238E27FC236}">
                <a16:creationId xmlns:a16="http://schemas.microsoft.com/office/drawing/2014/main" id="{7B3DBAA5-1933-4C03-8FD9-9EEFEFBAAE57}"/>
              </a:ext>
            </a:extLst>
          </p:cNvPr>
          <p:cNvSpPr>
            <a:spLocks noGrp="1"/>
          </p:cNvSpPr>
          <p:nvPr>
            <p:ph sz="half" idx="2"/>
          </p:nvPr>
        </p:nvSpPr>
        <p:spPr/>
        <p:txBody>
          <a:bodyPr/>
          <a:lstStyle/>
          <a:p>
            <a:pPr marL="285750" indent="-285750">
              <a:buFont typeface="Arial" panose="020B0604020202020204" pitchFamily="34" charset="0"/>
              <a:buChar char="•"/>
            </a:pPr>
            <a:r>
              <a:rPr lang="en-US" dirty="0"/>
              <a:t>When the periphery of the blades of a fan is less than seven (7) feet above the floor or working level, the blades must be guarded. The guard must not have openings larger than one-half (½) inch. [29 CFR 1910.212(a)(5)]</a:t>
            </a:r>
          </a:p>
          <a:p>
            <a:pPr marL="285750" indent="-285750">
              <a:buFont typeface="Arial" panose="020B0604020202020204" pitchFamily="34" charset="0"/>
              <a:buChar char="•"/>
            </a:pPr>
            <a:r>
              <a:rPr lang="en-US" dirty="0"/>
              <a:t>A machine designed for a fixed location must be securely anchored to prevent walking or moving. [29 CFR 1910.212(b)]</a:t>
            </a:r>
          </a:p>
          <a:p>
            <a:pPr marL="285750" indent="-285750">
              <a:buFont typeface="Arial" panose="020B0604020202020204" pitchFamily="34" charset="0"/>
              <a:buChar char="•"/>
            </a:pPr>
            <a:r>
              <a:rPr lang="en-US" dirty="0"/>
              <a:t>Eye and face protection must be provided to each employee when exposed to eye or face hazards from flying particles. [29 CFR 1910.133(a)]</a:t>
            </a:r>
          </a:p>
        </p:txBody>
      </p:sp>
      <p:pic>
        <p:nvPicPr>
          <p:cNvPr id="21" name="Picture Placeholder 20">
            <a:extLst>
              <a:ext uri="{FF2B5EF4-FFF2-40B4-BE49-F238E27FC236}">
                <a16:creationId xmlns:a16="http://schemas.microsoft.com/office/drawing/2014/main" id="{DF848B63-BFD4-468D-8491-A423D07DA99B}"/>
              </a:ext>
            </a:extLst>
          </p:cNvPr>
          <p:cNvPicPr>
            <a:picLocks noGrp="1" noChangeAspect="1"/>
          </p:cNvPicPr>
          <p:nvPr>
            <p:ph type="pic" sz="quarter" idx="13"/>
          </p:nvPr>
        </p:nvPicPr>
        <p:blipFill>
          <a:blip r:embed="rId3">
            <a:extLst>
              <a:ext uri="{BEBA8EAE-BF5A-486C-A8C5-ECC9F3942E4B}">
                <a14:imgProps xmlns:a14="http://schemas.microsoft.com/office/drawing/2010/main">
                  <a14:imgLayer r:embed="rId4">
                    <a14:imgEffect>
                      <a14:saturation sat="0"/>
                    </a14:imgEffect>
                  </a14:imgLayer>
                </a14:imgProps>
              </a:ext>
            </a:extLst>
          </a:blip>
          <a:srcRect t="1176" b="1176"/>
          <a:stretch>
            <a:fillRect/>
          </a:stretch>
        </p:blipFill>
        <p:spPr>
          <a:prstGeom prst="rect">
            <a:avLst/>
          </a:prstGeom>
        </p:spPr>
      </p:pic>
    </p:spTree>
    <p:extLst>
      <p:ext uri="{BB962C8B-B14F-4D97-AF65-F5344CB8AC3E}">
        <p14:creationId xmlns:p14="http://schemas.microsoft.com/office/powerpoint/2010/main" val="2871984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F4183E3-FBA2-469E-BC2F-D4F856421DCD}"/>
              </a:ext>
            </a:extLst>
          </p:cNvPr>
          <p:cNvSpPr>
            <a:spLocks noGrp="1"/>
          </p:cNvSpPr>
          <p:nvPr>
            <p:ph idx="1"/>
          </p:nvPr>
        </p:nvSpPr>
        <p:spPr>
          <a:xfrm>
            <a:off x="1097280" y="1839585"/>
            <a:ext cx="5370195" cy="4029507"/>
          </a:xfrm>
        </p:spPr>
        <p:txBody>
          <a:bodyPr>
            <a:normAutofit fontScale="85000" lnSpcReduction="20000"/>
          </a:bodyPr>
          <a:lstStyle/>
          <a:p>
            <a:pPr>
              <a:lnSpc>
                <a:spcPct val="110000"/>
              </a:lnSpc>
            </a:pPr>
            <a:r>
              <a:rPr lang="en-US" dirty="0"/>
              <a:t>Machine safeguarding must be supplemented by an effective energy control (lockout/tagout) program </a:t>
            </a:r>
          </a:p>
          <a:p>
            <a:pPr lvl="1">
              <a:lnSpc>
                <a:spcPct val="110000"/>
              </a:lnSpc>
            </a:pPr>
            <a:r>
              <a:rPr lang="en-US" dirty="0"/>
              <a:t>Protection from hazardous energy sources during machine servicing and maintenance work activities. </a:t>
            </a:r>
          </a:p>
          <a:p>
            <a:pPr>
              <a:lnSpc>
                <a:spcPct val="110000"/>
              </a:lnSpc>
            </a:pPr>
            <a:endParaRPr lang="en-US" dirty="0"/>
          </a:p>
          <a:p>
            <a:pPr>
              <a:lnSpc>
                <a:spcPct val="110000"/>
              </a:lnSpc>
            </a:pPr>
            <a:r>
              <a:rPr lang="en-US" dirty="0"/>
              <a:t>There are some servicing activities (e.g., lubricating, cleaning, releasing jams, making machine adjustments) that are minor in nature and are performed during normal production operations. </a:t>
            </a:r>
          </a:p>
          <a:p>
            <a:pPr>
              <a:lnSpc>
                <a:spcPct val="110000"/>
              </a:lnSpc>
            </a:pPr>
            <a:r>
              <a:rPr lang="en-US" dirty="0"/>
              <a:t>It is not necessary to lockout/ tagout a machine if the activity is </a:t>
            </a:r>
            <a:r>
              <a:rPr lang="en-US" u="sng" dirty="0"/>
              <a:t>routine</a:t>
            </a:r>
            <a:r>
              <a:rPr lang="en-US" dirty="0"/>
              <a:t>, </a:t>
            </a:r>
            <a:r>
              <a:rPr lang="en-US" u="sng" dirty="0"/>
              <a:t>repetitive</a:t>
            </a:r>
            <a:r>
              <a:rPr lang="en-US" dirty="0"/>
              <a:t> and </a:t>
            </a:r>
            <a:r>
              <a:rPr lang="en-US" u="sng" dirty="0"/>
              <a:t>integral</a:t>
            </a:r>
            <a:r>
              <a:rPr lang="en-US" dirty="0"/>
              <a:t> to the production operation provided there is an </a:t>
            </a:r>
            <a:r>
              <a:rPr lang="en-US" b="1" u="sng" dirty="0"/>
              <a:t>alternative control method </a:t>
            </a:r>
            <a:r>
              <a:rPr lang="en-US" dirty="0"/>
              <a:t>used that affords effective protection from the machine’s hazardous energy sources.</a:t>
            </a:r>
          </a:p>
        </p:txBody>
      </p:sp>
      <p:sp>
        <p:nvSpPr>
          <p:cNvPr id="3" name="Title 2">
            <a:extLst>
              <a:ext uri="{FF2B5EF4-FFF2-40B4-BE49-F238E27FC236}">
                <a16:creationId xmlns:a16="http://schemas.microsoft.com/office/drawing/2014/main" id="{B63C04FA-D582-42DC-841A-7CE57F14D98F}"/>
              </a:ext>
            </a:extLst>
          </p:cNvPr>
          <p:cNvSpPr>
            <a:spLocks noGrp="1"/>
          </p:cNvSpPr>
          <p:nvPr>
            <p:ph type="title"/>
          </p:nvPr>
        </p:nvSpPr>
        <p:spPr/>
        <p:txBody>
          <a:bodyPr/>
          <a:lstStyle/>
          <a:p>
            <a:r>
              <a:rPr lang="en-US"/>
              <a:t>LOTO and Exception</a:t>
            </a:r>
          </a:p>
        </p:txBody>
      </p:sp>
      <p:pic>
        <p:nvPicPr>
          <p:cNvPr id="4" name="Picture 3">
            <a:extLst>
              <a:ext uri="{FF2B5EF4-FFF2-40B4-BE49-F238E27FC236}">
                <a16:creationId xmlns:a16="http://schemas.microsoft.com/office/drawing/2014/main" id="{EBD8EA32-E1F7-4773-B24A-B80E4B3970AA}"/>
              </a:ext>
            </a:extLst>
          </p:cNvPr>
          <p:cNvPicPr>
            <a:picLocks noChangeAspect="1"/>
          </p:cNvPicPr>
          <p:nvPr/>
        </p:nvPicPr>
        <p:blipFill>
          <a:blip r:embed="rId2"/>
          <a:stretch>
            <a:fillRect/>
          </a:stretch>
        </p:blipFill>
        <p:spPr>
          <a:xfrm>
            <a:off x="6556004" y="633741"/>
            <a:ext cx="5633192" cy="5590517"/>
          </a:xfrm>
          <a:prstGeom prst="rect">
            <a:avLst/>
          </a:prstGeom>
        </p:spPr>
      </p:pic>
    </p:spTree>
    <p:extLst>
      <p:ext uri="{BB962C8B-B14F-4D97-AF65-F5344CB8AC3E}">
        <p14:creationId xmlns:p14="http://schemas.microsoft.com/office/powerpoint/2010/main" val="3341498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EAFE5F1-F40A-4918-BB10-C8C0A6AA1FBD}"/>
              </a:ext>
            </a:extLst>
          </p:cNvPr>
          <p:cNvSpPr>
            <a:spLocks noGrp="1"/>
          </p:cNvSpPr>
          <p:nvPr>
            <p:ph idx="1"/>
          </p:nvPr>
        </p:nvSpPr>
        <p:spPr>
          <a:xfrm>
            <a:off x="1097280" y="1846944"/>
            <a:ext cx="4998720" cy="3760891"/>
          </a:xfrm>
        </p:spPr>
        <p:txBody>
          <a:bodyPr anchor="ctr">
            <a:normAutofit/>
          </a:bodyPr>
          <a:lstStyle/>
          <a:p>
            <a:pPr>
              <a:buClr>
                <a:srgbClr val="191919"/>
              </a:buClr>
              <a:buFont typeface="Arial" panose="020B0604020202020204" pitchFamily="34" charset="0"/>
              <a:buChar char="•"/>
            </a:pPr>
            <a:r>
              <a:rPr lang="en-US" sz="2400"/>
              <a:t>This presentation is being recorded and will be shared.</a:t>
            </a:r>
          </a:p>
          <a:p>
            <a:pPr>
              <a:buClr>
                <a:srgbClr val="191919"/>
              </a:buClr>
              <a:buFont typeface="Arial" panose="020B0604020202020204" pitchFamily="34" charset="0"/>
              <a:buChar char="•"/>
            </a:pPr>
            <a:r>
              <a:rPr lang="en-US" sz="2400"/>
              <a:t>Everyone will be muted to prevent background noise. </a:t>
            </a:r>
          </a:p>
          <a:p>
            <a:pPr>
              <a:buClr>
                <a:srgbClr val="191919"/>
              </a:buClr>
              <a:buFont typeface="Arial" panose="020B0604020202020204" pitchFamily="34" charset="0"/>
              <a:buChar char="•"/>
            </a:pPr>
            <a:r>
              <a:rPr lang="en-US" sz="2400"/>
              <a:t>Use the question button to log your question. </a:t>
            </a:r>
          </a:p>
        </p:txBody>
      </p:sp>
      <p:sp>
        <p:nvSpPr>
          <p:cNvPr id="4" name="Title 3">
            <a:extLst>
              <a:ext uri="{FF2B5EF4-FFF2-40B4-BE49-F238E27FC236}">
                <a16:creationId xmlns:a16="http://schemas.microsoft.com/office/drawing/2014/main" id="{7ED6630C-AD91-49EF-9690-56B8089CFDBF}"/>
              </a:ext>
            </a:extLst>
          </p:cNvPr>
          <p:cNvSpPr>
            <a:spLocks noGrp="1"/>
          </p:cNvSpPr>
          <p:nvPr>
            <p:ph type="title"/>
          </p:nvPr>
        </p:nvSpPr>
        <p:spPr/>
        <p:txBody>
          <a:bodyPr/>
          <a:lstStyle/>
          <a:p>
            <a:r>
              <a:rPr lang="en-US"/>
              <a:t>Housekeeping</a:t>
            </a:r>
          </a:p>
        </p:txBody>
      </p:sp>
      <p:pic>
        <p:nvPicPr>
          <p:cNvPr id="13" name="Picture 12">
            <a:extLst>
              <a:ext uri="{FF2B5EF4-FFF2-40B4-BE49-F238E27FC236}">
                <a16:creationId xmlns:a16="http://schemas.microsoft.com/office/drawing/2014/main" id="{6841ED0F-1BA8-483A-8043-510EBFAF3290}"/>
              </a:ext>
            </a:extLst>
          </p:cNvPr>
          <p:cNvPicPr>
            <a:picLocks noChangeAspect="1"/>
          </p:cNvPicPr>
          <p:nvPr/>
        </p:nvPicPr>
        <p:blipFill>
          <a:blip r:embed="rId3"/>
          <a:stretch>
            <a:fillRect/>
          </a:stretch>
        </p:blipFill>
        <p:spPr>
          <a:xfrm>
            <a:off x="6456799" y="1090727"/>
            <a:ext cx="4835213" cy="4517107"/>
          </a:xfrm>
          <a:prstGeom prst="rect">
            <a:avLst/>
          </a:prstGeom>
        </p:spPr>
      </p:pic>
      <p:sp>
        <p:nvSpPr>
          <p:cNvPr id="14" name="Rectangle 13">
            <a:extLst>
              <a:ext uri="{FF2B5EF4-FFF2-40B4-BE49-F238E27FC236}">
                <a16:creationId xmlns:a16="http://schemas.microsoft.com/office/drawing/2014/main" id="{B0C62D11-ED3A-4EFF-82AC-D8D291FB7AB1}"/>
              </a:ext>
            </a:extLst>
          </p:cNvPr>
          <p:cNvSpPr/>
          <p:nvPr/>
        </p:nvSpPr>
        <p:spPr>
          <a:xfrm>
            <a:off x="8430684" y="4822128"/>
            <a:ext cx="2861328"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3686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7A104B48-46D1-4EF4-AB4E-2267839C1238}"/>
              </a:ext>
            </a:extLst>
          </p:cNvPr>
          <p:cNvSpPr>
            <a:spLocks noGrp="1"/>
          </p:cNvSpPr>
          <p:nvPr>
            <p:ph type="pic" sz="quarter" idx="13"/>
          </p:nvPr>
        </p:nvSpPr>
        <p:spPr/>
      </p:sp>
      <p:sp>
        <p:nvSpPr>
          <p:cNvPr id="2" name="Title 1">
            <a:extLst>
              <a:ext uri="{FF2B5EF4-FFF2-40B4-BE49-F238E27FC236}">
                <a16:creationId xmlns:a16="http://schemas.microsoft.com/office/drawing/2014/main" id="{70D9693C-AF27-4EE8-8A64-DE6EBB9F5F26}"/>
              </a:ext>
            </a:extLst>
          </p:cNvPr>
          <p:cNvSpPr>
            <a:spLocks noGrp="1"/>
          </p:cNvSpPr>
          <p:nvPr>
            <p:ph type="title"/>
          </p:nvPr>
        </p:nvSpPr>
        <p:spPr/>
        <p:txBody>
          <a:bodyPr/>
          <a:lstStyle/>
          <a:p>
            <a:r>
              <a:rPr lang="en-US"/>
              <a:t>Work Practices And Training</a:t>
            </a:r>
          </a:p>
        </p:txBody>
      </p:sp>
      <p:pic>
        <p:nvPicPr>
          <p:cNvPr id="6" name="Content Placeholder 5">
            <a:extLst>
              <a:ext uri="{FF2B5EF4-FFF2-40B4-BE49-F238E27FC236}">
                <a16:creationId xmlns:a16="http://schemas.microsoft.com/office/drawing/2014/main" id="{A1C4DA51-7B68-4618-A8DC-6DC92D334C5D}"/>
              </a:ext>
            </a:extLst>
          </p:cNvPr>
          <p:cNvPicPr>
            <a:picLocks noGrp="1" noChangeAspect="1"/>
          </p:cNvPicPr>
          <p:nvPr>
            <p:ph sz="half" idx="2"/>
          </p:nvPr>
        </p:nvPicPr>
        <p:blipFill>
          <a:blip r:embed="rId3"/>
          <a:stretch>
            <a:fillRect/>
          </a:stretch>
        </p:blipFill>
        <p:spPr>
          <a:xfrm>
            <a:off x="8720452" y="2990850"/>
            <a:ext cx="2828762" cy="3233275"/>
          </a:xfrm>
        </p:spPr>
      </p:pic>
      <p:sp>
        <p:nvSpPr>
          <p:cNvPr id="5" name="Text Placeholder 4">
            <a:extLst>
              <a:ext uri="{FF2B5EF4-FFF2-40B4-BE49-F238E27FC236}">
                <a16:creationId xmlns:a16="http://schemas.microsoft.com/office/drawing/2014/main" id="{0EC8032D-C439-4AA4-B04A-0B9610C029C0}"/>
              </a:ext>
            </a:extLst>
          </p:cNvPr>
          <p:cNvSpPr>
            <a:spLocks noGrp="1"/>
          </p:cNvSpPr>
          <p:nvPr>
            <p:ph type="body" sz="half" idx="4294967295"/>
          </p:nvPr>
        </p:nvSpPr>
        <p:spPr>
          <a:xfrm>
            <a:off x="1195753" y="2252712"/>
            <a:ext cx="4640234" cy="3972338"/>
          </a:xfrm>
        </p:spPr>
        <p:txBody>
          <a:bodyPr>
            <a:normAutofit/>
          </a:bodyPr>
          <a:lstStyle/>
          <a:p>
            <a:r>
              <a:rPr lang="en-US" dirty="0"/>
              <a:t>Develop inspection &amp; maintenance schedule</a:t>
            </a:r>
          </a:p>
          <a:p>
            <a:r>
              <a:rPr lang="en-US" dirty="0"/>
              <a:t>Develop PPE Requirements</a:t>
            </a:r>
          </a:p>
          <a:p>
            <a:pPr lvl="1"/>
            <a:r>
              <a:rPr lang="en-US" dirty="0"/>
              <a:t>No gloves around rotating parts</a:t>
            </a:r>
          </a:p>
          <a:p>
            <a:r>
              <a:rPr lang="en-US" dirty="0"/>
              <a:t>Develop good work practices &amp; procedures for work with and around machines</a:t>
            </a:r>
          </a:p>
          <a:p>
            <a:r>
              <a:rPr lang="en-US" dirty="0"/>
              <a:t>Develop training program</a:t>
            </a:r>
          </a:p>
          <a:p>
            <a:r>
              <a:rPr lang="en-US" dirty="0"/>
              <a:t>Ensure reporting structure is in place</a:t>
            </a:r>
          </a:p>
        </p:txBody>
      </p:sp>
      <p:pic>
        <p:nvPicPr>
          <p:cNvPr id="8" name="3Reaching in">
            <a:extLst>
              <a:ext uri="{FF2B5EF4-FFF2-40B4-BE49-F238E27FC236}">
                <a16:creationId xmlns:a16="http://schemas.microsoft.com/office/drawing/2014/main" id="{EF52FDD5-3AB0-4ED1-89E1-BD755BAFCC2A}"/>
              </a:ext>
            </a:extLst>
          </p:cNvPr>
          <p:cNvPicPr>
            <a:picLocks noChangeAspect="1"/>
          </p:cNvPicPr>
          <p:nvPr/>
        </p:nvPicPr>
        <p:blipFill rotWithShape="1">
          <a:blip r:embed="rId4"/>
          <a:srcRect l="34974" t="185" b="1399"/>
          <a:stretch/>
        </p:blipFill>
        <p:spPr>
          <a:xfrm>
            <a:off x="5950214" y="632951"/>
            <a:ext cx="2631812" cy="2655460"/>
          </a:xfrm>
          <a:prstGeom prst="rect">
            <a:avLst/>
          </a:prstGeom>
          <a:ln>
            <a:noFill/>
          </a:ln>
          <a:effectLst>
            <a:outerShdw blurRad="190500" algn="tl" rotWithShape="0">
              <a:srgbClr val="000000">
                <a:alpha val="70000"/>
              </a:srgbClr>
            </a:outerShdw>
          </a:effectLst>
        </p:spPr>
      </p:pic>
      <p:pic>
        <p:nvPicPr>
          <p:cNvPr id="7" name="Don't 1">
            <a:extLst>
              <a:ext uri="{FF2B5EF4-FFF2-40B4-BE49-F238E27FC236}">
                <a16:creationId xmlns:a16="http://schemas.microsoft.com/office/drawing/2014/main" id="{47C4ABC9-15C0-4F45-9352-4E6CC8BA06F1}"/>
              </a:ext>
            </a:extLst>
          </p:cNvPr>
          <p:cNvPicPr>
            <a:picLocks noChangeAspect="1"/>
          </p:cNvPicPr>
          <p:nvPr/>
        </p:nvPicPr>
        <p:blipFill>
          <a:blip r:embed="rId5"/>
          <a:stretch>
            <a:fillRect/>
          </a:stretch>
        </p:blipFill>
        <p:spPr>
          <a:xfrm>
            <a:off x="6119326" y="623813"/>
            <a:ext cx="2612392" cy="2612392"/>
          </a:xfrm>
          <a:prstGeom prst="rect">
            <a:avLst/>
          </a:prstGeom>
        </p:spPr>
      </p:pic>
      <p:pic>
        <p:nvPicPr>
          <p:cNvPr id="10" name="Don't 1">
            <a:extLst>
              <a:ext uri="{FF2B5EF4-FFF2-40B4-BE49-F238E27FC236}">
                <a16:creationId xmlns:a16="http://schemas.microsoft.com/office/drawing/2014/main" id="{2B06DBD6-8C6D-456E-BFFE-00D92262B6DB}"/>
              </a:ext>
            </a:extLst>
          </p:cNvPr>
          <p:cNvPicPr>
            <a:picLocks noChangeAspect="1"/>
          </p:cNvPicPr>
          <p:nvPr/>
        </p:nvPicPr>
        <p:blipFill>
          <a:blip r:embed="rId5"/>
          <a:stretch>
            <a:fillRect/>
          </a:stretch>
        </p:blipFill>
        <p:spPr>
          <a:xfrm>
            <a:off x="8912385" y="3126493"/>
            <a:ext cx="2670279" cy="2670279"/>
          </a:xfrm>
          <a:prstGeom prst="rect">
            <a:avLst/>
          </a:prstGeom>
        </p:spPr>
      </p:pic>
      <p:pic>
        <p:nvPicPr>
          <p:cNvPr id="12" name="Picture 11">
            <a:extLst>
              <a:ext uri="{FF2B5EF4-FFF2-40B4-BE49-F238E27FC236}">
                <a16:creationId xmlns:a16="http://schemas.microsoft.com/office/drawing/2014/main" id="{09004072-A50E-43A6-9B36-14BCC976DF58}"/>
              </a:ext>
            </a:extLst>
          </p:cNvPr>
          <p:cNvPicPr>
            <a:picLocks noChangeAspect="1"/>
          </p:cNvPicPr>
          <p:nvPr/>
        </p:nvPicPr>
        <p:blipFill>
          <a:blip r:embed="rId6"/>
          <a:stretch>
            <a:fillRect/>
          </a:stretch>
        </p:blipFill>
        <p:spPr>
          <a:xfrm>
            <a:off x="5748385" y="3511219"/>
            <a:ext cx="3288574" cy="2627284"/>
          </a:xfrm>
          <a:prstGeom prst="rect">
            <a:avLst/>
          </a:prstGeom>
          <a:effectLst/>
        </p:spPr>
      </p:pic>
      <p:pic>
        <p:nvPicPr>
          <p:cNvPr id="14" name="Content Placeholder 7">
            <a:extLst>
              <a:ext uri="{FF2B5EF4-FFF2-40B4-BE49-F238E27FC236}">
                <a16:creationId xmlns:a16="http://schemas.microsoft.com/office/drawing/2014/main" id="{2673CDD1-7A00-44D3-91E3-AEBB632B40BB}"/>
              </a:ext>
            </a:extLst>
          </p:cNvPr>
          <p:cNvPicPr>
            <a:picLocks noChangeAspect="1"/>
          </p:cNvPicPr>
          <p:nvPr/>
        </p:nvPicPr>
        <p:blipFill>
          <a:blip r:embed="rId7"/>
          <a:stretch>
            <a:fillRect/>
          </a:stretch>
        </p:blipFill>
        <p:spPr>
          <a:xfrm>
            <a:off x="8525105" y="461480"/>
            <a:ext cx="3340898" cy="2670279"/>
          </a:xfrm>
          <a:prstGeom prst="rect">
            <a:avLst/>
          </a:prstGeom>
        </p:spPr>
      </p:pic>
    </p:spTree>
    <p:extLst>
      <p:ext uri="{BB962C8B-B14F-4D97-AF65-F5344CB8AC3E}">
        <p14:creationId xmlns:p14="http://schemas.microsoft.com/office/powerpoint/2010/main" val="379407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4AF87C0-888B-4EE7-8D1C-534D6A158B26}"/>
              </a:ext>
            </a:extLst>
          </p:cNvPr>
          <p:cNvSpPr>
            <a:spLocks noGrp="1"/>
          </p:cNvSpPr>
          <p:nvPr>
            <p:ph type="pic" sz="quarter" idx="13"/>
          </p:nvPr>
        </p:nvSpPr>
        <p:spPr/>
      </p:sp>
      <p:sp>
        <p:nvSpPr>
          <p:cNvPr id="2" name="Title 1">
            <a:extLst>
              <a:ext uri="{FF2B5EF4-FFF2-40B4-BE49-F238E27FC236}">
                <a16:creationId xmlns:a16="http://schemas.microsoft.com/office/drawing/2014/main" id="{70D9693C-AF27-4EE8-8A64-DE6EBB9F5F26}"/>
              </a:ext>
            </a:extLst>
          </p:cNvPr>
          <p:cNvSpPr>
            <a:spLocks noGrp="1"/>
          </p:cNvSpPr>
          <p:nvPr>
            <p:ph type="title"/>
          </p:nvPr>
        </p:nvSpPr>
        <p:spPr/>
        <p:txBody>
          <a:bodyPr/>
          <a:lstStyle/>
          <a:p>
            <a:r>
              <a:rPr lang="en-US"/>
              <a:t>Safeguarding Points to Remember</a:t>
            </a:r>
          </a:p>
        </p:txBody>
      </p:sp>
      <p:pic>
        <p:nvPicPr>
          <p:cNvPr id="6" name="Content Placeholder 5">
            <a:extLst>
              <a:ext uri="{FF2B5EF4-FFF2-40B4-BE49-F238E27FC236}">
                <a16:creationId xmlns:a16="http://schemas.microsoft.com/office/drawing/2014/main" id="{2FD39C4C-E822-4FA8-A52C-D92AFDDE06E4}"/>
              </a:ext>
            </a:extLst>
          </p:cNvPr>
          <p:cNvPicPr>
            <a:picLocks noGrp="1" noChangeAspect="1"/>
          </p:cNvPicPr>
          <p:nvPr>
            <p:ph sz="half" idx="2"/>
          </p:nvPr>
        </p:nvPicPr>
        <p:blipFill>
          <a:blip r:embed="rId2"/>
          <a:stretch>
            <a:fillRect/>
          </a:stretch>
        </p:blipFill>
        <p:spPr>
          <a:xfrm>
            <a:off x="6880229" y="1298012"/>
            <a:ext cx="4054983" cy="4647012"/>
          </a:xfrm>
        </p:spPr>
      </p:pic>
      <p:sp>
        <p:nvSpPr>
          <p:cNvPr id="5" name="Text Placeholder 4">
            <a:extLst>
              <a:ext uri="{FF2B5EF4-FFF2-40B4-BE49-F238E27FC236}">
                <a16:creationId xmlns:a16="http://schemas.microsoft.com/office/drawing/2014/main" id="{0EC8032D-C439-4AA4-B04A-0B9610C029C0}"/>
              </a:ext>
            </a:extLst>
          </p:cNvPr>
          <p:cNvSpPr>
            <a:spLocks noGrp="1"/>
          </p:cNvSpPr>
          <p:nvPr>
            <p:ph type="body" sz="half" idx="4294967295"/>
          </p:nvPr>
        </p:nvSpPr>
        <p:spPr>
          <a:xfrm>
            <a:off x="1195753" y="2413974"/>
            <a:ext cx="4357321" cy="3063875"/>
          </a:xfrm>
        </p:spPr>
        <p:txBody>
          <a:bodyPr anchor="ctr">
            <a:normAutofit fontScale="77500" lnSpcReduction="20000"/>
          </a:bodyPr>
          <a:lstStyle/>
          <a:p>
            <a:r>
              <a:rPr lang="en-US" dirty="0"/>
              <a:t>Understand the OSHA requirements for general machine guarding, as well as equipment specific requirements </a:t>
            </a:r>
          </a:p>
          <a:p>
            <a:r>
              <a:rPr lang="en-US" dirty="0"/>
              <a:t>Conduct JHAs and Machine Guarding Assessments</a:t>
            </a:r>
          </a:p>
          <a:p>
            <a:r>
              <a:rPr lang="en-US" dirty="0"/>
              <a:t>Identify guarding gaps and implement corrections</a:t>
            </a:r>
          </a:p>
          <a:p>
            <a:r>
              <a:rPr lang="en-US" dirty="0"/>
              <a:t>Ensure Hazardous Energy Program and procedures are in place</a:t>
            </a:r>
          </a:p>
          <a:p>
            <a:r>
              <a:rPr lang="en-US" dirty="0"/>
              <a:t>Develop work practices and training programs to support</a:t>
            </a:r>
          </a:p>
        </p:txBody>
      </p:sp>
    </p:spTree>
    <p:extLst>
      <p:ext uri="{BB962C8B-B14F-4D97-AF65-F5344CB8AC3E}">
        <p14:creationId xmlns:p14="http://schemas.microsoft.com/office/powerpoint/2010/main" val="1494567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68FFC4C-6F35-402A-969B-7947103CFAE3}"/>
              </a:ext>
            </a:extLst>
          </p:cNvPr>
          <p:cNvSpPr>
            <a:spLocks noGrp="1"/>
          </p:cNvSpPr>
          <p:nvPr>
            <p:ph type="title"/>
          </p:nvPr>
        </p:nvSpPr>
        <p:spPr/>
        <p:txBody>
          <a:bodyPr/>
          <a:lstStyle/>
          <a:p>
            <a:r>
              <a:rPr lang="en-US"/>
              <a:t>Reference Tools</a:t>
            </a:r>
          </a:p>
        </p:txBody>
      </p:sp>
      <p:pic>
        <p:nvPicPr>
          <p:cNvPr id="9" name="Content Placeholder 8">
            <a:extLst>
              <a:ext uri="{FF2B5EF4-FFF2-40B4-BE49-F238E27FC236}">
                <a16:creationId xmlns:a16="http://schemas.microsoft.com/office/drawing/2014/main" id="{9BEB2891-7996-4E80-9DFF-746E6EB14A4B}"/>
              </a:ext>
            </a:extLst>
          </p:cNvPr>
          <p:cNvPicPr>
            <a:picLocks noGrp="1" noChangeAspect="1"/>
          </p:cNvPicPr>
          <p:nvPr>
            <p:ph idx="1"/>
          </p:nvPr>
        </p:nvPicPr>
        <p:blipFill>
          <a:blip r:embed="rId2"/>
          <a:stretch>
            <a:fillRect/>
          </a:stretch>
        </p:blipFill>
        <p:spPr>
          <a:xfrm>
            <a:off x="6365030" y="812800"/>
            <a:ext cx="4116490" cy="5294313"/>
          </a:xfrm>
          <a:prstGeom prst="rect">
            <a:avLst/>
          </a:prstGeom>
          <a:ln>
            <a:noFill/>
          </a:ln>
          <a:effectLst>
            <a:outerShdw blurRad="292100" dist="139700" dir="2700000" algn="tl" rotWithShape="0">
              <a:srgbClr val="333333">
                <a:alpha val="65000"/>
              </a:srgbClr>
            </a:outerShdw>
          </a:effectLst>
        </p:spPr>
      </p:pic>
      <p:sp>
        <p:nvSpPr>
          <p:cNvPr id="7" name="Text Placeholder 6">
            <a:extLst>
              <a:ext uri="{FF2B5EF4-FFF2-40B4-BE49-F238E27FC236}">
                <a16:creationId xmlns:a16="http://schemas.microsoft.com/office/drawing/2014/main" id="{BF95CE63-A160-4D63-9542-180C03D39DE9}"/>
              </a:ext>
            </a:extLst>
          </p:cNvPr>
          <p:cNvSpPr>
            <a:spLocks noGrp="1"/>
          </p:cNvSpPr>
          <p:nvPr>
            <p:ph type="body" sz="half" idx="2"/>
          </p:nvPr>
        </p:nvSpPr>
        <p:spPr>
          <a:xfrm>
            <a:off x="643465" y="3043050"/>
            <a:ext cx="3777615" cy="3064505"/>
          </a:xfrm>
        </p:spPr>
        <p:txBody>
          <a:bodyPr>
            <a:normAutofit fontScale="85000" lnSpcReduction="20000"/>
          </a:bodyPr>
          <a:lstStyle/>
          <a:p>
            <a:r>
              <a:rPr lang="en-US" b="1"/>
              <a:t>OSHA NEP on Amputations in Manufacturing Industries</a:t>
            </a:r>
          </a:p>
          <a:p>
            <a:pPr marL="285750" indent="-285750">
              <a:buFont typeface="Arial" panose="020B0604020202020204" pitchFamily="34" charset="0"/>
              <a:buChar char="•"/>
            </a:pPr>
            <a:r>
              <a:rPr lang="en-US"/>
              <a:t>https://www.osha.gov/sites/default/files/enforcement/directives/CPL_03-00-022.pdf</a:t>
            </a:r>
          </a:p>
          <a:p>
            <a:r>
              <a:rPr lang="en-US" b="1"/>
              <a:t>OSHA Publication 3170</a:t>
            </a:r>
          </a:p>
          <a:p>
            <a:pPr marL="285750" indent="-285750">
              <a:buFont typeface="Arial" panose="020B0604020202020204" pitchFamily="34" charset="0"/>
              <a:buChar char="•"/>
            </a:pPr>
            <a:r>
              <a:rPr lang="en-US"/>
              <a:t>https://www.osha.gov/sites/default/files/publications/osha3170.pdf</a:t>
            </a:r>
          </a:p>
          <a:p>
            <a:r>
              <a:rPr lang="en-US" b="1"/>
              <a:t>OSHA Machine Guarding e-tool</a:t>
            </a:r>
          </a:p>
          <a:p>
            <a:pPr marL="285750" indent="-285750">
              <a:buFont typeface="Arial" panose="020B0604020202020204" pitchFamily="34" charset="0"/>
              <a:buChar char="•"/>
            </a:pPr>
            <a:r>
              <a:rPr lang="en-US"/>
              <a:t>https://www.osha.gov/etools/machine-guarding </a:t>
            </a:r>
          </a:p>
        </p:txBody>
      </p:sp>
    </p:spTree>
    <p:extLst>
      <p:ext uri="{BB962C8B-B14F-4D97-AF65-F5344CB8AC3E}">
        <p14:creationId xmlns:p14="http://schemas.microsoft.com/office/powerpoint/2010/main" val="3321481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5DE2065C-646E-4AEF-8557-35AE694271F3}"/>
              </a:ext>
            </a:extLst>
          </p:cNvPr>
          <p:cNvSpPr>
            <a:spLocks noGrp="1"/>
          </p:cNvSpPr>
          <p:nvPr>
            <p:ph sz="half" idx="2"/>
          </p:nvPr>
        </p:nvSpPr>
        <p:spPr/>
        <p:txBody>
          <a:bodyPr>
            <a:normAutofit/>
          </a:bodyPr>
          <a:lstStyle/>
          <a:p>
            <a:pPr marL="0" indent="0">
              <a:buNone/>
            </a:pPr>
            <a:endParaRPr lang="en-US" sz="2800" dirty="0"/>
          </a:p>
          <a:p>
            <a:pPr marL="0" indent="0" algn="ctr">
              <a:buNone/>
            </a:pPr>
            <a:r>
              <a:rPr lang="en-US" sz="2800" dirty="0"/>
              <a:t>Connect with us for a 15 minute consultation.</a:t>
            </a:r>
          </a:p>
          <a:p>
            <a:pPr marL="0" indent="0" algn="ctr">
              <a:buNone/>
            </a:pPr>
            <a:endParaRPr lang="en-US" sz="2400" dirty="0"/>
          </a:p>
          <a:p>
            <a:pPr marL="0" indent="0" algn="ctr">
              <a:buNone/>
            </a:pPr>
            <a:endParaRPr lang="en-US" sz="2400" dirty="0"/>
          </a:p>
        </p:txBody>
      </p:sp>
      <p:pic>
        <p:nvPicPr>
          <p:cNvPr id="2" name="Picture 1">
            <a:extLst>
              <a:ext uri="{FF2B5EF4-FFF2-40B4-BE49-F238E27FC236}">
                <a16:creationId xmlns:a16="http://schemas.microsoft.com/office/drawing/2014/main" id="{9363C3E9-3C97-4688-B921-DB686E23A8FF}"/>
              </a:ext>
            </a:extLst>
          </p:cNvPr>
          <p:cNvPicPr>
            <a:picLocks noChangeAspect="1"/>
          </p:cNvPicPr>
          <p:nvPr/>
        </p:nvPicPr>
        <p:blipFill>
          <a:blip r:embed="rId3"/>
          <a:stretch>
            <a:fillRect/>
          </a:stretch>
        </p:blipFill>
        <p:spPr>
          <a:xfrm>
            <a:off x="635000" y="1621379"/>
            <a:ext cx="5108891" cy="3615241"/>
          </a:xfrm>
          <a:prstGeom prst="rect">
            <a:avLst/>
          </a:prstGeom>
        </p:spPr>
      </p:pic>
    </p:spTree>
    <p:extLst>
      <p:ext uri="{BB962C8B-B14F-4D97-AF65-F5344CB8AC3E}">
        <p14:creationId xmlns:p14="http://schemas.microsoft.com/office/powerpoint/2010/main" val="2856960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1A9E97B-D5D3-42C7-A769-816F20AC8BAE}"/>
              </a:ext>
            </a:extLst>
          </p:cNvPr>
          <p:cNvSpPr>
            <a:spLocks noGrp="1"/>
          </p:cNvSpPr>
          <p:nvPr>
            <p:ph type="ctrTitle"/>
          </p:nvPr>
        </p:nvSpPr>
        <p:spPr>
          <a:xfrm>
            <a:off x="1097280" y="758952"/>
            <a:ext cx="10058400" cy="4738334"/>
          </a:xfrm>
        </p:spPr>
        <p:txBody>
          <a:bodyPr anchor="ctr">
            <a:noAutofit/>
          </a:bodyPr>
          <a:lstStyle/>
          <a:p>
            <a:pPr marL="0" indent="0" algn="ctr">
              <a:buNone/>
            </a:pPr>
            <a:br>
              <a:rPr lang="en-US" sz="4400" b="1" dirty="0"/>
            </a:br>
            <a:br>
              <a:rPr lang="en-US" sz="4400" b="1" dirty="0"/>
            </a:br>
            <a:r>
              <a:rPr lang="en-US" sz="4400" b="1" dirty="0"/>
              <a:t>Get in Touch:</a:t>
            </a:r>
            <a:br>
              <a:rPr lang="en-US" sz="2800" b="1" dirty="0"/>
            </a:br>
            <a:br>
              <a:rPr lang="en-US" sz="2800" b="1" dirty="0"/>
            </a:br>
            <a:br>
              <a:rPr lang="en-US" sz="2800" b="1" dirty="0"/>
            </a:br>
            <a:r>
              <a:rPr lang="en-US" sz="2800" dirty="0">
                <a:hlinkClick r:id="rId3"/>
              </a:rPr>
              <a:t>www.Complianceplace.com </a:t>
            </a:r>
            <a:br>
              <a:rPr lang="en-US" sz="2800" dirty="0"/>
            </a:br>
            <a:br>
              <a:rPr lang="en-US" sz="2800" dirty="0"/>
            </a:br>
            <a:br>
              <a:rPr lang="en-US" sz="2800" dirty="0"/>
            </a:br>
            <a:r>
              <a:rPr lang="en-US" sz="2800" dirty="0">
                <a:hlinkClick r:id="rId4"/>
              </a:rPr>
              <a:t>mschneider@complianceplace.com</a:t>
            </a:r>
            <a:br>
              <a:rPr lang="en-US" sz="2800" dirty="0">
                <a:hlinkClick r:id="rId4"/>
              </a:rPr>
            </a:br>
            <a:br>
              <a:rPr lang="en-US" sz="2800" dirty="0">
                <a:hlinkClick r:id="rId4"/>
              </a:rPr>
            </a:br>
            <a:br>
              <a:rPr lang="en-US" sz="2800" dirty="0">
                <a:hlinkClick r:id="rId3"/>
              </a:rPr>
            </a:br>
            <a:br>
              <a:rPr lang="en-US" sz="2800" dirty="0"/>
            </a:br>
            <a:endParaRPr lang="en-US" sz="2800" b="1" dirty="0"/>
          </a:p>
        </p:txBody>
      </p:sp>
    </p:spTree>
    <p:extLst>
      <p:ext uri="{BB962C8B-B14F-4D97-AF65-F5344CB8AC3E}">
        <p14:creationId xmlns:p14="http://schemas.microsoft.com/office/powerpoint/2010/main" val="1182023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53100-3076-4726-B6E8-AE7CD2CCFA3F}"/>
              </a:ext>
            </a:extLst>
          </p:cNvPr>
          <p:cNvSpPr>
            <a:spLocks noGrp="1"/>
          </p:cNvSpPr>
          <p:nvPr>
            <p:ph type="title"/>
          </p:nvPr>
        </p:nvSpPr>
        <p:spPr/>
        <p:txBody>
          <a:bodyPr/>
          <a:lstStyle/>
          <a:p>
            <a:r>
              <a:rPr lang="en-US" dirty="0"/>
              <a:t>Questions?</a:t>
            </a:r>
          </a:p>
        </p:txBody>
      </p:sp>
      <p:sp>
        <p:nvSpPr>
          <p:cNvPr id="20" name="Text Placeholder 19">
            <a:extLst>
              <a:ext uri="{FF2B5EF4-FFF2-40B4-BE49-F238E27FC236}">
                <a16:creationId xmlns:a16="http://schemas.microsoft.com/office/drawing/2014/main" id="{5AEC0676-36E0-374F-8480-880FE68CC821}"/>
              </a:ext>
            </a:extLst>
          </p:cNvPr>
          <p:cNvSpPr>
            <a:spLocks noGrp="1"/>
          </p:cNvSpPr>
          <p:nvPr>
            <p:ph type="body" sz="half" idx="2"/>
          </p:nvPr>
        </p:nvSpPr>
        <p:spPr/>
        <p:txBody>
          <a:bodyPr/>
          <a:lstStyle/>
          <a:p>
            <a:r>
              <a:rPr lang="en-US" dirty="0"/>
              <a:t>Thank you for joining us.</a:t>
            </a:r>
          </a:p>
        </p:txBody>
      </p:sp>
      <p:pic>
        <p:nvPicPr>
          <p:cNvPr id="6" name="Picture Placeholder 5">
            <a:extLst>
              <a:ext uri="{FF2B5EF4-FFF2-40B4-BE49-F238E27FC236}">
                <a16:creationId xmlns:a16="http://schemas.microsoft.com/office/drawing/2014/main" id="{35C25DC4-9F06-40A8-A0B1-A3778A9E0EBA}"/>
              </a:ext>
            </a:extLst>
          </p:cNvPr>
          <p:cNvPicPr>
            <a:picLocks noGrp="1" noChangeAspect="1"/>
          </p:cNvPicPr>
          <p:nvPr>
            <p:ph type="pic" idx="1"/>
          </p:nvPr>
        </p:nvPicPr>
        <p:blipFill>
          <a:blip r:embed="rId3"/>
          <a:srcRect t="24051" b="24051"/>
          <a:stretch>
            <a:fillRect/>
          </a:stretch>
        </p:blipFill>
        <p:spPr>
          <a:prstGeom prst="rect">
            <a:avLst/>
          </a:prstGeom>
        </p:spPr>
      </p:pic>
    </p:spTree>
    <p:extLst>
      <p:ext uri="{BB962C8B-B14F-4D97-AF65-F5344CB8AC3E}">
        <p14:creationId xmlns:p14="http://schemas.microsoft.com/office/powerpoint/2010/main" val="3512217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8D25AA9-315B-491B-BB4E-989D622AE58F}"/>
              </a:ext>
            </a:extLst>
          </p:cNvPr>
          <p:cNvSpPr>
            <a:spLocks noGrp="1"/>
          </p:cNvSpPr>
          <p:nvPr>
            <p:ph idx="1"/>
          </p:nvPr>
        </p:nvSpPr>
        <p:spPr>
          <a:xfrm>
            <a:off x="1097280" y="2108201"/>
            <a:ext cx="5063066" cy="3760891"/>
          </a:xfrm>
        </p:spPr>
        <p:txBody>
          <a:bodyPr vert="horz" lIns="0" tIns="45720" rIns="0" bIns="45720" rtlCol="0" anchor="t">
            <a:normAutofit/>
          </a:bodyPr>
          <a:lstStyle/>
          <a:p>
            <a:r>
              <a:rPr lang="en-US"/>
              <a:t>OSHA Regulations</a:t>
            </a:r>
          </a:p>
          <a:p>
            <a:r>
              <a:rPr lang="en-US"/>
              <a:t>Machine Guarding Assessments</a:t>
            </a:r>
          </a:p>
          <a:p>
            <a:r>
              <a:rPr lang="en-US"/>
              <a:t>Equipment Safeguarding &amp; Best Practices</a:t>
            </a:r>
          </a:p>
          <a:p>
            <a:r>
              <a:rPr lang="en-US"/>
              <a:t>Comprehensive Protection from Amputations</a:t>
            </a:r>
            <a:endParaRPr lang="en-US">
              <a:ea typeface="Calibri"/>
              <a:cs typeface="Calibri"/>
            </a:endParaRPr>
          </a:p>
          <a:p>
            <a:endParaRPr lang="en-US"/>
          </a:p>
        </p:txBody>
      </p:sp>
      <p:sp>
        <p:nvSpPr>
          <p:cNvPr id="2" name="Title 1">
            <a:extLst>
              <a:ext uri="{FF2B5EF4-FFF2-40B4-BE49-F238E27FC236}">
                <a16:creationId xmlns:a16="http://schemas.microsoft.com/office/drawing/2014/main" id="{79AF9ED7-993B-442F-80BF-31FFDD1BBD81}"/>
              </a:ext>
            </a:extLst>
          </p:cNvPr>
          <p:cNvSpPr>
            <a:spLocks noGrp="1"/>
          </p:cNvSpPr>
          <p:nvPr>
            <p:ph type="title"/>
          </p:nvPr>
        </p:nvSpPr>
        <p:spPr/>
        <p:txBody>
          <a:bodyPr/>
          <a:lstStyle/>
          <a:p>
            <a:r>
              <a:rPr lang="en-US"/>
              <a:t>Today’s topics</a:t>
            </a:r>
          </a:p>
        </p:txBody>
      </p:sp>
      <p:pic>
        <p:nvPicPr>
          <p:cNvPr id="6" name="Picture 5">
            <a:extLst>
              <a:ext uri="{FF2B5EF4-FFF2-40B4-BE49-F238E27FC236}">
                <a16:creationId xmlns:a16="http://schemas.microsoft.com/office/drawing/2014/main" id="{0FD9DC07-7CCE-4F06-832E-C00CEFF9F4F4}"/>
              </a:ext>
            </a:extLst>
          </p:cNvPr>
          <p:cNvPicPr>
            <a:picLocks noChangeAspect="1"/>
          </p:cNvPicPr>
          <p:nvPr/>
        </p:nvPicPr>
        <p:blipFill>
          <a:blip r:embed="rId3"/>
          <a:stretch>
            <a:fillRect/>
          </a:stretch>
        </p:blipFill>
        <p:spPr>
          <a:xfrm>
            <a:off x="6366934" y="2108201"/>
            <a:ext cx="5063066" cy="28479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09564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B3E3F1-9D7F-41A0-A5B7-BC12C5D45A62}"/>
              </a:ext>
            </a:extLst>
          </p:cNvPr>
          <p:cNvSpPr>
            <a:spLocks noGrp="1"/>
          </p:cNvSpPr>
          <p:nvPr>
            <p:ph idx="1"/>
          </p:nvPr>
        </p:nvSpPr>
        <p:spPr>
          <a:xfrm>
            <a:off x="1097280" y="1895474"/>
            <a:ext cx="5065395" cy="3760891"/>
          </a:xfrm>
        </p:spPr>
        <p:txBody>
          <a:bodyPr vert="horz" lIns="0" tIns="45720" rIns="0" bIns="45720" rtlCol="0" anchor="t">
            <a:normAutofit fontScale="92500" lnSpcReduction="20000"/>
          </a:bodyPr>
          <a:lstStyle/>
          <a:p>
            <a:r>
              <a:rPr lang="en-US" dirty="0"/>
              <a:t>Crushed hands and arms, severed fingers and limbs, lacerations and abrasions </a:t>
            </a:r>
          </a:p>
          <a:p>
            <a:pPr marL="383540" lvl="1"/>
            <a:r>
              <a:rPr lang="en-US" dirty="0"/>
              <a:t>The list of possible machinery-related injuries is long and horrifying. </a:t>
            </a:r>
            <a:endParaRPr lang="en-US" dirty="0">
              <a:ea typeface="Calibri" panose="020F0502020204030204"/>
              <a:cs typeface="Calibri" panose="020F0502020204030204"/>
            </a:endParaRPr>
          </a:p>
          <a:p>
            <a:pPr marL="383540" lvl="1"/>
            <a:endParaRPr lang="en-US" dirty="0">
              <a:ea typeface="Calibri" panose="020F0502020204030204"/>
              <a:cs typeface="Calibri" panose="020F0502020204030204"/>
            </a:endParaRPr>
          </a:p>
          <a:p>
            <a:r>
              <a:rPr lang="en-US" dirty="0"/>
              <a:t>Fatalities due to contact with objects and equipment increased 4.7 percent from 705 fatalities in 2021 to 738 in 2022. This is the highest count for this event category since 2018. </a:t>
            </a:r>
            <a:r>
              <a:rPr lang="en-US" b="1" dirty="0"/>
              <a:t>Machinery was the source of 199 fatalities </a:t>
            </a:r>
            <a:r>
              <a:rPr lang="en-US" dirty="0"/>
              <a:t>within this category (BLS)</a:t>
            </a:r>
          </a:p>
          <a:p>
            <a:r>
              <a:rPr lang="en-US" dirty="0"/>
              <a:t>Nearly </a:t>
            </a:r>
            <a:r>
              <a:rPr lang="en-US" b="1" dirty="0"/>
              <a:t>50 percent </a:t>
            </a:r>
            <a:r>
              <a:rPr lang="en-US" dirty="0"/>
              <a:t>of work-related amputations occur in manufacturing plants. (OSHA)</a:t>
            </a:r>
          </a:p>
          <a:p>
            <a:endParaRPr lang="en-US" b="1" dirty="0"/>
          </a:p>
        </p:txBody>
      </p:sp>
      <p:sp>
        <p:nvSpPr>
          <p:cNvPr id="2" name="Title 1">
            <a:extLst>
              <a:ext uri="{FF2B5EF4-FFF2-40B4-BE49-F238E27FC236}">
                <a16:creationId xmlns:a16="http://schemas.microsoft.com/office/drawing/2014/main" id="{7C8F31ED-CBF8-47B3-A704-8BF3D7D66FA3}"/>
              </a:ext>
            </a:extLst>
          </p:cNvPr>
          <p:cNvSpPr>
            <a:spLocks noGrp="1"/>
          </p:cNvSpPr>
          <p:nvPr>
            <p:ph type="title"/>
          </p:nvPr>
        </p:nvSpPr>
        <p:spPr/>
        <p:txBody>
          <a:bodyPr/>
          <a:lstStyle/>
          <a:p>
            <a:r>
              <a:rPr lang="en-US"/>
              <a:t>Why is Machine Guarding Important?</a:t>
            </a:r>
          </a:p>
        </p:txBody>
      </p:sp>
      <p:pic>
        <p:nvPicPr>
          <p:cNvPr id="4" name="Picture 2" descr="Injuries Related to Equipment Guarding - Machine Guard &amp; Cover Co.">
            <a:extLst>
              <a:ext uri="{FF2B5EF4-FFF2-40B4-BE49-F238E27FC236}">
                <a16:creationId xmlns:a16="http://schemas.microsoft.com/office/drawing/2014/main" id="{229970C1-4786-D019-8D56-7D2474C76D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9522" y="1530455"/>
            <a:ext cx="4776158" cy="316991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A663405-253A-1B6D-9864-167421B33C56}"/>
              </a:ext>
            </a:extLst>
          </p:cNvPr>
          <p:cNvSpPr txBox="1"/>
          <p:nvPr/>
        </p:nvSpPr>
        <p:spPr>
          <a:xfrm>
            <a:off x="6943881" y="4785360"/>
            <a:ext cx="3647440" cy="369332"/>
          </a:xfrm>
          <a:prstGeom prst="rect">
            <a:avLst/>
          </a:prstGeom>
          <a:noFill/>
        </p:spPr>
        <p:txBody>
          <a:bodyPr wrap="square" rtlCol="0">
            <a:spAutoFit/>
          </a:bodyPr>
          <a:lstStyle/>
          <a:p>
            <a:r>
              <a:rPr lang="en-US" b="1" dirty="0"/>
              <a:t>Causes of Machine Guarding Injuries</a:t>
            </a:r>
          </a:p>
        </p:txBody>
      </p:sp>
    </p:spTree>
    <p:extLst>
      <p:ext uri="{BB962C8B-B14F-4D97-AF65-F5344CB8AC3E}">
        <p14:creationId xmlns:p14="http://schemas.microsoft.com/office/powerpoint/2010/main" val="3344378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DE8F773-F580-8B4B-D7DB-5F824FF4E02B}"/>
              </a:ext>
            </a:extLst>
          </p:cNvPr>
          <p:cNvSpPr>
            <a:spLocks noGrp="1"/>
          </p:cNvSpPr>
          <p:nvPr>
            <p:ph idx="1"/>
          </p:nvPr>
        </p:nvSpPr>
        <p:spPr>
          <a:xfrm>
            <a:off x="1097280" y="2108201"/>
            <a:ext cx="3962400" cy="3760891"/>
          </a:xfrm>
        </p:spPr>
        <p:txBody>
          <a:bodyPr/>
          <a:lstStyle/>
          <a:p>
            <a:r>
              <a:rPr lang="en-US" dirty="0"/>
              <a:t>1,644 citations in fiscal year 2023 (10</a:t>
            </a:r>
            <a:r>
              <a:rPr lang="en-US" baseline="30000" dirty="0"/>
              <a:t>th</a:t>
            </a:r>
            <a:r>
              <a:rPr lang="en-US" dirty="0"/>
              <a:t> most commonly cited)</a:t>
            </a:r>
          </a:p>
          <a:p>
            <a:r>
              <a:rPr lang="en-US" dirty="0"/>
              <a:t>Raised up from 1,370 in fiscal year 2022</a:t>
            </a:r>
          </a:p>
          <a:p>
            <a:r>
              <a:rPr lang="en-US" dirty="0"/>
              <a:t>Instance-by-Instance Citations</a:t>
            </a:r>
          </a:p>
        </p:txBody>
      </p:sp>
      <p:sp>
        <p:nvSpPr>
          <p:cNvPr id="3" name="Title 2">
            <a:extLst>
              <a:ext uri="{FF2B5EF4-FFF2-40B4-BE49-F238E27FC236}">
                <a16:creationId xmlns:a16="http://schemas.microsoft.com/office/drawing/2014/main" id="{9D45FC6C-2590-2DE5-B896-E7477C62A628}"/>
              </a:ext>
            </a:extLst>
          </p:cNvPr>
          <p:cNvSpPr>
            <a:spLocks noGrp="1"/>
          </p:cNvSpPr>
          <p:nvPr>
            <p:ph type="title"/>
          </p:nvPr>
        </p:nvSpPr>
        <p:spPr/>
        <p:txBody>
          <a:bodyPr/>
          <a:lstStyle/>
          <a:p>
            <a:r>
              <a:rPr lang="en-US" dirty="0"/>
              <a:t>OSHA Citations</a:t>
            </a:r>
          </a:p>
        </p:txBody>
      </p:sp>
      <p:graphicFrame>
        <p:nvGraphicFramePr>
          <p:cNvPr id="7" name="Table 6">
            <a:extLst>
              <a:ext uri="{FF2B5EF4-FFF2-40B4-BE49-F238E27FC236}">
                <a16:creationId xmlns:a16="http://schemas.microsoft.com/office/drawing/2014/main" id="{E9082ADB-B0B1-AD16-B63B-2BE8619331D5}"/>
              </a:ext>
            </a:extLst>
          </p:cNvPr>
          <p:cNvGraphicFramePr>
            <a:graphicFrameLocks noGrp="1"/>
          </p:cNvGraphicFramePr>
          <p:nvPr>
            <p:extLst>
              <p:ext uri="{D42A27DB-BD31-4B8C-83A1-F6EECF244321}">
                <p14:modId xmlns:p14="http://schemas.microsoft.com/office/powerpoint/2010/main" val="911831640"/>
              </p:ext>
            </p:extLst>
          </p:nvPr>
        </p:nvGraphicFramePr>
        <p:xfrm>
          <a:off x="6004560" y="2280920"/>
          <a:ext cx="5090160" cy="2296160"/>
        </p:xfrm>
        <a:graphic>
          <a:graphicData uri="http://schemas.openxmlformats.org/drawingml/2006/table">
            <a:tbl>
              <a:tblPr firstRow="1" bandRow="1">
                <a:tableStyleId>{7DF18680-E054-41AD-8BC1-D1AEF772440D}</a:tableStyleId>
              </a:tblPr>
              <a:tblGrid>
                <a:gridCol w="2545080">
                  <a:extLst>
                    <a:ext uri="{9D8B030D-6E8A-4147-A177-3AD203B41FA5}">
                      <a16:colId xmlns:a16="http://schemas.microsoft.com/office/drawing/2014/main" val="900559290"/>
                    </a:ext>
                  </a:extLst>
                </a:gridCol>
                <a:gridCol w="2545080">
                  <a:extLst>
                    <a:ext uri="{9D8B030D-6E8A-4147-A177-3AD203B41FA5}">
                      <a16:colId xmlns:a16="http://schemas.microsoft.com/office/drawing/2014/main" val="3665991385"/>
                    </a:ext>
                  </a:extLst>
                </a:gridCol>
              </a:tblGrid>
              <a:tr h="37084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2024 Inflation Penalty Increases</a:t>
                      </a:r>
                    </a:p>
                  </a:txBody>
                  <a:tcPr/>
                </a:tc>
                <a:tc hMerge="1">
                  <a:txBody>
                    <a:bodyPr/>
                    <a:lstStyle/>
                    <a:p>
                      <a:endParaRPr lang="en-US" dirty="0"/>
                    </a:p>
                  </a:txBody>
                  <a:tcPr/>
                </a:tc>
                <a:extLst>
                  <a:ext uri="{0D108BD9-81ED-4DB2-BD59-A6C34878D82A}">
                    <a16:rowId xmlns:a16="http://schemas.microsoft.com/office/drawing/2014/main" val="925930400"/>
                  </a:ext>
                </a:extLst>
              </a:tr>
              <a:tr h="370840">
                <a:tc>
                  <a:txBody>
                    <a:bodyPr/>
                    <a:lstStyle/>
                    <a:p>
                      <a:r>
                        <a:rPr lang="en-US" dirty="0"/>
                        <a:t>Serious</a:t>
                      </a:r>
                    </a:p>
                    <a:p>
                      <a:r>
                        <a:rPr lang="en-US" dirty="0"/>
                        <a:t>Other-than-Serious</a:t>
                      </a:r>
                    </a:p>
                    <a:p>
                      <a:r>
                        <a:rPr lang="en-US" dirty="0"/>
                        <a:t>Posting Requirements</a:t>
                      </a:r>
                    </a:p>
                  </a:txBody>
                  <a:tcPr/>
                </a:tc>
                <a:tc>
                  <a:txBody>
                    <a:bodyPr/>
                    <a:lstStyle/>
                    <a:p>
                      <a:r>
                        <a:rPr lang="en-US" dirty="0"/>
                        <a:t>$16,131</a:t>
                      </a:r>
                    </a:p>
                  </a:txBody>
                  <a:tcPr/>
                </a:tc>
                <a:extLst>
                  <a:ext uri="{0D108BD9-81ED-4DB2-BD59-A6C34878D82A}">
                    <a16:rowId xmlns:a16="http://schemas.microsoft.com/office/drawing/2014/main" val="2481076077"/>
                  </a:ext>
                </a:extLst>
              </a:tr>
              <a:tr h="370840">
                <a:tc>
                  <a:txBody>
                    <a:bodyPr/>
                    <a:lstStyle/>
                    <a:p>
                      <a:r>
                        <a:rPr lang="en-US" dirty="0"/>
                        <a:t>Failure to Abate</a:t>
                      </a:r>
                    </a:p>
                  </a:txBody>
                  <a:tcPr/>
                </a:tc>
                <a:tc>
                  <a:txBody>
                    <a:bodyPr/>
                    <a:lstStyle/>
                    <a:p>
                      <a:r>
                        <a:rPr lang="en-US" dirty="0"/>
                        <a:t>$16,131 per day beyond abatement date</a:t>
                      </a:r>
                    </a:p>
                  </a:txBody>
                  <a:tcPr/>
                </a:tc>
                <a:extLst>
                  <a:ext uri="{0D108BD9-81ED-4DB2-BD59-A6C34878D82A}">
                    <a16:rowId xmlns:a16="http://schemas.microsoft.com/office/drawing/2014/main" val="2727523021"/>
                  </a:ext>
                </a:extLst>
              </a:tr>
              <a:tr h="370840">
                <a:tc>
                  <a:txBody>
                    <a:bodyPr/>
                    <a:lstStyle/>
                    <a:p>
                      <a:r>
                        <a:rPr lang="en-US" dirty="0"/>
                        <a:t>Willful or Repeated</a:t>
                      </a:r>
                    </a:p>
                  </a:txBody>
                  <a:tcPr/>
                </a:tc>
                <a:tc>
                  <a:txBody>
                    <a:bodyPr/>
                    <a:lstStyle/>
                    <a:p>
                      <a:r>
                        <a:rPr lang="en-US" dirty="0"/>
                        <a:t>$161,323 per violation</a:t>
                      </a:r>
                    </a:p>
                  </a:txBody>
                  <a:tcPr/>
                </a:tc>
                <a:extLst>
                  <a:ext uri="{0D108BD9-81ED-4DB2-BD59-A6C34878D82A}">
                    <a16:rowId xmlns:a16="http://schemas.microsoft.com/office/drawing/2014/main" val="3421107306"/>
                  </a:ext>
                </a:extLst>
              </a:tr>
            </a:tbl>
          </a:graphicData>
        </a:graphic>
      </p:graphicFrame>
    </p:spTree>
    <p:extLst>
      <p:ext uri="{BB962C8B-B14F-4D97-AF65-F5344CB8AC3E}">
        <p14:creationId xmlns:p14="http://schemas.microsoft.com/office/powerpoint/2010/main" val="2584565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B3E3F1-9D7F-41A0-A5B7-BC12C5D45A62}"/>
              </a:ext>
            </a:extLst>
          </p:cNvPr>
          <p:cNvSpPr>
            <a:spLocks noGrp="1"/>
          </p:cNvSpPr>
          <p:nvPr>
            <p:ph idx="1"/>
          </p:nvPr>
        </p:nvSpPr>
        <p:spPr>
          <a:xfrm>
            <a:off x="1097280" y="1895474"/>
            <a:ext cx="5065395" cy="3760891"/>
          </a:xfrm>
        </p:spPr>
        <p:txBody>
          <a:bodyPr anchor="ctr">
            <a:normAutofit fontScale="85000" lnSpcReduction="20000"/>
          </a:bodyPr>
          <a:lstStyle/>
          <a:p>
            <a:r>
              <a:rPr lang="en-US" sz="2400"/>
              <a:t>Many hazards are created by moving machine parts. </a:t>
            </a:r>
            <a:endParaRPr lang="en-US" sz="2400">
              <a:ea typeface="Calibri"/>
              <a:cs typeface="Calibri"/>
            </a:endParaRPr>
          </a:p>
          <a:p>
            <a:endParaRPr lang="en-US" sz="2400">
              <a:ea typeface="Calibri"/>
              <a:cs typeface="Calibri"/>
            </a:endParaRPr>
          </a:p>
          <a:p>
            <a:r>
              <a:rPr lang="en-US" sz="2400"/>
              <a:t>Exposure to machine operator </a:t>
            </a:r>
            <a:r>
              <a:rPr lang="en-US" sz="2400" b="1"/>
              <a:t>and</a:t>
            </a:r>
            <a:r>
              <a:rPr lang="en-US" sz="2400"/>
              <a:t> other employees in the work area:</a:t>
            </a:r>
            <a:endParaRPr lang="en-US" sz="2400">
              <a:ea typeface="Calibri"/>
              <a:cs typeface="Calibri"/>
            </a:endParaRPr>
          </a:p>
          <a:p>
            <a:pPr marL="577850" lvl="1" indent="-285750">
              <a:buFont typeface="Arial" pitchFamily="34" charset="0"/>
              <a:buChar char="•"/>
            </a:pPr>
            <a:r>
              <a:rPr lang="en-US" sz="2400"/>
              <a:t>Nip points</a:t>
            </a:r>
            <a:endParaRPr lang="en-US" sz="2400">
              <a:ea typeface="Calibri"/>
              <a:cs typeface="Calibri"/>
            </a:endParaRPr>
          </a:p>
          <a:p>
            <a:pPr marL="577850" lvl="1" indent="-285750">
              <a:buFont typeface="Arial" pitchFamily="34" charset="0"/>
              <a:buChar char="•"/>
            </a:pPr>
            <a:r>
              <a:rPr lang="en-US" sz="2400"/>
              <a:t>Rotating parts</a:t>
            </a:r>
            <a:endParaRPr lang="en-US" sz="2400">
              <a:ea typeface="Calibri" panose="020F0502020204030204"/>
              <a:cs typeface="Calibri" panose="020F0502020204030204"/>
            </a:endParaRPr>
          </a:p>
          <a:p>
            <a:pPr marL="577850" lvl="1" indent="-285750">
              <a:buFont typeface="Arial" pitchFamily="34" charset="0"/>
              <a:buChar char="•"/>
            </a:pPr>
            <a:r>
              <a:rPr lang="en-US" sz="2400"/>
              <a:t>Flying chips and sparks</a:t>
            </a:r>
            <a:endParaRPr lang="en-US" sz="2400">
              <a:ea typeface="Calibri" panose="020F0502020204030204"/>
              <a:cs typeface="Calibri" panose="020F0502020204030204"/>
            </a:endParaRPr>
          </a:p>
          <a:p>
            <a:endParaRPr lang="en-US" sz="2400">
              <a:ea typeface="Calibri" panose="020F0502020204030204"/>
              <a:cs typeface="Calibri" panose="020F0502020204030204"/>
            </a:endParaRPr>
          </a:p>
          <a:p>
            <a:r>
              <a:rPr lang="en-US" sz="2400"/>
              <a:t>Safeguards are essential for protecting workers</a:t>
            </a:r>
            <a:r>
              <a:rPr lang="en-US"/>
              <a:t> from preventable injuries.</a:t>
            </a:r>
          </a:p>
        </p:txBody>
      </p:sp>
      <p:sp>
        <p:nvSpPr>
          <p:cNvPr id="2" name="Title 1">
            <a:extLst>
              <a:ext uri="{FF2B5EF4-FFF2-40B4-BE49-F238E27FC236}">
                <a16:creationId xmlns:a16="http://schemas.microsoft.com/office/drawing/2014/main" id="{7C8F31ED-CBF8-47B3-A704-8BF3D7D66FA3}"/>
              </a:ext>
            </a:extLst>
          </p:cNvPr>
          <p:cNvSpPr>
            <a:spLocks noGrp="1"/>
          </p:cNvSpPr>
          <p:nvPr>
            <p:ph type="title"/>
          </p:nvPr>
        </p:nvSpPr>
        <p:spPr/>
        <p:txBody>
          <a:bodyPr/>
          <a:lstStyle/>
          <a:p>
            <a:r>
              <a:rPr lang="en-US"/>
              <a:t>Why is Machine Guarding Important?</a:t>
            </a:r>
          </a:p>
        </p:txBody>
      </p:sp>
      <p:pic>
        <p:nvPicPr>
          <p:cNvPr id="5" name="Picture 4" descr="Related image">
            <a:extLst>
              <a:ext uri="{FF2B5EF4-FFF2-40B4-BE49-F238E27FC236}">
                <a16:creationId xmlns:a16="http://schemas.microsoft.com/office/drawing/2014/main" id="{D42B2222-0766-4EB4-A914-623178D2788B}"/>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417446" y="2084702"/>
            <a:ext cx="4876800" cy="33824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58719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FFE52D-53F9-41B6-B379-D91CBFA201B7}"/>
              </a:ext>
            </a:extLst>
          </p:cNvPr>
          <p:cNvSpPr>
            <a:spLocks noGrp="1"/>
          </p:cNvSpPr>
          <p:nvPr>
            <p:ph idx="1"/>
          </p:nvPr>
        </p:nvSpPr>
        <p:spPr/>
        <p:txBody>
          <a:bodyPr vert="horz" lIns="0" tIns="45720" rIns="0" bIns="45720" numCol="2" rtlCol="0" anchor="t">
            <a:normAutofit fontScale="92500"/>
          </a:bodyPr>
          <a:lstStyle/>
          <a:p>
            <a:pPr marL="383540" lvl="1"/>
            <a:r>
              <a:rPr lang="en-US" sz="2000" b="1" dirty="0"/>
              <a:t>1910 Subpart O - Machinery and Machine Guarding</a:t>
            </a:r>
          </a:p>
          <a:p>
            <a:pPr marL="566420" lvl="2"/>
            <a:r>
              <a:rPr lang="en-US" sz="1600" dirty="0">
                <a:cs typeface="Calibri"/>
              </a:rPr>
              <a:t>1910.211 - Definitions.</a:t>
            </a:r>
          </a:p>
          <a:p>
            <a:pPr marL="566420" lvl="2"/>
            <a:r>
              <a:rPr lang="en-US" sz="1600" dirty="0">
                <a:cs typeface="Calibri"/>
              </a:rPr>
              <a:t>1910.212 - General requirements for all machines.</a:t>
            </a:r>
          </a:p>
          <a:p>
            <a:pPr marL="566420" lvl="2"/>
            <a:r>
              <a:rPr lang="en-US" sz="1600" dirty="0">
                <a:cs typeface="Calibri"/>
              </a:rPr>
              <a:t>1910.213 - Woodworking machinery requirements.</a:t>
            </a:r>
          </a:p>
          <a:p>
            <a:pPr marL="566420" lvl="2"/>
            <a:r>
              <a:rPr lang="en-US" sz="1600" dirty="0">
                <a:cs typeface="Calibri"/>
              </a:rPr>
              <a:t>1910.214 - Cooperage machinery. Reserved</a:t>
            </a:r>
          </a:p>
          <a:p>
            <a:pPr marL="566420" lvl="2"/>
            <a:r>
              <a:rPr lang="en-US" sz="1600" dirty="0">
                <a:cs typeface="Calibri"/>
              </a:rPr>
              <a:t>1910.215 - Abrasive wheel machinery.</a:t>
            </a:r>
          </a:p>
          <a:p>
            <a:pPr marL="566420" lvl="2"/>
            <a:r>
              <a:rPr lang="en-US" sz="1600" dirty="0">
                <a:cs typeface="Calibri"/>
              </a:rPr>
              <a:t>1910.216 - Mills and calenders in the rubber and plastics industries.</a:t>
            </a:r>
          </a:p>
          <a:p>
            <a:pPr marL="566420" lvl="2"/>
            <a:r>
              <a:rPr lang="en-US" sz="1600" dirty="0">
                <a:cs typeface="Calibri"/>
              </a:rPr>
              <a:t>1910.217 - Mechanical power presses.</a:t>
            </a:r>
          </a:p>
          <a:p>
            <a:pPr marL="566420" lvl="2"/>
            <a:r>
              <a:rPr lang="en-US" sz="1600" dirty="0">
                <a:cs typeface="Calibri"/>
              </a:rPr>
              <a:t>1910.218 - Forging machines.</a:t>
            </a:r>
          </a:p>
          <a:p>
            <a:pPr marL="566420" lvl="2"/>
            <a:r>
              <a:rPr lang="en-US" sz="1600" dirty="0">
                <a:cs typeface="Calibri"/>
              </a:rPr>
              <a:t>1910.219 - Mechanical power-transmission apparatus.</a:t>
            </a:r>
          </a:p>
          <a:p>
            <a:pPr marL="383540" lvl="1"/>
            <a:r>
              <a:rPr lang="en-US" sz="2000" b="1" dirty="0">
                <a:cs typeface="Calibri"/>
              </a:rPr>
              <a:t>1910 Subpart P - Hand and Portable Powered Tools and Other Hand-Held Equipment</a:t>
            </a:r>
          </a:p>
          <a:p>
            <a:pPr marL="566420" lvl="2">
              <a:spcAft>
                <a:spcPts val="1800"/>
              </a:spcAft>
            </a:pPr>
            <a:r>
              <a:rPr lang="en-US" sz="1600" dirty="0">
                <a:cs typeface="Calibri"/>
              </a:rPr>
              <a:t>1910.243 - Guarding of portable powered tools.</a:t>
            </a:r>
          </a:p>
          <a:p>
            <a:pPr marL="383540" lvl="1">
              <a:spcAft>
                <a:spcPts val="1800"/>
              </a:spcAft>
            </a:pPr>
            <a:r>
              <a:rPr lang="en-US" sz="2000" b="1" dirty="0"/>
              <a:t>1904 Subpart E- Reporting Fatality, Injury and Illness Information to the Government</a:t>
            </a:r>
            <a:endParaRPr lang="en-US" sz="2000" b="1" dirty="0">
              <a:cs typeface="Calibri"/>
            </a:endParaRPr>
          </a:p>
          <a:p>
            <a:pPr marL="383540" lvl="1"/>
            <a:r>
              <a:rPr lang="en-US" sz="2000" b="1" dirty="0"/>
              <a:t>1910 Subpart A- General</a:t>
            </a:r>
            <a:endParaRPr lang="en-US" sz="2000" b="1" dirty="0">
              <a:cs typeface="Calibri"/>
            </a:endParaRPr>
          </a:p>
          <a:p>
            <a:pPr marL="566420" lvl="2"/>
            <a:r>
              <a:rPr lang="en-US" sz="1600" dirty="0"/>
              <a:t>Workplace free of hazards that can cause severe injury or illness</a:t>
            </a:r>
            <a:endParaRPr lang="en-US" sz="1600" dirty="0">
              <a:cs typeface="Calibri"/>
            </a:endParaRPr>
          </a:p>
        </p:txBody>
      </p:sp>
      <p:sp>
        <p:nvSpPr>
          <p:cNvPr id="2" name="Title 1">
            <a:extLst>
              <a:ext uri="{FF2B5EF4-FFF2-40B4-BE49-F238E27FC236}">
                <a16:creationId xmlns:a16="http://schemas.microsoft.com/office/drawing/2014/main" id="{D0A7ED8C-1A9C-4D3F-8586-CCC6C21F3AF4}"/>
              </a:ext>
            </a:extLst>
          </p:cNvPr>
          <p:cNvSpPr>
            <a:spLocks noGrp="1"/>
          </p:cNvSpPr>
          <p:nvPr>
            <p:ph type="title"/>
          </p:nvPr>
        </p:nvSpPr>
        <p:spPr/>
        <p:txBody>
          <a:bodyPr/>
          <a:lstStyle/>
          <a:p>
            <a:r>
              <a:rPr lang="en-US"/>
              <a:t>OSHA Regulations related to Machine Guarding</a:t>
            </a:r>
          </a:p>
        </p:txBody>
      </p:sp>
    </p:spTree>
    <p:extLst>
      <p:ext uri="{BB962C8B-B14F-4D97-AF65-F5344CB8AC3E}">
        <p14:creationId xmlns:p14="http://schemas.microsoft.com/office/powerpoint/2010/main" val="3807457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D5B0FB5-A0F1-62B1-5B8D-F2A06E7E2C9C}"/>
              </a:ext>
            </a:extLst>
          </p:cNvPr>
          <p:cNvSpPr>
            <a:spLocks noGrp="1"/>
          </p:cNvSpPr>
          <p:nvPr>
            <p:ph type="title"/>
          </p:nvPr>
        </p:nvSpPr>
        <p:spPr>
          <a:xfrm>
            <a:off x="1097280" y="942871"/>
            <a:ext cx="10058400" cy="882859"/>
          </a:xfrm>
        </p:spPr>
        <p:txBody>
          <a:bodyPr>
            <a:normAutofit fontScale="90000"/>
          </a:bodyPr>
          <a:lstStyle/>
          <a:p>
            <a:pPr algn="ctr">
              <a:lnSpc>
                <a:spcPct val="100000"/>
              </a:lnSpc>
              <a:spcBef>
                <a:spcPts val="1200"/>
              </a:spcBef>
              <a:spcAft>
                <a:spcPts val="200"/>
              </a:spcAft>
            </a:pPr>
            <a:r>
              <a:rPr lang="en-US" sz="3100" b="1" i="1" dirty="0">
                <a:ea typeface="+mj-lt"/>
                <a:cs typeface="+mj-lt"/>
              </a:rPr>
              <a:t>OSHA's National Emphasis Program (NEP) on</a:t>
            </a:r>
            <a:endParaRPr lang="en-US" sz="3100">
              <a:ea typeface="+mj-lt"/>
              <a:cs typeface="+mj-lt"/>
            </a:endParaRPr>
          </a:p>
          <a:p>
            <a:pPr algn="ctr">
              <a:lnSpc>
                <a:spcPct val="100000"/>
              </a:lnSpc>
              <a:spcBef>
                <a:spcPts val="1200"/>
              </a:spcBef>
              <a:spcAft>
                <a:spcPts val="200"/>
              </a:spcAft>
            </a:pPr>
            <a:r>
              <a:rPr lang="en-US" b="1" i="1" dirty="0">
                <a:ea typeface="+mj-lt"/>
                <a:cs typeface="+mj-lt"/>
              </a:rPr>
              <a:t>Amputations in Manufacturing Industries</a:t>
            </a:r>
            <a:endParaRPr lang="en-US" dirty="0">
              <a:ea typeface="Calibri" panose="020F0502020204030204"/>
              <a:cs typeface="Calibri" panose="020F0502020204030204"/>
            </a:endParaRPr>
          </a:p>
        </p:txBody>
      </p:sp>
      <p:sp>
        <p:nvSpPr>
          <p:cNvPr id="13" name="Content Placeholder 12">
            <a:extLst>
              <a:ext uri="{FF2B5EF4-FFF2-40B4-BE49-F238E27FC236}">
                <a16:creationId xmlns:a16="http://schemas.microsoft.com/office/drawing/2014/main" id="{AE642A4A-F128-EBBE-43D7-1FE25F326F59}"/>
              </a:ext>
            </a:extLst>
          </p:cNvPr>
          <p:cNvSpPr>
            <a:spLocks noGrp="1"/>
          </p:cNvSpPr>
          <p:nvPr>
            <p:ph idx="1"/>
          </p:nvPr>
        </p:nvSpPr>
        <p:spPr>
          <a:xfrm>
            <a:off x="1097280" y="2441576"/>
            <a:ext cx="10058400" cy="3427516"/>
          </a:xfrm>
        </p:spPr>
        <p:txBody>
          <a:bodyPr vert="horz" lIns="0" tIns="45720" rIns="0" bIns="45720" rtlCol="0" anchor="t">
            <a:normAutofit/>
          </a:bodyPr>
          <a:lstStyle/>
          <a:p>
            <a:pPr>
              <a:buClr>
                <a:srgbClr val="191919"/>
              </a:buClr>
              <a:buFont typeface="Arial" panose="020B0604020202020204" pitchFamily="34" charset="0"/>
              <a:buChar char="•"/>
            </a:pPr>
            <a:r>
              <a:rPr lang="en-US" dirty="0">
                <a:ea typeface="Calibri"/>
                <a:cs typeface="Calibri"/>
              </a:rPr>
              <a:t>Effective 12/10/2019 for five years</a:t>
            </a:r>
          </a:p>
          <a:p>
            <a:pPr>
              <a:buClr>
                <a:srgbClr val="191919"/>
              </a:buClr>
              <a:buFont typeface="Arial" panose="020B0604020202020204" pitchFamily="34" charset="0"/>
              <a:buChar char="•"/>
            </a:pPr>
            <a:r>
              <a:rPr lang="en-US" dirty="0">
                <a:ea typeface="Calibri"/>
                <a:cs typeface="Calibri"/>
              </a:rPr>
              <a:t>Targets businesses with:</a:t>
            </a:r>
          </a:p>
          <a:p>
            <a:pPr marL="383540" lvl="1"/>
            <a:r>
              <a:rPr lang="en-US" dirty="0">
                <a:ea typeface="Calibri"/>
                <a:cs typeface="Calibri"/>
              </a:rPr>
              <a:t>High inspection numbers with violations related to "focus five"</a:t>
            </a:r>
          </a:p>
          <a:p>
            <a:pPr marL="383540" lvl="1"/>
            <a:r>
              <a:rPr lang="en-US" dirty="0">
                <a:ea typeface="Calibri"/>
                <a:cs typeface="Calibri"/>
              </a:rPr>
              <a:t>High BLS rates and amputations</a:t>
            </a:r>
          </a:p>
          <a:p>
            <a:pPr marL="383540" lvl="1"/>
            <a:r>
              <a:rPr lang="en-US" dirty="0">
                <a:ea typeface="Calibri"/>
                <a:cs typeface="Calibri"/>
              </a:rPr>
              <a:t>High employer-reported amputation numbers</a:t>
            </a:r>
          </a:p>
          <a:p>
            <a:pPr>
              <a:buClr>
                <a:srgbClr val="191919"/>
              </a:buClr>
              <a:buFont typeface="Arial" panose="020B0604020202020204" pitchFamily="34" charset="0"/>
              <a:buChar char="•"/>
            </a:pPr>
            <a:r>
              <a:rPr lang="en-US" dirty="0">
                <a:ea typeface="Calibri"/>
                <a:cs typeface="Calibri"/>
              </a:rPr>
              <a:t>Programmed and unprogrammed inspections</a:t>
            </a:r>
            <a:endParaRPr lang="en-US" dirty="0"/>
          </a:p>
          <a:p>
            <a:pPr>
              <a:buClr>
                <a:srgbClr val="191919"/>
              </a:buClr>
              <a:buFont typeface="Arial" panose="020B0604020202020204" pitchFamily="34" charset="0"/>
              <a:buChar char="•"/>
            </a:pPr>
            <a:r>
              <a:rPr lang="en-US" dirty="0">
                <a:ea typeface="+mn-lt"/>
                <a:cs typeface="+mn-lt"/>
              </a:rPr>
              <a:t>Complaints and referrals alleging potential exposures to amputation hazards that could result in injury must be handled by an inspection</a:t>
            </a:r>
          </a:p>
          <a:p>
            <a:pPr>
              <a:buClr>
                <a:srgbClr val="191919"/>
              </a:buClr>
              <a:buFont typeface="Arial" panose="020B0604020202020204" pitchFamily="34" charset="0"/>
              <a:buChar char="•"/>
            </a:pPr>
            <a:endParaRPr lang="en-US" dirty="0">
              <a:ea typeface="Calibri"/>
              <a:cs typeface="Calibri"/>
            </a:endParaRPr>
          </a:p>
        </p:txBody>
      </p:sp>
    </p:spTree>
    <p:extLst>
      <p:ext uri="{BB962C8B-B14F-4D97-AF65-F5344CB8AC3E}">
        <p14:creationId xmlns:p14="http://schemas.microsoft.com/office/powerpoint/2010/main" val="3412772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UDIO_ID" val="533"/>
  <p:tag name="ORIGINAL_AUDIO_FILEPATH" val="C:\Users\DWolfram\Desktop\AUDIO_Machine Guarding\Machine_Guarding_Dave_Slide_07.wav"/>
  <p:tag name="ELAPSEDTIME" val="0.00"/>
  <p:tag name="TIMELINE" val="15.13"/>
  <p:tag name="ARTICULATE_NAV_LEVEL" val="1"/>
  <p:tag name="ARTICULATE_TOC_EXPANDED" val="True"/>
  <p:tag name="ARTICULATE_SLIDE_PRESENTER_GUID" val="4b330804-5906-4c83-8739-acdcd48b5d56"/>
  <p:tag name="ARTICULATE_SLIDE_PAUSE" val="1"/>
  <p:tag name="ARTICULATE_HIDE_SLIDE" val="1"/>
  <p:tag name="ARTICULATE_PLAYER_CONTROL_PREVIOUS" val="True"/>
  <p:tag name="ARTICULATE_PLAYER_CONTROL_NEXT" val="True"/>
  <p:tag name="ARTICULATE_USED_LAYOUT" val="1"/>
</p:tagLst>
</file>

<file path=ppt/tags/tag2.xml><?xml version="1.0" encoding="utf-8"?>
<p:tagLst xmlns:a="http://schemas.openxmlformats.org/drawingml/2006/main" xmlns:r="http://schemas.openxmlformats.org/officeDocument/2006/relationships" xmlns:p="http://schemas.openxmlformats.org/presentationml/2006/main">
  <p:tag name="AUDIO_ID" val="534"/>
  <p:tag name="ORIGINAL_AUDIO_FILEPATH" val="C:\Users\DWolfram\Desktop\AUDIO_Machine Guarding\Machine_Guarding_Dave_Slide_08.wav"/>
  <p:tag name="ELAPSEDTIME" val="0.00"/>
  <p:tag name="TIMELINE" val="22.19"/>
  <p:tag name="ARTICULATE_NAV_LEVEL" val="1"/>
  <p:tag name="ARTICULATE_TOC_EXPANDED" val="True"/>
  <p:tag name="ARTICULATE_SLIDE_PRESENTER_GUID" val="4b330804-5906-4c83-8739-acdcd48b5d56"/>
  <p:tag name="ARTICULATE_SLIDE_PAUSE" val="1"/>
  <p:tag name="ARTICULATE_HIDE_SLIDE" val="1"/>
  <p:tag name="ARTICULATE_PLAYER_CONTROL_PREVIOUS" val="True"/>
  <p:tag name="ARTICULATE_PLAYER_CONTROL_NEXT" val="True"/>
  <p:tag name="ARTICULATE_USED_LAYOUT" val="1"/>
</p:tagLst>
</file>

<file path=ppt/tags/tag3.xml><?xml version="1.0" encoding="utf-8"?>
<p:tagLst xmlns:a="http://schemas.openxmlformats.org/drawingml/2006/main" xmlns:r="http://schemas.openxmlformats.org/officeDocument/2006/relationships" xmlns:p="http://schemas.openxmlformats.org/presentationml/2006/main">
  <p:tag name="AUDIO_ID" val="548"/>
  <p:tag name="ARTICULATE_NAV_LEVEL" val="1"/>
  <p:tag name="ARTICULATE_TOC_EXPANDED" val="True"/>
  <p:tag name="ARTICULATE_SLIDE_PRESENTER_GUID" val="4b330804-5906-4c83-8739-acdcd48b5d56"/>
  <p:tag name="ARTICULATE_SLIDE_PAUSE" val="1"/>
  <p:tag name="ARTICULATE_HIDE_SLIDE" val="0"/>
  <p:tag name="ARTICULATE_PLAYER_CONTROL_PREVIOUS" val="True"/>
  <p:tag name="ARTICULATE_PLAYER_CONTROL_NEXT" val="True"/>
  <p:tag name="ARTICULATE_USED_LAYOUT" val="1"/>
</p:tagLst>
</file>

<file path=ppt/tags/tag4.xml><?xml version="1.0" encoding="utf-8"?>
<p:tagLst xmlns:a="http://schemas.openxmlformats.org/drawingml/2006/main" xmlns:r="http://schemas.openxmlformats.org/officeDocument/2006/relationships" xmlns:p="http://schemas.openxmlformats.org/presentationml/2006/main">
  <p:tag name="AUDIO_ID" val="535"/>
  <p:tag name="ORIGINAL_AUDIO_FILEPATH" val="C:\Users\DWolfram\Desktop\AUDIO_Machine Guarding\Machine_Guarding_Dave_Slide_09.wav"/>
  <p:tag name="ELAPSEDTIME" val="19.25"/>
  <p:tag name="TIMELINE" val="18.19/18.98"/>
  <p:tag name="ARTICULATE_NAV_LEVEL" val="1"/>
  <p:tag name="ARTICULATE_TOC_EXPANDED" val="True"/>
  <p:tag name="ARTICULATE_SLIDE_PRESENTER_GUID" val="4b330804-5906-4c83-8739-acdcd48b5d56"/>
  <p:tag name="ARTICULATE_SLIDE_PAUSE" val="1"/>
  <p:tag name="ARTICULATE_HIDE_SLIDE" val="1"/>
  <p:tag name="ARTICULATE_PLAYER_CONTROL_PREVIOUS" val="True"/>
  <p:tag name="ARTICULATE_PLAYER_CONTROL_NEXT" val="True"/>
  <p:tag name="ARTICULATE_USED_LAYOUT" val="1"/>
</p:tagLst>
</file>

<file path=ppt/tags/tag5.xml><?xml version="1.0" encoding="utf-8"?>
<p:tagLst xmlns:a="http://schemas.openxmlformats.org/drawingml/2006/main" xmlns:r="http://schemas.openxmlformats.org/officeDocument/2006/relationships" xmlns:p="http://schemas.openxmlformats.org/presentationml/2006/main">
  <p:tag name="TIMING" val="|5.9|12.4|6.4|3.1|19.2|7.6|18.2"/>
</p:tagLst>
</file>

<file path=ppt/tags/tag6.xml><?xml version="1.0" encoding="utf-8"?>
<p:tagLst xmlns:a="http://schemas.openxmlformats.org/drawingml/2006/main" xmlns:r="http://schemas.openxmlformats.org/officeDocument/2006/relationships" xmlns:p="http://schemas.openxmlformats.org/presentationml/2006/main">
  <p:tag name="TIMING" val="|22.3|1|0.9|0.9|6.1|14.3"/>
</p:tagLst>
</file>

<file path=ppt/theme/theme1.xml><?xml version="1.0" encoding="utf-8"?>
<a:theme xmlns:a="http://schemas.openxmlformats.org/drawingml/2006/main" name="RetrospectVTI">
  <a:themeElements>
    <a:clrScheme name="CMI Custom">
      <a:dk1>
        <a:srgbClr val="091330"/>
      </a:dk1>
      <a:lt1>
        <a:srgbClr val="ECEEF7"/>
      </a:lt1>
      <a:dk2>
        <a:srgbClr val="091330"/>
      </a:dk2>
      <a:lt2>
        <a:srgbClr val="F5F8FF"/>
      </a:lt2>
      <a:accent1>
        <a:srgbClr val="ECEEF7"/>
      </a:accent1>
      <a:accent2>
        <a:srgbClr val="F5F8FF"/>
      </a:accent2>
      <a:accent3>
        <a:srgbClr val="A1A2A9"/>
      </a:accent3>
      <a:accent4>
        <a:srgbClr val="091330"/>
      </a:accent4>
      <a:accent5>
        <a:srgbClr val="091330"/>
      </a:accent5>
      <a:accent6>
        <a:srgbClr val="96969C"/>
      </a:accent6>
      <a:hlink>
        <a:srgbClr val="5F6063"/>
      </a:hlink>
      <a:folHlink>
        <a:srgbClr val="919191"/>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Sales Pitch" id="{BA0280BF-E6B4-464B-BF28-F0D2A23065D1}" vid="{A1F0DEB3-06CD-4A85-8D08-B66BE056CE0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11E177581231045B2021334B2117B02" ma:contentTypeVersion="2" ma:contentTypeDescription="Create a new document." ma:contentTypeScope="" ma:versionID="143521feeb70ae02f3b5b5507ce1dfb0">
  <xsd:schema xmlns:xsd="http://www.w3.org/2001/XMLSchema" xmlns:xs="http://www.w3.org/2001/XMLSchema" xmlns:p="http://schemas.microsoft.com/office/2006/metadata/properties" xmlns:ns2="9587269a-429f-4f6f-bbc8-84ec8dcf76dd" targetNamespace="http://schemas.microsoft.com/office/2006/metadata/properties" ma:root="true" ma:fieldsID="7850f494c6ba33900c6eb1e53ceeccb6" ns2:_="">
    <xsd:import namespace="9587269a-429f-4f6f-bbc8-84ec8dcf76dd"/>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587269a-429f-4f6f-bbc8-84ec8dcf76d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295A6E8-5546-49D1-A15E-051D38C56E4B}">
  <ds:schemaRefs>
    <ds:schemaRef ds:uri="9587269a-429f-4f6f-bbc8-84ec8dcf76d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35BC19F-CBCA-48DE-9E7F-7D14D7331CC5}">
  <ds:schemaRefs>
    <ds:schemaRef ds:uri="http://schemas.microsoft.com/sharepoint/v3/contenttype/forms"/>
  </ds:schemaRefs>
</ds:datastoreItem>
</file>

<file path=customXml/itemProps3.xml><?xml version="1.0" encoding="utf-8"?>
<ds:datastoreItem xmlns:ds="http://schemas.openxmlformats.org/officeDocument/2006/customXml" ds:itemID="{501FDD7E-8D0D-49A0-99EA-6430E8CE630D}">
  <ds:schemaRefs>
    <ds:schemaRef ds:uri="http://purl.org/dc/dcmitype/"/>
    <ds:schemaRef ds:uri="http://schemas.microsoft.com/office/infopath/2007/PartnerControls"/>
    <ds:schemaRef ds:uri="9587269a-429f-4f6f-bbc8-84ec8dcf76dd"/>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1398</TotalTime>
  <Words>3401</Words>
  <Application>Microsoft Office PowerPoint</Application>
  <PresentationFormat>Widescreen</PresentationFormat>
  <Paragraphs>375</Paragraphs>
  <Slides>35</Slides>
  <Notes>22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Arial</vt:lpstr>
      <vt:lpstr>Calibri</vt:lpstr>
      <vt:lpstr>Helvetica Neue</vt:lpstr>
      <vt:lpstr>Segoe UI</vt:lpstr>
      <vt:lpstr>Times New Roman</vt:lpstr>
      <vt:lpstr>RetrospectVTI</vt:lpstr>
      <vt:lpstr>Machine guarding </vt:lpstr>
      <vt:lpstr>today’s presenter</vt:lpstr>
      <vt:lpstr>Housekeeping</vt:lpstr>
      <vt:lpstr>Today’s topics</vt:lpstr>
      <vt:lpstr>Why is Machine Guarding Important?</vt:lpstr>
      <vt:lpstr>OSHA Citations</vt:lpstr>
      <vt:lpstr>Why is Machine Guarding Important?</vt:lpstr>
      <vt:lpstr>OSHA Regulations related to Machine Guarding</vt:lpstr>
      <vt:lpstr>OSHA's National Emphasis Program (NEP) on Amputations in Manufacturing Industries</vt:lpstr>
      <vt:lpstr>PowerPoint Presentation</vt:lpstr>
      <vt:lpstr>How to identify amputation hazards</vt:lpstr>
      <vt:lpstr>When to conduct Machine Guarding Assessments</vt:lpstr>
      <vt:lpstr>Where to look- Recognizing Amputation hazards</vt:lpstr>
      <vt:lpstr>Where Machine Hazards Occur</vt:lpstr>
      <vt:lpstr>Where Machine Hazards Occur</vt:lpstr>
      <vt:lpstr>Power Transmission</vt:lpstr>
      <vt:lpstr>Where Machine Hazards Occur</vt:lpstr>
      <vt:lpstr>Hazardous Motions</vt:lpstr>
      <vt:lpstr>Hazardous Motions</vt:lpstr>
      <vt:lpstr>Hazardous Motions</vt:lpstr>
      <vt:lpstr>How to Control equipment hazards and avoid amputations</vt:lpstr>
      <vt:lpstr>Primary Safeguarding Methods- two methods</vt:lpstr>
      <vt:lpstr>Secondary Safeguarding Methods</vt:lpstr>
      <vt:lpstr>Primary Equipment Safeguarding</vt:lpstr>
      <vt:lpstr>Types of Guarding &amp; Devices</vt:lpstr>
      <vt:lpstr>Effective Guarding &amp; A-U-T-O</vt:lpstr>
      <vt:lpstr>Bench Grinder </vt:lpstr>
      <vt:lpstr>Additional Guarding Considerations</vt:lpstr>
      <vt:lpstr>LOTO and Exception</vt:lpstr>
      <vt:lpstr>Work Practices And Training</vt:lpstr>
      <vt:lpstr>Safeguarding Points to Remember</vt:lpstr>
      <vt:lpstr>Reference Tools</vt:lpstr>
      <vt:lpstr>PowerPoint Presentation</vt:lpstr>
      <vt:lpstr>  Get in Touch:   www.Complianceplace.com    mschneider@complianceplace.com    </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Sales Pitch</dc:title>
  <dc:creator>Rachel Powell</dc:creator>
  <cp:lastModifiedBy>Michael Schneider</cp:lastModifiedBy>
  <cp:revision>11</cp:revision>
  <dcterms:created xsi:type="dcterms:W3CDTF">2020-11-06T15:53:56Z</dcterms:created>
  <dcterms:modified xsi:type="dcterms:W3CDTF">2024-02-28T17:56:43Z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0x010100A11E177581231045B2021334B2117B02</vt:lpwstr>
  </property>
</Properties>
</file>