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23"/>
  </p:notesMasterIdLst>
  <p:sldIdLst>
    <p:sldId id="343" r:id="rId2"/>
    <p:sldId id="364" r:id="rId3"/>
    <p:sldId id="363" r:id="rId4"/>
    <p:sldId id="371" r:id="rId5"/>
    <p:sldId id="260" r:id="rId6"/>
    <p:sldId id="259" r:id="rId7"/>
    <p:sldId id="372" r:id="rId8"/>
    <p:sldId id="263" r:id="rId9"/>
    <p:sldId id="373" r:id="rId10"/>
    <p:sldId id="269" r:id="rId11"/>
    <p:sldId id="270" r:id="rId12"/>
    <p:sldId id="274" r:id="rId13"/>
    <p:sldId id="376" r:id="rId14"/>
    <p:sldId id="375" r:id="rId15"/>
    <p:sldId id="374" r:id="rId16"/>
    <p:sldId id="262" r:id="rId17"/>
    <p:sldId id="367" r:id="rId18"/>
    <p:sldId id="368" r:id="rId19"/>
    <p:sldId id="369" r:id="rId20"/>
    <p:sldId id="370" r:id="rId21"/>
    <p:sldId id="3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330"/>
    <a:srgbClr val="EDEFF7"/>
    <a:srgbClr val="D0D1D9"/>
    <a:srgbClr val="F6F9FF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83926" autoAdjust="0"/>
  </p:normalViewPr>
  <p:slideViewPr>
    <p:cSldViewPr snapToGrid="0">
      <p:cViewPr varScale="1">
        <p:scale>
          <a:sx n="56" d="100"/>
          <a:sy n="56" d="100"/>
        </p:scale>
        <p:origin x="107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8AB24-CED9-4390-8556-807B23CFB3AE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2A193-6C3E-4271-8C1D-D4AFAC0DA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91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2A193-6C3E-4271-8C1D-D4AFAC0DA6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20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9DAC-8717-4D1D-A48C-6BD6FEF39AA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46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F9512BDE-EEA0-404B-8D45-8AA93D61DABC}"/>
              </a:ext>
            </a:extLst>
          </p:cNvPr>
          <p:cNvSpPr/>
          <p:nvPr userDrawn="1"/>
        </p:nvSpPr>
        <p:spPr>
          <a:xfrm flipH="1">
            <a:off x="-1" y="4450188"/>
            <a:ext cx="12192000" cy="240781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E1223535-0F2F-6340-80B9-0B5D9364A13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all" spc="-50" baseline="0">
                <a:solidFill>
                  <a:srgbClr val="09133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rgbClr val="091330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358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/>
          <a:lstStyle/>
          <a:p>
            <a:fld id="{39667345-2558-425A-8533-9BFDBCE15005}" type="datetime1">
              <a:rPr lang="en-US" noProof="0" smtClean="0"/>
              <a:t>10/23/2024</a:t>
            </a:fld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AA314B25-B4AF-394E-BBDA-7E6BAD315F39}"/>
              </a:ext>
            </a:extLst>
          </p:cNvPr>
          <p:cNvSpPr/>
          <p:nvPr userDrawn="1"/>
        </p:nvSpPr>
        <p:spPr>
          <a:xfrm>
            <a:off x="3351057" y="0"/>
            <a:ext cx="8840943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37575EF-0D14-6140-A91B-260C9C9DFE4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2544261-8049-494B-A93D-BDFF1BB84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4886854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all" baseline="0"/>
            </a:lvl1pPr>
          </a:lstStyle>
          <a:p>
            <a:r>
              <a:rPr lang="en-US" noProof="0" dirty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214786D-83EE-814C-A5E4-D0EC7D29D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5829" y="633875"/>
            <a:ext cx="5981171" cy="5590250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buClr>
                <a:schemeClr val="tx1"/>
              </a:buClr>
              <a:buFont typeface="+mj-lt"/>
              <a:buAutoNum type="arabicPeriod"/>
              <a:defRPr sz="1400">
                <a:solidFill>
                  <a:schemeClr val="tx1"/>
                </a:solidFill>
              </a:defRPr>
            </a:lvl2pPr>
            <a:lvl3pPr marL="612648" indent="-228600">
              <a:buClr>
                <a:schemeClr val="tx1"/>
              </a:buClr>
              <a:buFont typeface="+mj-lt"/>
              <a:buAutoNum type="arabicPeriod"/>
              <a:defRPr sz="1100">
                <a:solidFill>
                  <a:schemeClr val="tx1"/>
                </a:solidFill>
              </a:defRPr>
            </a:lvl3pPr>
            <a:lvl4pPr marL="795528" indent="-228600">
              <a:buClr>
                <a:schemeClr val="tx1"/>
              </a:buClr>
              <a:buFont typeface="+mj-lt"/>
              <a:buAutoNum type="arabicPeriod"/>
              <a:defRPr sz="1100">
                <a:solidFill>
                  <a:schemeClr val="tx1"/>
                </a:solidFill>
              </a:defRPr>
            </a:lvl4pPr>
            <a:lvl5pPr marL="978408" indent="-228600">
              <a:buClr>
                <a:schemeClr val="tx1"/>
              </a:buClr>
              <a:buFont typeface="+mj-lt"/>
              <a:buAutoNum type="arabicPeriod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18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2E148DD3-DD87-154B-80B4-2421965D3C83}"/>
              </a:ext>
            </a:extLst>
          </p:cNvPr>
          <p:cNvSpPr/>
          <p:nvPr userDrawn="1"/>
        </p:nvSpPr>
        <p:spPr>
          <a:xfrm>
            <a:off x="1" y="17145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42E4732-0E8F-7B46-BD08-0F2EE0DA8786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E73F81A-7260-5C4F-A7FF-CA2CC731B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3870" y="942871"/>
            <a:ext cx="571181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CD13CD4-3E4F-2E41-ACF4-2446257D2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70" y="1973589"/>
            <a:ext cx="5711810" cy="394154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8E69886-8907-DB47-87C2-0621AF156D9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5170" y="621039"/>
            <a:ext cx="4589130" cy="5603086"/>
          </a:xfrm>
          <a:solidFill>
            <a:srgbClr val="EDEFF7"/>
          </a:solidFill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DE2671-3BCE-462A-AA37-A3FB08572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1386" y="6236365"/>
            <a:ext cx="1483780" cy="5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10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9C88DF2D-0421-A94C-82C1-867E1E5E4907}"/>
              </a:ext>
            </a:extLst>
          </p:cNvPr>
          <p:cNvSpPr/>
          <p:nvPr userDrawn="1"/>
        </p:nvSpPr>
        <p:spPr>
          <a:xfrm>
            <a:off x="10993582" y="0"/>
            <a:ext cx="119841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334D05A3-7A20-9447-8D39-F2980D85413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634999" y="3927894"/>
            <a:ext cx="10922000" cy="2326856"/>
          </a:xfrm>
          <a:prstGeom prst="rect">
            <a:avLst/>
          </a:prstGeom>
          <a:solidFill>
            <a:srgbClr val="F6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35001" y="603250"/>
            <a:ext cx="10921998" cy="3294019"/>
          </a:xfrm>
          <a:solidFill>
            <a:schemeClr val="bg1"/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298078"/>
            <a:ext cx="10113645" cy="743682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213716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5149B9-05CD-4C13-80D8-B423BAF843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4075" y="6244306"/>
            <a:ext cx="1483780" cy="5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87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9 – One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2" y="-7255"/>
            <a:ext cx="12194225" cy="69681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6" t="-125" r="31765" b="-1"/>
          <a:stretch/>
        </p:blipFill>
        <p:spPr>
          <a:xfrm>
            <a:off x="8161866" y="-17585"/>
            <a:ext cx="4047067" cy="689251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-4971337"/>
            <a:ext cx="11290859" cy="35572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 rot="18268514">
            <a:off x="7191247" y="6184631"/>
            <a:ext cx="9064176" cy="4518914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" y="6617617"/>
            <a:ext cx="10300138" cy="240384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089" y="6052568"/>
            <a:ext cx="1640394" cy="65615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2226" y="338667"/>
            <a:ext cx="801327" cy="592666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942809" y="338667"/>
            <a:ext cx="6929315" cy="592666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-2226" y="145143"/>
            <a:ext cx="113669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 userDrawn="1"/>
        </p:nvSpPr>
        <p:spPr>
          <a:xfrm>
            <a:off x="11508394" y="-102873"/>
            <a:ext cx="550122" cy="462872"/>
          </a:xfrm>
          <a:prstGeom prst="roundRect">
            <a:avLst/>
          </a:prstGeom>
          <a:solidFill>
            <a:srgbClr val="0F1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Date Placeholder 3"/>
          <p:cNvSpPr txBox="1">
            <a:spLocks/>
          </p:cNvSpPr>
          <p:nvPr userDrawn="1"/>
        </p:nvSpPr>
        <p:spPr>
          <a:xfrm>
            <a:off x="998323" y="6604976"/>
            <a:ext cx="284479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83FA3AB-7B33-4AE4-B13D-F52D4DABB918}" type="datetimeFigureOut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10/23/2024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644972" y="2570"/>
            <a:ext cx="10525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82563C3-1802-45F7-85DD-16109FC3C0B2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74"/>
          <p:cNvSpPr>
            <a:spLocks noGrp="1"/>
          </p:cNvSpPr>
          <p:nvPr>
            <p:ph type="title"/>
          </p:nvPr>
        </p:nvSpPr>
        <p:spPr>
          <a:xfrm>
            <a:off x="983340" y="365126"/>
            <a:ext cx="7032492" cy="6019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981298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6 – Divider slide (title b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 rot="18268514">
            <a:off x="7191247" y="6184631"/>
            <a:ext cx="9064176" cy="4518914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2" y="-7255"/>
            <a:ext cx="12194225" cy="696812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" y="6617617"/>
            <a:ext cx="10300138" cy="240384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25" name="Rectangle 24"/>
          <p:cNvSpPr/>
          <p:nvPr userDrawn="1"/>
        </p:nvSpPr>
        <p:spPr>
          <a:xfrm>
            <a:off x="-2226" y="338667"/>
            <a:ext cx="801327" cy="592666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 userDrawn="1"/>
        </p:nvSpPr>
        <p:spPr>
          <a:xfrm>
            <a:off x="942809" y="338667"/>
            <a:ext cx="6929315" cy="592666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-2226" y="145143"/>
            <a:ext cx="113669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 userDrawn="1"/>
        </p:nvSpPr>
        <p:spPr>
          <a:xfrm>
            <a:off x="11508394" y="-102873"/>
            <a:ext cx="550122" cy="462872"/>
          </a:xfrm>
          <a:prstGeom prst="roundRect">
            <a:avLst/>
          </a:prstGeom>
          <a:solidFill>
            <a:srgbClr val="0F1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089" y="6038054"/>
            <a:ext cx="1640394" cy="656157"/>
          </a:xfrm>
          <a:prstGeom prst="rect">
            <a:avLst/>
          </a:prstGeom>
        </p:spPr>
      </p:pic>
      <p:sp>
        <p:nvSpPr>
          <p:cNvPr id="38" name="Date Placeholder 3"/>
          <p:cNvSpPr txBox="1">
            <a:spLocks/>
          </p:cNvSpPr>
          <p:nvPr userDrawn="1"/>
        </p:nvSpPr>
        <p:spPr>
          <a:xfrm>
            <a:off x="998323" y="6604976"/>
            <a:ext cx="284479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83FA3AB-7B33-4AE4-B13D-F52D4DABB918}" type="datetimeFigureOut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10/23/2024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lide Number Placeholder 5"/>
          <p:cNvSpPr txBox="1">
            <a:spLocks/>
          </p:cNvSpPr>
          <p:nvPr userDrawn="1"/>
        </p:nvSpPr>
        <p:spPr>
          <a:xfrm>
            <a:off x="11644972" y="2570"/>
            <a:ext cx="10525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82563C3-1802-45F7-85DD-16109FC3C0B2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itle 74"/>
          <p:cNvSpPr>
            <a:spLocks noGrp="1"/>
          </p:cNvSpPr>
          <p:nvPr>
            <p:ph type="title"/>
          </p:nvPr>
        </p:nvSpPr>
        <p:spPr>
          <a:xfrm>
            <a:off x="983340" y="365126"/>
            <a:ext cx="7032492" cy="6019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297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4 – Two column text slide (no titl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28" name="Rectangle 27"/>
          <p:cNvSpPr>
            <a:spLocks noChangeArrowheads="1"/>
          </p:cNvSpPr>
          <p:nvPr userDrawn="1"/>
        </p:nvSpPr>
        <p:spPr bwMode="auto">
          <a:xfrm rot="18268514">
            <a:off x="7191247" y="6184631"/>
            <a:ext cx="9064176" cy="4518914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2" y="-7255"/>
            <a:ext cx="12194225" cy="6968128"/>
          </a:xfrm>
          <a:prstGeom prst="rect">
            <a:avLst/>
          </a:prstGeom>
        </p:spPr>
      </p:pic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" y="6617617"/>
            <a:ext cx="10300138" cy="240384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38" name="Content Placeholder 2"/>
          <p:cNvSpPr>
            <a:spLocks noGrp="1"/>
          </p:cNvSpPr>
          <p:nvPr>
            <p:ph sz="half" idx="13"/>
          </p:nvPr>
        </p:nvSpPr>
        <p:spPr>
          <a:xfrm>
            <a:off x="6447871" y="1435915"/>
            <a:ext cx="4411057" cy="363304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>
            <a:lvl1pPr marL="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324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630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008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368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sz="half" idx="1"/>
          </p:nvPr>
        </p:nvSpPr>
        <p:spPr>
          <a:xfrm>
            <a:off x="998324" y="1435915"/>
            <a:ext cx="4437278" cy="363304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>
            <a:lvl1pPr marL="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324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630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008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368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6" name="Rectangle 45"/>
          <p:cNvSpPr/>
          <p:nvPr userDrawn="1"/>
        </p:nvSpPr>
        <p:spPr>
          <a:xfrm>
            <a:off x="-2226" y="338667"/>
            <a:ext cx="801327" cy="592666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 userDrawn="1"/>
        </p:nvSpPr>
        <p:spPr>
          <a:xfrm>
            <a:off x="942809" y="338667"/>
            <a:ext cx="6929315" cy="592666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2" name="Group 51"/>
          <p:cNvGrpSpPr/>
          <p:nvPr userDrawn="1"/>
        </p:nvGrpSpPr>
        <p:grpSpPr>
          <a:xfrm>
            <a:off x="197530" y="1419581"/>
            <a:ext cx="601200" cy="601200"/>
            <a:chOff x="219563" y="2273121"/>
            <a:chExt cx="601200" cy="601200"/>
          </a:xfrm>
          <a:solidFill>
            <a:srgbClr val="82B3F8"/>
          </a:solidFill>
        </p:grpSpPr>
        <p:sp>
          <p:nvSpPr>
            <p:cNvPr id="53" name="Oval 52"/>
            <p:cNvSpPr/>
            <p:nvPr userDrawn="1"/>
          </p:nvSpPr>
          <p:spPr>
            <a:xfrm>
              <a:off x="219563" y="2273121"/>
              <a:ext cx="601200" cy="601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Picture 5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42" y="2308900"/>
              <a:ext cx="529642" cy="529642"/>
            </a:xfrm>
            <a:prstGeom prst="rect">
              <a:avLst/>
            </a:prstGeom>
            <a:noFill/>
          </p:spPr>
        </p:pic>
      </p:grpSp>
      <p:grpSp>
        <p:nvGrpSpPr>
          <p:cNvPr id="58" name="Group 57"/>
          <p:cNvGrpSpPr/>
          <p:nvPr userDrawn="1"/>
        </p:nvGrpSpPr>
        <p:grpSpPr>
          <a:xfrm>
            <a:off x="5649683" y="1419581"/>
            <a:ext cx="601200" cy="601200"/>
            <a:chOff x="219563" y="2273121"/>
            <a:chExt cx="601200" cy="601200"/>
          </a:xfrm>
          <a:solidFill>
            <a:srgbClr val="82B3F8"/>
          </a:solidFill>
        </p:grpSpPr>
        <p:sp>
          <p:nvSpPr>
            <p:cNvPr id="59" name="Oval 58"/>
            <p:cNvSpPr/>
            <p:nvPr userDrawn="1"/>
          </p:nvSpPr>
          <p:spPr>
            <a:xfrm>
              <a:off x="219563" y="2273121"/>
              <a:ext cx="601200" cy="601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5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42" y="2308900"/>
              <a:ext cx="529642" cy="529642"/>
            </a:xfrm>
            <a:prstGeom prst="rect">
              <a:avLst/>
            </a:prstGeom>
            <a:noFill/>
          </p:spPr>
        </p:pic>
      </p:grpSp>
      <p:cxnSp>
        <p:nvCxnSpPr>
          <p:cNvPr id="63" name="Straight Connector 62"/>
          <p:cNvCxnSpPr/>
          <p:nvPr userDrawn="1"/>
        </p:nvCxnSpPr>
        <p:spPr>
          <a:xfrm>
            <a:off x="-2226" y="145143"/>
            <a:ext cx="113669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 userDrawn="1"/>
        </p:nvSpPr>
        <p:spPr>
          <a:xfrm>
            <a:off x="11508394" y="-102873"/>
            <a:ext cx="550122" cy="462872"/>
          </a:xfrm>
          <a:prstGeom prst="roundRect">
            <a:avLst/>
          </a:prstGeom>
          <a:solidFill>
            <a:srgbClr val="0F1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089" y="6038054"/>
            <a:ext cx="1640394" cy="656157"/>
          </a:xfrm>
          <a:prstGeom prst="rect">
            <a:avLst/>
          </a:prstGeom>
        </p:spPr>
      </p:pic>
      <p:sp>
        <p:nvSpPr>
          <p:cNvPr id="72" name="Date Placeholder 3"/>
          <p:cNvSpPr txBox="1">
            <a:spLocks/>
          </p:cNvSpPr>
          <p:nvPr userDrawn="1"/>
        </p:nvSpPr>
        <p:spPr>
          <a:xfrm>
            <a:off x="998323" y="6604976"/>
            <a:ext cx="284479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83FA3AB-7B33-4AE4-B13D-F52D4DABB918}" type="datetimeFigureOut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10/23/2024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Slide Number Placeholder 5"/>
          <p:cNvSpPr txBox="1">
            <a:spLocks/>
          </p:cNvSpPr>
          <p:nvPr userDrawn="1"/>
        </p:nvSpPr>
        <p:spPr>
          <a:xfrm>
            <a:off x="11644972" y="2570"/>
            <a:ext cx="10525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82563C3-1802-45F7-85DD-16109FC3C0B2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itle 74"/>
          <p:cNvSpPr>
            <a:spLocks noGrp="1"/>
          </p:cNvSpPr>
          <p:nvPr>
            <p:ph type="title"/>
          </p:nvPr>
        </p:nvSpPr>
        <p:spPr>
          <a:xfrm>
            <a:off x="983340" y="365126"/>
            <a:ext cx="7032492" cy="6019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903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 – One column 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3"/>
            <a:ext cx="12194225" cy="696812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" y="6617617"/>
            <a:ext cx="10300138" cy="240384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38" name="Rectangle 37"/>
          <p:cNvSpPr>
            <a:spLocks noChangeArrowheads="1"/>
          </p:cNvSpPr>
          <p:nvPr userDrawn="1"/>
        </p:nvSpPr>
        <p:spPr bwMode="auto">
          <a:xfrm rot="18268514">
            <a:off x="7191247" y="6184631"/>
            <a:ext cx="9064176" cy="4518914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56" name="Rectangle 55"/>
          <p:cNvSpPr/>
          <p:nvPr userDrawn="1"/>
        </p:nvSpPr>
        <p:spPr>
          <a:xfrm>
            <a:off x="-2226" y="338667"/>
            <a:ext cx="801327" cy="592666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/>
          <p:cNvSpPr/>
          <p:nvPr userDrawn="1"/>
        </p:nvSpPr>
        <p:spPr>
          <a:xfrm>
            <a:off x="942809" y="338667"/>
            <a:ext cx="6929315" cy="592666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2" name="Group 61"/>
          <p:cNvGrpSpPr/>
          <p:nvPr userDrawn="1"/>
        </p:nvGrpSpPr>
        <p:grpSpPr>
          <a:xfrm>
            <a:off x="204110" y="1419953"/>
            <a:ext cx="601200" cy="601200"/>
            <a:chOff x="219563" y="2273121"/>
            <a:chExt cx="601200" cy="601200"/>
          </a:xfrm>
          <a:solidFill>
            <a:srgbClr val="82B3F8"/>
          </a:solidFill>
        </p:grpSpPr>
        <p:sp>
          <p:nvSpPr>
            <p:cNvPr id="63" name="Oval 62"/>
            <p:cNvSpPr/>
            <p:nvPr userDrawn="1"/>
          </p:nvSpPr>
          <p:spPr>
            <a:xfrm>
              <a:off x="219563" y="2273121"/>
              <a:ext cx="601200" cy="601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4" name="Picture 6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42" y="2308900"/>
              <a:ext cx="529642" cy="529642"/>
            </a:xfrm>
            <a:prstGeom prst="rect">
              <a:avLst/>
            </a:prstGeom>
            <a:noFill/>
          </p:spPr>
        </p:pic>
      </p:grpSp>
      <p:sp>
        <p:nvSpPr>
          <p:cNvPr id="66" name="Content Placeholder 2"/>
          <p:cNvSpPr>
            <a:spLocks noGrp="1"/>
          </p:cNvSpPr>
          <p:nvPr>
            <p:ph sz="half" idx="13"/>
          </p:nvPr>
        </p:nvSpPr>
        <p:spPr>
          <a:xfrm>
            <a:off x="998323" y="1435915"/>
            <a:ext cx="6789135" cy="372875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>
            <a:lvl1pPr marL="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324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630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008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368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0" name="Straight Connector 69"/>
          <p:cNvCxnSpPr/>
          <p:nvPr userDrawn="1"/>
        </p:nvCxnSpPr>
        <p:spPr>
          <a:xfrm>
            <a:off x="-2226" y="145143"/>
            <a:ext cx="113669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 userDrawn="1"/>
        </p:nvSpPr>
        <p:spPr>
          <a:xfrm>
            <a:off x="11508394" y="-102873"/>
            <a:ext cx="550122" cy="462872"/>
          </a:xfrm>
          <a:prstGeom prst="roundRect">
            <a:avLst/>
          </a:prstGeom>
          <a:solidFill>
            <a:srgbClr val="0F1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6" name="Picture 7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089" y="6038054"/>
            <a:ext cx="1640394" cy="656157"/>
          </a:xfrm>
          <a:prstGeom prst="rect">
            <a:avLst/>
          </a:prstGeom>
        </p:spPr>
      </p:pic>
      <p:sp>
        <p:nvSpPr>
          <p:cNvPr id="77" name="Date Placeholder 3"/>
          <p:cNvSpPr txBox="1">
            <a:spLocks/>
          </p:cNvSpPr>
          <p:nvPr userDrawn="1"/>
        </p:nvSpPr>
        <p:spPr>
          <a:xfrm>
            <a:off x="998323" y="6604976"/>
            <a:ext cx="284479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83FA3AB-7B33-4AE4-B13D-F52D4DABB918}" type="datetimeFigureOut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10/23/2024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Slide Number Placeholder 5"/>
          <p:cNvSpPr txBox="1">
            <a:spLocks/>
          </p:cNvSpPr>
          <p:nvPr userDrawn="1"/>
        </p:nvSpPr>
        <p:spPr>
          <a:xfrm>
            <a:off x="11630458" y="-11944"/>
            <a:ext cx="10525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82563C3-1802-45F7-85DD-16109FC3C0B2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itle 74"/>
          <p:cNvSpPr>
            <a:spLocks noGrp="1"/>
          </p:cNvSpPr>
          <p:nvPr>
            <p:ph type="title"/>
          </p:nvPr>
        </p:nvSpPr>
        <p:spPr>
          <a:xfrm>
            <a:off x="983340" y="365126"/>
            <a:ext cx="7032492" cy="6019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865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5 – Two column text slide (with titl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 rot="18268514">
            <a:off x="7191247" y="6184631"/>
            <a:ext cx="9064176" cy="4518914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2" y="-7255"/>
            <a:ext cx="12194225" cy="6968128"/>
          </a:xfrm>
          <a:prstGeom prst="rect">
            <a:avLst/>
          </a:prstGeom>
        </p:spPr>
      </p:pic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1" y="6617617"/>
            <a:ext cx="10300138" cy="240384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-2226" y="338667"/>
            <a:ext cx="801327" cy="592666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ontent Placeholder 2"/>
          <p:cNvSpPr>
            <a:spLocks noGrp="1"/>
          </p:cNvSpPr>
          <p:nvPr>
            <p:ph sz="half" idx="13"/>
          </p:nvPr>
        </p:nvSpPr>
        <p:spPr>
          <a:xfrm>
            <a:off x="6447871" y="1926972"/>
            <a:ext cx="4411057" cy="363304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>
            <a:lvl1pPr marL="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324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630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008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368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4"/>
          </p:nvPr>
        </p:nvSpPr>
        <p:spPr>
          <a:xfrm>
            <a:off x="998324" y="1926972"/>
            <a:ext cx="4437278" cy="363304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>
            <a:lvl1pPr marL="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324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630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008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368000" indent="0">
              <a:buClr>
                <a:srgbClr val="0F1D39"/>
              </a:buClr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"/>
          </p:nvPr>
        </p:nvSpPr>
        <p:spPr>
          <a:xfrm>
            <a:off x="969615" y="1266933"/>
            <a:ext cx="4465988" cy="53600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rgbClr val="0F1D3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15"/>
          </p:nvPr>
        </p:nvSpPr>
        <p:spPr>
          <a:xfrm>
            <a:off x="6447871" y="1259273"/>
            <a:ext cx="4411057" cy="53600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rgbClr val="0F1D3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942809" y="338667"/>
            <a:ext cx="6929315" cy="592666"/>
          </a:xfrm>
          <a:prstGeom prst="rect">
            <a:avLst/>
          </a:prstGeom>
          <a:solidFill>
            <a:srgbClr val="0F1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5649683" y="1904496"/>
            <a:ext cx="601200" cy="601200"/>
            <a:chOff x="219563" y="2273121"/>
            <a:chExt cx="601200" cy="601200"/>
          </a:xfrm>
          <a:solidFill>
            <a:srgbClr val="82B3F8"/>
          </a:solidFill>
        </p:grpSpPr>
        <p:sp>
          <p:nvSpPr>
            <p:cNvPr id="39" name="Oval 38"/>
            <p:cNvSpPr/>
            <p:nvPr userDrawn="1"/>
          </p:nvSpPr>
          <p:spPr>
            <a:xfrm>
              <a:off x="219563" y="2273121"/>
              <a:ext cx="601200" cy="601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3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42" y="2308900"/>
              <a:ext cx="529642" cy="529642"/>
            </a:xfrm>
            <a:prstGeom prst="rect">
              <a:avLst/>
            </a:prstGeom>
            <a:noFill/>
          </p:spPr>
        </p:pic>
      </p:grpSp>
      <p:grpSp>
        <p:nvGrpSpPr>
          <p:cNvPr id="44" name="Group 43"/>
          <p:cNvGrpSpPr/>
          <p:nvPr userDrawn="1"/>
        </p:nvGrpSpPr>
        <p:grpSpPr>
          <a:xfrm>
            <a:off x="205610" y="1918636"/>
            <a:ext cx="601200" cy="601200"/>
            <a:chOff x="219563" y="2273121"/>
            <a:chExt cx="601200" cy="601200"/>
          </a:xfrm>
          <a:solidFill>
            <a:srgbClr val="82B3F8"/>
          </a:solidFill>
        </p:grpSpPr>
        <p:sp>
          <p:nvSpPr>
            <p:cNvPr id="45" name="Oval 44"/>
            <p:cNvSpPr/>
            <p:nvPr userDrawn="1"/>
          </p:nvSpPr>
          <p:spPr>
            <a:xfrm>
              <a:off x="219563" y="2273121"/>
              <a:ext cx="601200" cy="601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6" name="Picture 4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42" y="2308900"/>
              <a:ext cx="529642" cy="529642"/>
            </a:xfrm>
            <a:prstGeom prst="rect">
              <a:avLst/>
            </a:prstGeom>
            <a:noFill/>
          </p:spPr>
        </p:pic>
      </p:grpSp>
      <p:cxnSp>
        <p:nvCxnSpPr>
          <p:cNvPr id="47" name="Straight Connector 46"/>
          <p:cNvCxnSpPr/>
          <p:nvPr userDrawn="1"/>
        </p:nvCxnSpPr>
        <p:spPr>
          <a:xfrm>
            <a:off x="-2226" y="145143"/>
            <a:ext cx="113669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 userDrawn="1"/>
        </p:nvSpPr>
        <p:spPr>
          <a:xfrm>
            <a:off x="11508394" y="-102873"/>
            <a:ext cx="550122" cy="462872"/>
          </a:xfrm>
          <a:prstGeom prst="roundRect">
            <a:avLst/>
          </a:prstGeom>
          <a:solidFill>
            <a:srgbClr val="0F1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089" y="6038054"/>
            <a:ext cx="1640394" cy="656157"/>
          </a:xfrm>
          <a:prstGeom prst="rect">
            <a:avLst/>
          </a:prstGeom>
        </p:spPr>
      </p:pic>
      <p:sp>
        <p:nvSpPr>
          <p:cNvPr id="55" name="Date Placeholder 3"/>
          <p:cNvSpPr txBox="1">
            <a:spLocks/>
          </p:cNvSpPr>
          <p:nvPr userDrawn="1"/>
        </p:nvSpPr>
        <p:spPr>
          <a:xfrm>
            <a:off x="998323" y="6604976"/>
            <a:ext cx="284479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83FA3AB-7B33-4AE4-B13D-F52D4DABB918}" type="datetimeFigureOut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10/23/2024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Slide Number Placeholder 5"/>
          <p:cNvSpPr txBox="1">
            <a:spLocks/>
          </p:cNvSpPr>
          <p:nvPr userDrawn="1"/>
        </p:nvSpPr>
        <p:spPr>
          <a:xfrm>
            <a:off x="11644972" y="2570"/>
            <a:ext cx="10525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82563C3-1802-45F7-85DD-16109FC3C0B2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itle 74"/>
          <p:cNvSpPr>
            <a:spLocks noGrp="1"/>
          </p:cNvSpPr>
          <p:nvPr>
            <p:ph type="title"/>
          </p:nvPr>
        </p:nvSpPr>
        <p:spPr>
          <a:xfrm>
            <a:off x="983340" y="365126"/>
            <a:ext cx="7032492" cy="6019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02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F9512BDE-EEA0-404B-8D45-8AA93D61DABC}"/>
              </a:ext>
            </a:extLst>
          </p:cNvPr>
          <p:cNvSpPr/>
          <p:nvPr userDrawn="1"/>
        </p:nvSpPr>
        <p:spPr>
          <a:xfrm flipH="1">
            <a:off x="4217870" y="0"/>
            <a:ext cx="3599236" cy="68579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E1223535-0F2F-6340-80B9-0B5D9364A13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all" spc="-50" baseline="0">
                <a:solidFill>
                  <a:srgbClr val="09133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rgbClr val="091330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EB7E1E-22C0-4276-95CA-28EFBEEF6A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220" y="6264488"/>
            <a:ext cx="1483780" cy="5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7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202A34A5-A029-A246-82C6-D288185EB396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2773E1D8-C87F-EE46-8284-575DCA498E8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91330"/>
                </a:solidFill>
              </a:defRPr>
            </a:lvl1pPr>
            <a:lvl2pPr>
              <a:defRPr>
                <a:solidFill>
                  <a:srgbClr val="091330"/>
                </a:solidFill>
              </a:defRPr>
            </a:lvl2pPr>
            <a:lvl3pPr>
              <a:defRPr>
                <a:solidFill>
                  <a:srgbClr val="091330"/>
                </a:solidFill>
              </a:defRPr>
            </a:lvl3pPr>
            <a:lvl4pPr>
              <a:defRPr>
                <a:solidFill>
                  <a:srgbClr val="091330"/>
                </a:solidFill>
              </a:defRPr>
            </a:lvl4pPr>
            <a:lvl5pPr>
              <a:defRPr>
                <a:solidFill>
                  <a:srgbClr val="091330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429A40D-770E-C144-A5B5-6A4442C09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>
                <a:solidFill>
                  <a:srgbClr val="09133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240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">
            <a:extLst>
              <a:ext uri="{FF2B5EF4-FFF2-40B4-BE49-F238E27FC236}">
                <a16:creationId xmlns:a16="http://schemas.microsoft.com/office/drawing/2014/main" id="{64248D99-2B30-464D-B9B7-4E5C3A1F3FB2}"/>
              </a:ext>
            </a:extLst>
          </p:cNvPr>
          <p:cNvSpPr/>
          <p:nvPr userDrawn="1"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3FAFF55B-FDE6-394B-A39B-22627D8FB6E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rgbClr val="09133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>
            <a:normAutofit/>
          </a:bodyPr>
          <a:lstStyle>
            <a:lvl1pPr>
              <a:defRPr sz="1600">
                <a:solidFill>
                  <a:srgbClr val="091330"/>
                </a:solidFill>
              </a:defRPr>
            </a:lvl1pPr>
            <a:lvl2pPr>
              <a:defRPr sz="1400">
                <a:solidFill>
                  <a:srgbClr val="091330"/>
                </a:solidFill>
              </a:defRPr>
            </a:lvl2pPr>
            <a:lvl3pPr>
              <a:defRPr sz="1100">
                <a:solidFill>
                  <a:srgbClr val="091330"/>
                </a:solidFill>
              </a:defRPr>
            </a:lvl3pPr>
            <a:lvl4pPr>
              <a:defRPr sz="1100">
                <a:solidFill>
                  <a:srgbClr val="091330"/>
                </a:solidFill>
              </a:defRPr>
            </a:lvl4pPr>
            <a:lvl5pPr>
              <a:defRPr sz="1100">
                <a:solidFill>
                  <a:srgbClr val="091330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rgbClr val="09133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>
            <a:normAutofit/>
          </a:bodyPr>
          <a:lstStyle>
            <a:lvl1pPr>
              <a:defRPr sz="1600">
                <a:solidFill>
                  <a:srgbClr val="091330"/>
                </a:solidFill>
              </a:defRPr>
            </a:lvl1pPr>
            <a:lvl2pPr>
              <a:defRPr sz="1400">
                <a:solidFill>
                  <a:srgbClr val="091330"/>
                </a:solidFill>
              </a:defRPr>
            </a:lvl2pPr>
            <a:lvl3pPr>
              <a:defRPr sz="1100">
                <a:solidFill>
                  <a:srgbClr val="091330"/>
                </a:solidFill>
              </a:defRPr>
            </a:lvl3pPr>
            <a:lvl4pPr>
              <a:defRPr sz="1100">
                <a:solidFill>
                  <a:srgbClr val="091330"/>
                </a:solidFill>
              </a:defRPr>
            </a:lvl4pPr>
            <a:lvl5pPr>
              <a:defRPr sz="1100">
                <a:solidFill>
                  <a:srgbClr val="091330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99E345E4-E77C-484E-9FBB-E4EC71F085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>
                <a:solidFill>
                  <a:srgbClr val="09133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322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83ACCAC0-2C8A-CE43-8C55-22BB53C73920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A400A9BD-AA60-E24D-9FC2-722758C8C933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4076461-FF7A-8843-B7F9-D041F3FB22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>
                <a:solidFill>
                  <a:srgbClr val="09133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039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35FB147F-5DC4-B24C-B8CB-D3DA74290381}"/>
              </a:ext>
            </a:extLst>
          </p:cNvPr>
          <p:cNvSpPr/>
          <p:nvPr userDrawn="1"/>
        </p:nvSpPr>
        <p:spPr>
          <a:xfrm>
            <a:off x="1" y="34290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A400A9BD-AA60-E24D-9FC2-722758C8C933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9308E97-4F89-394E-856A-5B4EFCB2E7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79" y="193086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A50BECA0-8817-964B-AEDB-A45669684C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9186" y="193086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F399F4D-B67A-4C4B-BCF3-36FE110603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1093" y="193086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8305C84-E25F-EC49-8F2B-4C0181FD3AB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57A1FCE-E6BF-3747-9D43-42DBA6656EC0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B4B74C8-96E7-684F-91B9-8CE56CD10F1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D522564E-B348-544F-A8E5-CFCAFA48B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>
                <a:solidFill>
                  <a:srgbClr val="09133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8890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C93679-25BE-44B3-A028-740B2C1F1F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1386" y="6218451"/>
            <a:ext cx="1483780" cy="5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9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05BFC727-5650-B049-AA2A-2511C08FB35B}"/>
              </a:ext>
            </a:extLst>
          </p:cNvPr>
          <p:cNvSpPr/>
          <p:nvPr userDrawn="1"/>
        </p:nvSpPr>
        <p:spPr>
          <a:xfrm flipH="1">
            <a:off x="0" y="0"/>
            <a:ext cx="1195754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E700C598-C823-744D-BE16-5114B7625057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1BED569-C9C5-8F4D-A42A-ED4914579D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633875"/>
            <a:ext cx="5632450" cy="5591175"/>
          </a:xfr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CB6E588-2EB7-9A41-A93A-7757596EF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5754" y="942870"/>
            <a:ext cx="4157296" cy="1292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 dirty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6C0FE70-F6BB-3D40-AD3C-E704CABE4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5754" y="2281657"/>
            <a:ext cx="4157296" cy="3633471"/>
          </a:xfrm>
        </p:spPr>
        <p:txBody>
          <a:bodyPr>
            <a:normAutofit/>
          </a:bodyPr>
          <a:lstStyle>
            <a:lvl1pPr marL="0" indent="0">
              <a:buClr>
                <a:schemeClr val="tx1"/>
              </a:buClr>
              <a:buNone/>
              <a:defRPr sz="1600">
                <a:solidFill>
                  <a:schemeClr val="tx1"/>
                </a:solidFill>
              </a:defRPr>
            </a:lvl1pPr>
            <a:lvl2pPr marL="201168" indent="0">
              <a:buClr>
                <a:schemeClr val="tx1"/>
              </a:buCl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38404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3pPr>
            <a:lvl4pPr marL="56692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4pPr>
            <a:lvl5pPr marL="74980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423EA4-5D78-49CA-A4DC-2997AD13D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3220" y="6218451"/>
            <a:ext cx="1483780" cy="5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14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/>
          <a:lstStyle/>
          <a:p>
            <a:fld id="{39667345-2558-425A-8533-9BFDBCE15005}" type="datetime1">
              <a:rPr lang="en-US" noProof="0" smtClean="0"/>
              <a:t>10/23/2024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0AB10FFC-D586-994D-8D3D-F4042255CB72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C7B0C08A-E831-D242-B2CE-2DEB004F982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5C2191-88F7-4148-96FD-E129F707E038}"/>
              </a:ext>
            </a:extLst>
          </p:cNvPr>
          <p:cNvCxnSpPr/>
          <p:nvPr userDrawn="1"/>
        </p:nvCxnSpPr>
        <p:spPr>
          <a:xfrm>
            <a:off x="6818393" y="999565"/>
            <a:ext cx="0" cy="48588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1FB2196-E251-5A40-86F7-6092CEBFA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5460992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4800" cap="all" baseline="0"/>
            </a:lvl1pPr>
          </a:lstStyle>
          <a:p>
            <a:r>
              <a:rPr lang="en-US" noProof="0" dirty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ACD1B-0D9C-A547-98A0-D66C341D3D7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540794" y="831286"/>
            <a:ext cx="4016206" cy="519542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buClr>
                <a:schemeClr val="tx1"/>
              </a:buClr>
              <a:buFont typeface="+mj-lt"/>
              <a:buAutoNum type="arabicPeriod"/>
              <a:defRPr sz="1400"/>
            </a:lvl2pPr>
            <a:lvl3pPr marL="612648" indent="-228600">
              <a:buClr>
                <a:schemeClr val="tx1"/>
              </a:buClr>
              <a:buFont typeface="+mj-lt"/>
              <a:buAutoNum type="arabicPeriod"/>
              <a:defRPr sz="1100"/>
            </a:lvl3pPr>
            <a:lvl4pPr marL="795528" indent="-228600">
              <a:buClr>
                <a:schemeClr val="tx1"/>
              </a:buClr>
              <a:buFont typeface="+mj-lt"/>
              <a:buAutoNum type="arabicPeriod"/>
              <a:defRPr sz="1100"/>
            </a:lvl4pPr>
            <a:lvl5pPr marL="978408" indent="-228600">
              <a:buClr>
                <a:schemeClr val="tx1"/>
              </a:buClr>
              <a:buFont typeface="+mj-lt"/>
              <a:buAutoNum type="arabicPeriod"/>
              <a:defRPr sz="1100"/>
            </a:lvl5pPr>
          </a:lstStyle>
          <a:p>
            <a:pPr lvl="0"/>
            <a:r>
              <a:rPr lang="en-US" noProof="0"/>
              <a:t>Quote Goes Here</a:t>
            </a:r>
          </a:p>
        </p:txBody>
      </p:sp>
    </p:spTree>
    <p:extLst>
      <p:ext uri="{BB962C8B-B14F-4D97-AF65-F5344CB8AC3E}">
        <p14:creationId xmlns:p14="http://schemas.microsoft.com/office/powerpoint/2010/main" val="4184935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1552108B-1F90-0044-A7D4-0956E919F29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2A7E99-02DE-41CA-B3F4-FCE2715A54B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073220" y="6264488"/>
            <a:ext cx="1483780" cy="5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6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3" r:id="rId2"/>
    <p:sldLayoutId id="2147483675" r:id="rId3"/>
    <p:sldLayoutId id="2147483684" r:id="rId4"/>
    <p:sldLayoutId id="2147483678" r:id="rId5"/>
    <p:sldLayoutId id="2147483688" r:id="rId6"/>
    <p:sldLayoutId id="2147483679" r:id="rId7"/>
    <p:sldLayoutId id="2147483692" r:id="rId8"/>
    <p:sldLayoutId id="2147483691" r:id="rId9"/>
    <p:sldLayoutId id="2147483690" r:id="rId10"/>
    <p:sldLayoutId id="2147483689" r:id="rId11"/>
    <p:sldLayoutId id="214748368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spc="-50" baseline="0">
          <a:solidFill>
            <a:srgbClr val="091330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091330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rgbClr val="091330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rgbClr val="091330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rgbClr val="091330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rgbClr val="09133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7AEFB0-51F2-5449-996C-73382891D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0849" y="885561"/>
            <a:ext cx="10603345" cy="3566160"/>
          </a:xfrm>
        </p:spPr>
        <p:txBody>
          <a:bodyPr>
            <a:normAutofit/>
          </a:bodyPr>
          <a:lstStyle/>
          <a:p>
            <a:r>
              <a:rPr lang="en-US" dirty="0" err="1"/>
              <a:t>OSHa’s</a:t>
            </a:r>
            <a:r>
              <a:rPr lang="en-US" dirty="0"/>
              <a:t> Top 10 Citations: </a:t>
            </a:r>
            <a:r>
              <a:rPr lang="en-US" sz="5400" dirty="0"/>
              <a:t>Fiscal Year 2024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0F6D6CF-8D73-6643-A348-53AAE29FD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5309" y="4645152"/>
            <a:ext cx="10058400" cy="1143000"/>
          </a:xfrm>
        </p:spPr>
        <p:txBody>
          <a:bodyPr/>
          <a:lstStyle/>
          <a:p>
            <a:r>
              <a:rPr lang="en-US" dirty="0"/>
              <a:t>Are you prepared?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F749D1-F77C-4DA5-AE68-29B8D976B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584" y="885561"/>
            <a:ext cx="2201125" cy="88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65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3FC25B-B164-4E62-9A2C-677D0C0FF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/>
          <a:lstStyle/>
          <a:p>
            <a:r>
              <a:rPr lang="en-US" dirty="0"/>
              <a:t>What’s required: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Written policy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Equipment-specific LOTO procedures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Affected employee training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Authorized employee training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Annual periodic audits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492506-725D-4A47-970E-9FA4FAD6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</p:spPr>
        <p:txBody>
          <a:bodyPr/>
          <a:lstStyle/>
          <a:p>
            <a:r>
              <a:rPr lang="en-US" dirty="0"/>
              <a:t>Lockout/tagout</a:t>
            </a:r>
          </a:p>
        </p:txBody>
      </p:sp>
      <p:pic>
        <p:nvPicPr>
          <p:cNvPr id="4098" name="Picture 2" descr="Need to Create a Lockout/Tagout Safety Program? This Model Program Makes it  Easy! - MCAA">
            <a:extLst>
              <a:ext uri="{FF2B5EF4-FFF2-40B4-BE49-F238E27FC236}">
                <a16:creationId xmlns:a16="http://schemas.microsoft.com/office/drawing/2014/main" id="{3B6B433B-4D74-47B3-B1C0-05E70A2FE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91" y="1956882"/>
            <a:ext cx="5847979" cy="3289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2534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FA7DE7-7DBE-4CB9-B3C0-B343EC0E3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108200"/>
            <a:ext cx="3886517" cy="3760788"/>
          </a:xfrm>
        </p:spPr>
        <p:txBody>
          <a:bodyPr/>
          <a:lstStyle/>
          <a:p>
            <a:r>
              <a:rPr lang="en-US" dirty="0"/>
              <a:t>What’s required:</a:t>
            </a:r>
          </a:p>
          <a:p>
            <a:pPr lvl="1"/>
            <a:r>
              <a:rPr lang="en-US" sz="2000" dirty="0"/>
              <a:t>Operator training program</a:t>
            </a:r>
          </a:p>
          <a:p>
            <a:pPr lvl="1"/>
            <a:r>
              <a:rPr lang="en-US" sz="2000" dirty="0"/>
              <a:t>Operator evaluations</a:t>
            </a:r>
          </a:p>
          <a:p>
            <a:pPr lvl="1"/>
            <a:r>
              <a:rPr lang="en-US" sz="2000" dirty="0"/>
              <a:t>Pre-shift inspection protocols</a:t>
            </a:r>
          </a:p>
          <a:p>
            <a:pPr lvl="1"/>
            <a:r>
              <a:rPr lang="en-US" sz="2000" dirty="0"/>
              <a:t>Protocols for loading/unloading tractor trailers</a:t>
            </a:r>
          </a:p>
          <a:p>
            <a:pPr lvl="1"/>
            <a:r>
              <a:rPr lang="en-US" sz="2000" dirty="0"/>
              <a:t>Safe driving on site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52BF01-4169-48BA-B298-83F03EE70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</p:spPr>
        <p:txBody>
          <a:bodyPr/>
          <a:lstStyle/>
          <a:p>
            <a:r>
              <a:rPr lang="en-US" dirty="0"/>
              <a:t>Forklifts</a:t>
            </a:r>
          </a:p>
        </p:txBody>
      </p:sp>
      <p:pic>
        <p:nvPicPr>
          <p:cNvPr id="5122" name="Picture 2" descr="Safe forklift operation: employers, drivers share the responsibilityPlant.ca">
            <a:extLst>
              <a:ext uri="{FF2B5EF4-FFF2-40B4-BE49-F238E27FC236}">
                <a16:creationId xmlns:a16="http://schemas.microsoft.com/office/drawing/2014/main" id="{7A8C661D-7121-4481-B5EB-3F763966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47" y="1274210"/>
            <a:ext cx="4342001" cy="405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963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619FAC-E61E-2CC9-E084-0AF644890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What’s required:</a:t>
            </a:r>
          </a:p>
          <a:p>
            <a:pPr lvl="1"/>
            <a:r>
              <a:rPr lang="en-US" sz="2000" dirty="0"/>
              <a:t>Proper equipment</a:t>
            </a:r>
          </a:p>
          <a:p>
            <a:pPr lvl="1"/>
            <a:r>
              <a:rPr lang="en-US" sz="2000" dirty="0"/>
              <a:t>Competent person</a:t>
            </a:r>
          </a:p>
          <a:p>
            <a:pPr lvl="1"/>
            <a:r>
              <a:rPr lang="en-US" sz="2000" dirty="0"/>
              <a:t>Inspection</a:t>
            </a:r>
          </a:p>
          <a:p>
            <a:pPr lvl="1"/>
            <a:r>
              <a:rPr lang="en-US" sz="2000" dirty="0"/>
              <a:t>Training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DB806F-7E46-4A0A-AC14-E228D1F76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</p:spPr>
        <p:txBody>
          <a:bodyPr/>
          <a:lstStyle/>
          <a:p>
            <a:r>
              <a:rPr lang="en-US" dirty="0"/>
              <a:t>Scaffolding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772C94-EA57-E6E0-8AE5-6A19AD492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996" y="1530350"/>
            <a:ext cx="5986724" cy="3760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1767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619FAC-E61E-2CC9-E084-0AF644890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What’s required:</a:t>
            </a:r>
          </a:p>
          <a:p>
            <a:pPr lvl="1"/>
            <a:r>
              <a:rPr lang="en-US" sz="2400" dirty="0"/>
              <a:t>PPE Hazard Assessment</a:t>
            </a:r>
          </a:p>
          <a:p>
            <a:pPr lvl="2"/>
            <a:r>
              <a:rPr lang="en-US" sz="1800" dirty="0"/>
              <a:t>Include eye and face</a:t>
            </a:r>
          </a:p>
          <a:p>
            <a:pPr lvl="1"/>
            <a:r>
              <a:rPr lang="en-US" sz="2400" dirty="0"/>
              <a:t>PPE Selection</a:t>
            </a:r>
          </a:p>
          <a:p>
            <a:pPr lvl="1"/>
            <a:r>
              <a:rPr lang="en-US" sz="2400" dirty="0"/>
              <a:t>Proper training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DB806F-7E46-4A0A-AC14-E228D1F76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</p:spPr>
        <p:txBody>
          <a:bodyPr/>
          <a:lstStyle/>
          <a:p>
            <a:r>
              <a:rPr lang="en-US" dirty="0"/>
              <a:t>PPE: Eye &amp; Face Protection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26BE3-0EC8-82EB-0A3E-16CCA3B3C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30455"/>
            <a:ext cx="4426267" cy="3871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7443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619FAC-E61E-2CC9-E084-0AF644890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What’s required:</a:t>
            </a:r>
          </a:p>
          <a:p>
            <a:pPr lvl="1"/>
            <a:r>
              <a:rPr lang="en-US" sz="2000" dirty="0"/>
              <a:t>Equipment analysis for hazard</a:t>
            </a:r>
          </a:p>
          <a:p>
            <a:pPr lvl="1"/>
            <a:r>
              <a:rPr lang="en-US" sz="2000" dirty="0"/>
              <a:t>Proper guarding</a:t>
            </a:r>
          </a:p>
          <a:p>
            <a:pPr lvl="1"/>
            <a:r>
              <a:rPr lang="en-US" sz="2000" dirty="0"/>
              <a:t>Guarding in place</a:t>
            </a:r>
          </a:p>
          <a:p>
            <a:pPr lvl="1"/>
            <a:r>
              <a:rPr lang="en-US" sz="2000" dirty="0"/>
              <a:t>Training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DB806F-7E46-4A0A-AC14-E228D1F76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</p:spPr>
        <p:txBody>
          <a:bodyPr/>
          <a:lstStyle/>
          <a:p>
            <a:r>
              <a:rPr lang="en-US" dirty="0"/>
              <a:t>MACHINERY &amp; Machine Guarding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1DB221-A461-7B34-B27B-A340E9F59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804" y="1328738"/>
            <a:ext cx="2683668" cy="2100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6131B5-B978-271B-134C-91475F380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913" y="2231233"/>
            <a:ext cx="2683668" cy="2100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2BCDF7-1718-23B4-54BE-5255371A2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145" y="4667354"/>
            <a:ext cx="4219575" cy="1247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8653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C1A3C7-EDDC-403B-8BC0-B606D88FB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541885"/>
            <a:ext cx="4639736" cy="736282"/>
          </a:xfrm>
        </p:spPr>
        <p:txBody>
          <a:bodyPr/>
          <a:lstStyle/>
          <a:p>
            <a:r>
              <a:rPr lang="en-US" dirty="0"/>
              <a:t>Policies / Record Retention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CD43F4-1BB6-48F4-B088-3D95CA703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2278167"/>
            <a:ext cx="4639736" cy="3423075"/>
          </a:xfrm>
        </p:spPr>
        <p:txBody>
          <a:bodyPr>
            <a:normAutofit/>
          </a:bodyPr>
          <a:lstStyle/>
          <a:p>
            <a:r>
              <a:rPr lang="en-US" sz="2000" dirty="0"/>
              <a:t>New Hire Training</a:t>
            </a:r>
          </a:p>
          <a:p>
            <a:pPr lvl="1"/>
            <a:r>
              <a:rPr lang="en-US" sz="1800" dirty="0"/>
              <a:t>Doesn’t cover all required topics</a:t>
            </a:r>
          </a:p>
          <a:p>
            <a:r>
              <a:rPr lang="en-US" sz="2000" dirty="0"/>
              <a:t>Ongoing Training</a:t>
            </a:r>
          </a:p>
          <a:p>
            <a:pPr lvl="1"/>
            <a:r>
              <a:rPr lang="en-US" sz="1800" dirty="0"/>
              <a:t>Doesn’t cover all required topics</a:t>
            </a:r>
          </a:p>
          <a:p>
            <a:pPr lvl="1"/>
            <a:r>
              <a:rPr lang="en-US" sz="1800" dirty="0"/>
              <a:t>Make-up sessions not completed</a:t>
            </a:r>
          </a:p>
          <a:p>
            <a:pPr lvl="1"/>
            <a:r>
              <a:rPr lang="en-US" sz="1800" dirty="0"/>
              <a:t>Training documentation doesn’t’ meet requirements</a:t>
            </a:r>
          </a:p>
          <a:p>
            <a:r>
              <a:rPr lang="en-US" sz="2000" dirty="0"/>
              <a:t>Online Training </a:t>
            </a:r>
          </a:p>
          <a:p>
            <a:pPr lvl="1"/>
            <a:r>
              <a:rPr lang="en-US" sz="1800" dirty="0"/>
              <a:t>Canned programs don’t cover site specifics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BA3806-A8C5-45CD-B40B-23D8D545F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944" y="1530455"/>
            <a:ext cx="4639736" cy="736282"/>
          </a:xfrm>
        </p:spPr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3B89BD-ACE5-41ED-A8CD-837A790BCD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97280" y="2289597"/>
            <a:ext cx="4639736" cy="291082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Policies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Policies are outdated 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Polices don’t meet the standards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Policies not adhered 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Access to records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Records are not readily available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Only one person knows how to access certain records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Compliance pitfalls </a:t>
            </a:r>
          </a:p>
        </p:txBody>
      </p:sp>
    </p:spTree>
    <p:extLst>
      <p:ext uri="{BB962C8B-B14F-4D97-AF65-F5344CB8AC3E}">
        <p14:creationId xmlns:p14="http://schemas.microsoft.com/office/powerpoint/2010/main" val="2419111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C9D128-9DA0-40CC-82D9-AAF3609EA6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compliance tools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6FDEE-D7AA-F05B-E967-2801692ED4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40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21A97A-B822-D72C-F918-49E5D921D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578198-3CD3-448F-8F37-B524E1997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</p:spPr>
        <p:txBody>
          <a:bodyPr/>
          <a:lstStyle/>
          <a:p>
            <a:r>
              <a:rPr lang="en-US" dirty="0"/>
              <a:t>Strategic Planning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70D25-3E22-4529-9953-0F38C4217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19" y="1691281"/>
            <a:ext cx="5226981" cy="4347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F6A173-3A31-44CB-B7E8-B5EF20246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261" y="1721591"/>
            <a:ext cx="5702496" cy="434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97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2D4D81-A40F-95D4-D10B-5D99CB24C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38957C-CE61-4D05-9175-3B0ACD753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Matrix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8C0D5AA-9D2F-4FFB-81D2-79B9770FB5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074948"/>
              </p:ext>
            </p:extLst>
          </p:nvPr>
        </p:nvGraphicFramePr>
        <p:xfrm>
          <a:off x="1339850" y="2022452"/>
          <a:ext cx="9512300" cy="3067050"/>
        </p:xfrm>
        <a:graphic>
          <a:graphicData uri="http://schemas.openxmlformats.org/drawingml/2006/table">
            <a:tbl>
              <a:tblPr/>
              <a:tblGrid>
                <a:gridCol w="1041400">
                  <a:extLst>
                    <a:ext uri="{9D8B030D-6E8A-4147-A177-3AD203B41FA5}">
                      <a16:colId xmlns:a16="http://schemas.microsoft.com/office/drawing/2014/main" val="4272187685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3197298446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529000348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65594541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009179783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778181235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424954326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207382366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125071161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3683540216"/>
                    </a:ext>
                  </a:extLst>
                </a:gridCol>
              </a:tblGrid>
              <a:tr h="298450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 Training Matrix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644620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Employee Name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Emergency Action Plan / Fire Extinguishers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Hazard Communication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Lockout/Tagout Affected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Lockout/Tagout Authorized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PPE / Hearing Conservation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Bloodborne Pathogens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Aid / CPR / AED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NFPA 70E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Forklift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06852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Frequency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Every 2 Years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Every 3 Years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Every 3 Years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83492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Due Date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February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Recert Due Date Listed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Recert Due Date Listed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Recert Due Date Listed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62735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Employee 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2/21/2021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3/17/2021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4/20/2021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7/20/2022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5/22/2022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35682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Employee 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2/21/2021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3/17/2021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4/20/2021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3/13/2023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23148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Employee 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2/21/2021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3/17/2021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4/20/2021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5/12/2021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7/20/2022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10/21/2022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10/9/2023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11236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Employee 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2/21/2021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3/17/2021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4/20/2021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29228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Employee 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3/17/2021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4/20/2021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3/13/2023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12621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Employee 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2/21/2021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3/17/2021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4/20/2021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5/12/2021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7/20/2022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10/21/2022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23890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Employee 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2/21/2021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4/20/2021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5/22/2022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93618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Employee 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2/21/2021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3/17/2021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4/20/2021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78173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Employee 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2/21/2021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3/17/2021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4/20/2021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7/20/2022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3/13/2023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040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3298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068C24-F64F-5340-5264-6D57E4DA7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8E337-6F43-4242-AA00-0F8FD5C6F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</p:spPr>
        <p:txBody>
          <a:bodyPr/>
          <a:lstStyle/>
          <a:p>
            <a:r>
              <a:rPr lang="en-US" dirty="0"/>
              <a:t>Document Retention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99CFC3-99A9-4682-A4A5-2B0AA7408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963" y="1991650"/>
            <a:ext cx="10194157" cy="318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47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B6C6BD0-EDC9-7C44-A414-B66D25E34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</p:spPr>
        <p:txBody>
          <a:bodyPr/>
          <a:lstStyle/>
          <a:p>
            <a:r>
              <a:rPr lang="en-US" dirty="0"/>
              <a:t>today’s presenter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96C3DD2-045C-6945-B783-8067FCC3CDF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636293" y="5109174"/>
            <a:ext cx="2919413" cy="83153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MARK Vaillancourt</a:t>
            </a:r>
          </a:p>
          <a:p>
            <a:r>
              <a:rPr lang="en-US" dirty="0"/>
              <a:t>Manager, Health &amp; Safety Services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9DA67A-D0B8-77FA-0C58-EE7473367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584" y="885561"/>
            <a:ext cx="2201125" cy="880450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DB9114D-C081-8E47-6992-5C46CA467E0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278" t="896" r="-1278" b="20148"/>
          <a:stretch/>
        </p:blipFill>
        <p:spPr>
          <a:xfrm>
            <a:off x="4673600" y="1860550"/>
            <a:ext cx="2919413" cy="2919413"/>
          </a:xfrm>
        </p:spPr>
      </p:pic>
    </p:spTree>
    <p:extLst>
      <p:ext uri="{BB962C8B-B14F-4D97-AF65-F5344CB8AC3E}">
        <p14:creationId xmlns:p14="http://schemas.microsoft.com/office/powerpoint/2010/main" val="324043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 anchor="ctr"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OSHA is ACTIVE!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Develop a strategic plan each year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Workplace assessments and policies reviewed annually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Maintain an employee training matrix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Keep up with training – Annual and New Hire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Develop protocols for proper document retention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Seek help!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26418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53100-3076-4726-B6E8-AE7CD2CCF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AEC0676-36E0-374F-8480-880FE68CC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F356B-569A-135D-9D11-3BC030FF0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001" t="23503" r="362" b="10734"/>
          <a:stretch/>
        </p:blipFill>
        <p:spPr>
          <a:xfrm>
            <a:off x="1894662" y="846889"/>
            <a:ext cx="8092712" cy="345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48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AFE5F1-F40A-4918-BB10-C8C0A6AA1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6944"/>
            <a:ext cx="4998720" cy="3760891"/>
          </a:xfrm>
        </p:spPr>
        <p:txBody>
          <a:bodyPr anchor="ctr">
            <a:normAutofit/>
          </a:bodyPr>
          <a:lstStyle/>
          <a:p>
            <a:pPr>
              <a:buClr>
                <a:srgbClr val="191919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This presentation is being recorded and will be shared.</a:t>
            </a:r>
          </a:p>
          <a:p>
            <a:pPr>
              <a:buClr>
                <a:srgbClr val="191919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Everyone will be muted to prevent background noise. </a:t>
            </a:r>
          </a:p>
          <a:p>
            <a:pPr>
              <a:buClr>
                <a:srgbClr val="191919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Use the question button to log your question.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D6630C-AD91-49EF-9690-56B8089CF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Housekeeping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41ED0F-1BA8-483A-8043-510EBFAF3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799" y="1090727"/>
            <a:ext cx="4835213" cy="45171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C62D11-ED3A-4EFF-82AC-D8D291FB7AB1}"/>
              </a:ext>
            </a:extLst>
          </p:cNvPr>
          <p:cNvSpPr/>
          <p:nvPr/>
        </p:nvSpPr>
        <p:spPr>
          <a:xfrm>
            <a:off x="8430684" y="4822128"/>
            <a:ext cx="286132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86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/>
          <a:lstStyle/>
          <a:p>
            <a:r>
              <a:rPr lang="en-GB" dirty="0"/>
              <a:t>OSHA’s most frequently cited General Industry and Construction Standards</a:t>
            </a:r>
          </a:p>
          <a:p>
            <a:r>
              <a:rPr lang="en-GB" dirty="0"/>
              <a:t>Standards that apply to most organizations</a:t>
            </a:r>
          </a:p>
          <a:p>
            <a:r>
              <a:rPr lang="en-GB" dirty="0"/>
              <a:t>Common pitfalls in maintaining compliance programs</a:t>
            </a:r>
          </a:p>
          <a:p>
            <a:r>
              <a:rPr lang="en-GB" dirty="0"/>
              <a:t>Compliance Tools</a:t>
            </a:r>
          </a:p>
          <a:p>
            <a:pPr lvl="1"/>
            <a:r>
              <a:rPr lang="en-GB" dirty="0"/>
              <a:t>Strategic safety plan</a:t>
            </a:r>
          </a:p>
          <a:p>
            <a:pPr lvl="1"/>
            <a:r>
              <a:rPr lang="en-GB" dirty="0"/>
              <a:t>Training matrix</a:t>
            </a:r>
          </a:p>
          <a:p>
            <a:pPr lvl="1"/>
            <a:r>
              <a:rPr lang="en-GB" dirty="0"/>
              <a:t>Document retention protocols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</p:spPr>
        <p:txBody>
          <a:bodyPr/>
          <a:lstStyle/>
          <a:p>
            <a:r>
              <a:rPr lang="en-GB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63234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96963" y="1645920"/>
            <a:ext cx="10058400" cy="4223068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dirty="0"/>
              <a:t>Fall Protection, General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dirty="0"/>
              <a:t>Hazard Communication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dirty="0"/>
              <a:t>Ladders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dirty="0"/>
              <a:t>Respiratory Protection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dirty="0"/>
              <a:t>Control of Hazardous Energy (Lockout/Tagout)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dirty="0"/>
              <a:t>Powered Industrial Trucks (Forklifts)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dirty="0"/>
              <a:t>Fall Protection (Training)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dirty="0"/>
              <a:t>Scaffolding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dirty="0"/>
              <a:t>PPE: Eye &amp; Face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GB" dirty="0"/>
              <a:t>Machinery and Machine Guarding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</p:spPr>
        <p:txBody>
          <a:bodyPr/>
          <a:lstStyle/>
          <a:p>
            <a:r>
              <a:rPr lang="en-GB" dirty="0"/>
              <a:t>General Industry most frequently cited standards</a:t>
            </a:r>
          </a:p>
        </p:txBody>
      </p:sp>
      <p:pic>
        <p:nvPicPr>
          <p:cNvPr id="1026" name="Picture 2" descr="OSHA vaccine mandate gets pushback from state officials | Robesonian">
            <a:extLst>
              <a:ext uri="{FF2B5EF4-FFF2-40B4-BE49-F238E27FC236}">
                <a16:creationId xmlns:a16="http://schemas.microsoft.com/office/drawing/2014/main" id="{91C13D62-D416-4B59-9A2F-94B4C234F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51" y="1733591"/>
            <a:ext cx="3723991" cy="372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88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5D75F-2876-C38B-47F2-47E8421CE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Protection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FED70-8457-4932-8FFC-CD7631A3B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37361"/>
            <a:ext cx="10058400" cy="41317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What’s required</a:t>
            </a:r>
          </a:p>
          <a:p>
            <a:pPr lvl="1"/>
            <a:r>
              <a:rPr lang="en-US" sz="2000" dirty="0"/>
              <a:t>Job hazard analysis</a:t>
            </a:r>
          </a:p>
          <a:p>
            <a:pPr lvl="1"/>
            <a:r>
              <a:rPr lang="en-US" sz="2000" dirty="0"/>
              <a:t>Eliminate the fall hazard</a:t>
            </a:r>
          </a:p>
          <a:p>
            <a:pPr lvl="1"/>
            <a:r>
              <a:rPr lang="en-US" sz="2000" dirty="0"/>
              <a:t>Guarding</a:t>
            </a:r>
          </a:p>
          <a:p>
            <a:pPr lvl="1"/>
            <a:r>
              <a:rPr lang="en-US" sz="2000" dirty="0"/>
              <a:t>Personal arrest</a:t>
            </a:r>
          </a:p>
          <a:p>
            <a:pPr lvl="1"/>
            <a:r>
              <a:rPr lang="en-US" sz="2000" dirty="0"/>
              <a:t>Training!</a:t>
            </a:r>
          </a:p>
          <a:p>
            <a:pPr lvl="1"/>
            <a:r>
              <a:rPr lang="en-US" sz="2000" dirty="0"/>
              <a:t>Equipment inspections</a:t>
            </a:r>
          </a:p>
          <a:p>
            <a:pPr lvl="1"/>
            <a:r>
              <a:rPr lang="en-US" sz="2000" dirty="0"/>
              <a:t>Housekeeping (slips/falls)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91AE7-4231-50EB-7F22-FFD6A8068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650" y="1901666"/>
            <a:ext cx="5722620" cy="3218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6395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1F1F4B-115A-4504-8603-AB87B353E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108200"/>
            <a:ext cx="4294708" cy="3760788"/>
          </a:xfrm>
        </p:spPr>
        <p:txBody>
          <a:bodyPr/>
          <a:lstStyle/>
          <a:p>
            <a:r>
              <a:rPr lang="en-US" dirty="0"/>
              <a:t>What’s required:</a:t>
            </a:r>
          </a:p>
          <a:p>
            <a:r>
              <a:rPr lang="en-US" dirty="0"/>
              <a:t>Written policy</a:t>
            </a:r>
          </a:p>
          <a:p>
            <a:r>
              <a:rPr lang="en-US" dirty="0"/>
              <a:t>Safety Data Sheets (SDS) maintained </a:t>
            </a:r>
          </a:p>
          <a:p>
            <a:r>
              <a:rPr lang="en-US" dirty="0"/>
              <a:t>Employee training</a:t>
            </a:r>
          </a:p>
          <a:p>
            <a:r>
              <a:rPr lang="en-US" dirty="0"/>
              <a:t>Chemical labeling including secondary container labels</a:t>
            </a:r>
          </a:p>
          <a:p>
            <a:r>
              <a:rPr lang="en-US" dirty="0"/>
              <a:t>Non routine tasks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B32F08-D2C3-4B42-823F-0517E531F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</p:spPr>
        <p:txBody>
          <a:bodyPr/>
          <a:lstStyle/>
          <a:p>
            <a:r>
              <a:rPr lang="en-US" dirty="0"/>
              <a:t>Hazard Communication</a:t>
            </a:r>
          </a:p>
        </p:txBody>
      </p:sp>
      <p:pic>
        <p:nvPicPr>
          <p:cNvPr id="2050" name="Picture 2" descr="GHS Compliant Labels for Chemical Hazards | Nameplates, Labels, Overlays">
            <a:extLst>
              <a:ext uri="{FF2B5EF4-FFF2-40B4-BE49-F238E27FC236}">
                <a16:creationId xmlns:a16="http://schemas.microsoft.com/office/drawing/2014/main" id="{4F77CE03-2CD2-4AF0-9CE8-21B96EB6F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942975"/>
            <a:ext cx="5046134" cy="518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645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7A1BF-CC87-517E-B315-31DEC9269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Ladders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CD2BE-BF43-A654-EC7A-621839493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What’s required:</a:t>
            </a:r>
          </a:p>
          <a:p>
            <a:pPr lvl="1"/>
            <a:r>
              <a:rPr lang="en-US" sz="2400" dirty="0"/>
              <a:t>Proper ladder for task</a:t>
            </a:r>
          </a:p>
          <a:p>
            <a:pPr lvl="2"/>
            <a:r>
              <a:rPr lang="en-US" sz="1800" dirty="0"/>
              <a:t>Height</a:t>
            </a:r>
          </a:p>
          <a:p>
            <a:pPr lvl="2"/>
            <a:r>
              <a:rPr lang="en-US" sz="1800" dirty="0"/>
              <a:t>Load</a:t>
            </a:r>
          </a:p>
          <a:p>
            <a:pPr lvl="1"/>
            <a:r>
              <a:rPr lang="en-US" sz="2400" dirty="0"/>
              <a:t>Inspections</a:t>
            </a:r>
          </a:p>
          <a:p>
            <a:pPr lvl="1"/>
            <a:r>
              <a:rPr lang="en-US" sz="2400" dirty="0"/>
              <a:t>Training</a:t>
            </a:r>
          </a:p>
          <a:p>
            <a:pPr lvl="1"/>
            <a:r>
              <a:rPr lang="en-US" sz="2400" dirty="0"/>
              <a:t>Proper use</a:t>
            </a:r>
          </a:p>
          <a:p>
            <a:pPr marL="0" indent="0">
              <a:buNone/>
            </a:pPr>
            <a:endParaRPr lang="en-US" b="0" i="0" dirty="0">
              <a:solidFill>
                <a:srgbClr val="000000"/>
              </a:solidFill>
              <a:effectLst/>
              <a:latin typeface="inherit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266414-239E-DFB1-E9C5-7B2A8D30F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308" y="2108201"/>
            <a:ext cx="5443797" cy="29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38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177F9A-A57C-4E16-96AC-B14C356D9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>
            <a:normAutofit/>
          </a:bodyPr>
          <a:lstStyle/>
          <a:p>
            <a:r>
              <a:rPr lang="en-US" dirty="0"/>
              <a:t>What’s required:</a:t>
            </a:r>
          </a:p>
          <a:p>
            <a:pPr lvl="1"/>
            <a:r>
              <a:rPr lang="en-US" sz="2000" dirty="0"/>
              <a:t>Written policy</a:t>
            </a:r>
          </a:p>
          <a:p>
            <a:pPr lvl="1"/>
            <a:r>
              <a:rPr lang="en-US" sz="2000" dirty="0"/>
              <a:t>Medical evaluations</a:t>
            </a:r>
          </a:p>
          <a:p>
            <a:pPr lvl="1"/>
            <a:r>
              <a:rPr lang="en-US" sz="2000" dirty="0"/>
              <a:t>Employee training</a:t>
            </a:r>
          </a:p>
          <a:p>
            <a:pPr lvl="1"/>
            <a:r>
              <a:rPr lang="en-US" sz="2000" dirty="0"/>
              <a:t>Fit testing</a:t>
            </a:r>
          </a:p>
          <a:p>
            <a:pPr lvl="1"/>
            <a:r>
              <a:rPr lang="en-US" sz="2000" dirty="0"/>
              <a:t>NIOSH approved respirators</a:t>
            </a:r>
          </a:p>
          <a:p>
            <a:pPr lvl="1"/>
            <a:r>
              <a:rPr lang="en-US" sz="2000" dirty="0"/>
              <a:t>Cartridge changeout schedule</a:t>
            </a:r>
          </a:p>
          <a:p>
            <a:pPr lvl="1"/>
            <a:r>
              <a:rPr lang="en-US" sz="2000" dirty="0"/>
              <a:t>Voluntary use protocols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7520B8-2ABF-4A29-9494-406D58AF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</p:spPr>
        <p:txBody>
          <a:bodyPr/>
          <a:lstStyle/>
          <a:p>
            <a:r>
              <a:rPr lang="en-US" dirty="0"/>
              <a:t>Respiratory protection</a:t>
            </a:r>
          </a:p>
        </p:txBody>
      </p:sp>
      <p:pic>
        <p:nvPicPr>
          <p:cNvPr id="3074" name="Picture 2" descr="Respiratory Protection - Overview | Occupational Safety and Health  Administration">
            <a:extLst>
              <a:ext uri="{FF2B5EF4-FFF2-40B4-BE49-F238E27FC236}">
                <a16:creationId xmlns:a16="http://schemas.microsoft.com/office/drawing/2014/main" id="{D33FFE97-AB60-47BD-87EF-7E74C8E13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68" y="1764260"/>
            <a:ext cx="3697586" cy="36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91212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CMI Custom">
      <a:dk1>
        <a:srgbClr val="091330"/>
      </a:dk1>
      <a:lt1>
        <a:srgbClr val="ECEEF7"/>
      </a:lt1>
      <a:dk2>
        <a:srgbClr val="091330"/>
      </a:dk2>
      <a:lt2>
        <a:srgbClr val="F5F8FF"/>
      </a:lt2>
      <a:accent1>
        <a:srgbClr val="ECEEF7"/>
      </a:accent1>
      <a:accent2>
        <a:srgbClr val="F5F8FF"/>
      </a:accent2>
      <a:accent3>
        <a:srgbClr val="A1A2A9"/>
      </a:accent3>
      <a:accent4>
        <a:srgbClr val="091330"/>
      </a:accent4>
      <a:accent5>
        <a:srgbClr val="091330"/>
      </a:accent5>
      <a:accent6>
        <a:srgbClr val="96969C"/>
      </a:accent6>
      <a:hlink>
        <a:srgbClr val="5F6063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 Pitch" id="{BA0280BF-E6B4-464B-BF28-F0D2A23065D1}" vid="{A1F0DEB3-06CD-4A85-8D08-B66BE056CE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Minimalist sales pitch</Template>
  <TotalTime>3411</TotalTime>
  <Words>653</Words>
  <Application>Microsoft Office PowerPoint</Application>
  <PresentationFormat>Widescreen</PresentationFormat>
  <Paragraphs>248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inherit</vt:lpstr>
      <vt:lpstr>RetrospectVTI</vt:lpstr>
      <vt:lpstr>OSHa’s Top 10 Citations: Fiscal Year 2024</vt:lpstr>
      <vt:lpstr>today’s presenter</vt:lpstr>
      <vt:lpstr>Housekeeping</vt:lpstr>
      <vt:lpstr>Agenda</vt:lpstr>
      <vt:lpstr>General Industry most frequently cited standards</vt:lpstr>
      <vt:lpstr>Fall Protection</vt:lpstr>
      <vt:lpstr>Hazard Communication</vt:lpstr>
      <vt:lpstr>Ladders</vt:lpstr>
      <vt:lpstr>Respiratory protection</vt:lpstr>
      <vt:lpstr>Lockout/tagout</vt:lpstr>
      <vt:lpstr>Forklifts</vt:lpstr>
      <vt:lpstr>Scaffolding</vt:lpstr>
      <vt:lpstr>PPE: Eye &amp; Face Protection</vt:lpstr>
      <vt:lpstr>MACHINERY &amp; Machine Guarding</vt:lpstr>
      <vt:lpstr>Compliance pitfalls </vt:lpstr>
      <vt:lpstr>compliance tools</vt:lpstr>
      <vt:lpstr>Strategic Planning</vt:lpstr>
      <vt:lpstr>Training Matrix</vt:lpstr>
      <vt:lpstr>Document Retention</vt:lpstr>
      <vt:lpstr>Summary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Sales Pitch</dc:title>
  <dc:creator>Rachel Powell</dc:creator>
  <cp:lastModifiedBy>Jenah Moore</cp:lastModifiedBy>
  <cp:revision>79</cp:revision>
  <dcterms:created xsi:type="dcterms:W3CDTF">2020-11-06T15:53:56Z</dcterms:created>
  <dcterms:modified xsi:type="dcterms:W3CDTF">2024-10-23T13:01:40Z</dcterms:modified>
</cp:coreProperties>
</file>