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6"/>
  </p:notesMasterIdLst>
  <p:handoutMasterIdLst>
    <p:handoutMasterId r:id="rId37"/>
  </p:handoutMasterIdLst>
  <p:sldIdLst>
    <p:sldId id="256" r:id="rId2"/>
    <p:sldId id="393" r:id="rId3"/>
    <p:sldId id="351" r:id="rId4"/>
    <p:sldId id="363" r:id="rId5"/>
    <p:sldId id="396" r:id="rId6"/>
    <p:sldId id="403" r:id="rId7"/>
    <p:sldId id="404" r:id="rId8"/>
    <p:sldId id="406" r:id="rId9"/>
    <p:sldId id="407" r:id="rId10"/>
    <p:sldId id="410" r:id="rId11"/>
    <p:sldId id="408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281" r:id="rId27"/>
    <p:sldId id="425" r:id="rId28"/>
    <p:sldId id="276" r:id="rId29"/>
    <p:sldId id="426" r:id="rId30"/>
    <p:sldId id="427" r:id="rId31"/>
    <p:sldId id="428" r:id="rId32"/>
    <p:sldId id="290" r:id="rId33"/>
    <p:sldId id="395" r:id="rId34"/>
    <p:sldId id="394" r:id="rId35"/>
  </p:sldIdLst>
  <p:sldSz cx="12188825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6613" autoAdjust="0"/>
  </p:normalViewPr>
  <p:slideViewPr>
    <p:cSldViewPr>
      <p:cViewPr varScale="1">
        <p:scale>
          <a:sx n="99" d="100"/>
          <a:sy n="99" d="100"/>
        </p:scale>
        <p:origin x="1032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4/30/2025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4/30/2025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C9DAC-8717-4D1D-A48C-6BD6FEF39A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61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D0A01-F0B4-4246-85E6-4095FA5D2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A2B375-B16D-E8EC-5F78-3298762D4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2FF06E-7AF3-46E6-9662-437DBCA22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15CFB-E4A7-E37D-2819-777579A88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57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5A19B-A626-0C85-7578-09F4C9A2E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2887C6-37F1-05B2-99C4-4B1248325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F947A-0CC9-BD41-3767-BB19FBA44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E094B-E056-A1EF-5B3F-D0BC71B38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5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7A1BA-EA21-93BA-BDD2-9796FE020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87E78-1E40-35E6-63B9-37C4FA530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E22177-9870-FDC1-E30F-D873A96C2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1C191-A7E6-3802-A348-D59EAD20B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14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279C4-AD3C-7AD2-3164-3104A647E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E888D-37E5-4DFF-AD6C-C3E4E8587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30263" y="1222375"/>
            <a:ext cx="5862637" cy="32988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4541B-0C19-10CE-8B89-6CB8A5250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point to take from this slide</a:t>
            </a:r>
            <a:r>
              <a:rPr lang="en-US" baseline="0" dirty="0"/>
              <a:t> is the fact that symptoms can occur with only 2% fluid loss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13EAC-E78A-F42E-FA27-F3E26DBF15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9086-6568-7246-B27D-2CCCFDE9E34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5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95911-AC96-4486-57CB-F40577FC6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A677B2-E019-9EA4-508A-4CE88CA96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D50D44-32A6-228F-91C3-90A5A102D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567A2-26D6-4BC4-F1DB-40CF00EAF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01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2662F-3C55-8D14-8366-E8DA3A918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ED7058-31B0-7768-50F5-B72D83CDA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335A8-D153-2E0A-F33F-1FC8B8517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4A00-8E25-A18C-C11D-BD7554994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8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378BE-7A75-FBD6-B7BA-2F08E61BB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C07700-9CA1-93E8-115B-4F20CE3A7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9ECAF0-E25C-7488-4554-5F9A4BCE3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5AEE2-A8A4-6C06-CC3C-D20051B12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5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B9D22-CF1B-45DC-26D0-F284CE7D5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6ACF9B-842E-7568-1D4E-97E2BA70C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8006C4-D791-6E0C-6952-BA19D6530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11E9A-D022-93F3-A247-A1C2BA6E0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68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A6A7B-D165-4FBC-CA25-7B7C209BC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EBF257-859D-3981-CA4F-0BA808270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923411-134D-890A-9740-DBF0FE56C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D9A58-2531-15FA-3897-B880AEF5E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70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78CFC-A172-5948-8B7D-DB29059D2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7E39E0-D758-3237-FD9F-428D13E0C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5DBDA-0A14-006A-15D8-AA4371224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3C9F9-AEC2-1092-B1A2-A5DECF0F7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3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CB1C8-93E5-33D6-6142-1348828EC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00C4CB-7544-01BA-C47A-EF1933E06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6A3071-84C7-52E5-C513-294F386AF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DA8B0-FBE9-D695-8FC4-EFBC76702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12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AAADF-A167-E200-3406-9077FDB38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A87818-03EA-F2FB-97F6-F5B7C5290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98ED7D-83EE-BDDB-1167-3BFEDB286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32C69-28C7-64ED-EDC1-CE9D5C2CF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8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AEE2A-AC0F-31C9-4FC9-C13117952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FA4A05-93F2-2EE0-7F89-3EBA4AB09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63C179-A2C0-9E2F-0EDD-2F478CD43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78A8F-C992-B485-0BD0-38DD48006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4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8B40D-B7F8-2EB6-DA5E-19C55FF29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EE958A-A56A-4798-F67C-444DA167C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A08A8F-2138-CC17-9506-376EC532A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13A4E-59D8-354B-764E-D1329FBDF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4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03E8E-E1E1-BE69-76CB-37627C019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57DCE1-902C-394B-B432-E6142042E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05A8F0-461D-01EE-26E1-D304B7981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BD6B1-6104-DF05-E680-F638B2010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3E9B9-6829-53B9-16BC-38608EBDC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D5177-538E-32B5-BD27-0953037ED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5B7659-FDDA-E05A-859E-FF09C19D9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5CC78-8027-6708-481A-14EAF2CAB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4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EAA6C-F609-DE04-020F-B49BE93F6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02268-20A3-7CFE-0CD6-ECFC7DF0E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10B98-3D54-3FB5-B7C0-29F91DC5C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6C252-163A-B5C8-D9E5-52734ECBB5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0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632C3-4BAB-7911-8569-780BC08DB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2ADB53-6159-3645-DCAD-BD182E92E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2CE21-EECF-0BE7-59A8-417419831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FB27F-D335-12F0-EE4F-3DDC2FA3D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08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E10E4-9AA6-801F-4A4E-33A685126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B2700A-21FA-7692-5DE9-F83301CB4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3DA74-F8B2-588E-B246-B9EAACBFC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D4EF-4BD8-4336-8D1C-A27398BC7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9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91" y="882376"/>
            <a:ext cx="9964364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198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085" y="3869635"/>
            <a:ext cx="8765577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rgbClr val="FFFFFF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BC6956-6176-E245-AEC0-DB348F681B86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157266-502C-1048-AEAB-7809894062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145" y="3733800"/>
            <a:ext cx="82274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3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6956-6176-E245-AEC0-DB348F681B86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7266-502C-1048-AEAB-7809894062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0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762000"/>
            <a:ext cx="232349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702" y="762000"/>
            <a:ext cx="742756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6956-6176-E245-AEC0-DB348F681B86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7266-502C-1048-AEAB-7809894062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1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88825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4835" y="633875"/>
            <a:ext cx="10919156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6994" y="1930862"/>
            <a:ext cx="291865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7973" y="1930862"/>
            <a:ext cx="291865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8952" y="1930862"/>
            <a:ext cx="291865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6994" y="5257321"/>
            <a:ext cx="291865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799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5558" y="5257321"/>
            <a:ext cx="291865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799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4123" y="5257321"/>
            <a:ext cx="291865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799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6994" y="942871"/>
            <a:ext cx="10055781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9133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39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6956-6176-E245-AEC0-DB348F681B86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7266-502C-1048-AEAB-7809894062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6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36" y="1173575"/>
            <a:ext cx="9964364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198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483" y="4154520"/>
            <a:ext cx="876681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99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6956-6176-E245-AEC0-DB348F681B86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7266-502C-1048-AEAB-7809894062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0684" y="4020408"/>
            <a:ext cx="82274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63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702" y="2057399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980" y="2057400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6956-6176-E245-AEC0-DB348F681B86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7266-502C-1048-AEAB-7809894062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4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2" y="2001511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702" y="2721483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540" y="1999032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540" y="2719322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6956-6176-E245-AEC0-DB348F681B86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7266-502C-1048-AEAB-7809894062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2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DFCD5-89E8-C280-D4EA-0B282C8B4A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349875"/>
            <a:ext cx="12199593" cy="1491363"/>
          </a:xfrm>
          <a:prstGeom prst="rect">
            <a:avLst/>
          </a:prstGeom>
          <a:effectLst>
            <a:outerShdw blurRad="279400" dist="88900" dir="17040000" algn="br" rotWithShape="0">
              <a:prstClr val="black">
                <a:alpha val="21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387E91-2805-C85A-5087-DB36E82C7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9593" cy="810883"/>
          </a:xfrm>
          <a:prstGeom prst="rect">
            <a:avLst/>
          </a:prstGeom>
          <a:effectLst>
            <a:outerShdw blurRad="50800" dist="127000" dir="198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160AD3-4AB1-B2F4-9BF2-FB89A07A16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11" y="6098265"/>
            <a:ext cx="1400087" cy="584200"/>
          </a:xfrm>
          <a:prstGeom prst="rect">
            <a:avLst/>
          </a:prstGeom>
          <a:effectLst>
            <a:outerShdw blurRad="139700" dist="25400" dir="5400000" sx="132000" sy="132000" algn="ctr" rotWithShape="0">
              <a:srgbClr val="000000"/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D96A24-DA39-D573-FE00-FC0CC7E78B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79" y="5988251"/>
            <a:ext cx="878720" cy="73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6956-6176-E245-AEC0-DB348F681B86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7266-502C-1048-AEAB-7809894062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635" y="1097280"/>
            <a:ext cx="5210723" cy="466344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6956-6176-E245-AEC0-DB348F681B86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7266-502C-1048-AEAB-7809894062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1838" y="1069847"/>
            <a:ext cx="6097460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6956-6176-E245-AEC0-DB348F681B86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7266-502C-1048-AEAB-7809894062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702" y="609600"/>
            <a:ext cx="9872948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3" y="2057400"/>
            <a:ext cx="98703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699" y="6223829"/>
            <a:ext cx="2328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DBC6956-6176-E245-AEC0-DB348F681B86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120" y="6223829"/>
            <a:ext cx="4716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101" y="6223829"/>
            <a:ext cx="1705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5157266-502C-1048-AEAB-7809894062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31" indent="-182825" algn="l" defTabSz="914126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199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999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799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Heat Stress PREVENTION AND CONTROL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C1892F-EF93-6CC6-5B67-95B698F596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9AA6F-7589-02C4-64E5-E90C9DB29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3EA762D-E9AD-BADC-6918-34721A0B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Evaluating Risk of Heat Related Illness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3642F3-FE53-E1A0-B591-454F0A7A21F6}"/>
              </a:ext>
            </a:extLst>
          </p:cNvPr>
          <p:cNvSpPr txBox="1"/>
          <p:nvPr/>
        </p:nvSpPr>
        <p:spPr>
          <a:xfrm>
            <a:off x="8685212" y="6063734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National Weather Service</a:t>
            </a:r>
            <a:endParaRPr lang="en-US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177D75-2C84-C25A-32BE-A2887E20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1807202"/>
            <a:ext cx="9328850" cy="44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4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5E9F6-B810-D869-A57B-A394296FA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4F17CE-CEE0-E490-E7CB-AEFB64C2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Regulations and Exposure Guidelines: Federal OSHA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60C9FC4-934A-A6D6-2B03-6226F65E4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2133600"/>
            <a:ext cx="9872948" cy="4267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Currently no Federal OSHA Standard related to heat illnesses, citations under General Duty Clause</a:t>
            </a:r>
          </a:p>
          <a:p>
            <a:r>
              <a:rPr lang="en-US" sz="2800" dirty="0"/>
              <a:t>Federal OSHA </a:t>
            </a:r>
            <a:r>
              <a:rPr lang="en-US" sz="2800" i="1" dirty="0"/>
              <a:t>Heat Injury and Illness Prevention in Outdoor and Indoor Work Settings</a:t>
            </a:r>
          </a:p>
          <a:p>
            <a:pPr lvl="2"/>
            <a:r>
              <a:rPr lang="en-US" sz="2400" dirty="0"/>
              <a:t>Proposed rule published in 2024, public hearings beginning in June 2025</a:t>
            </a:r>
          </a:p>
          <a:p>
            <a:pPr lvl="2"/>
            <a:r>
              <a:rPr lang="en-US" sz="2400" dirty="0"/>
              <a:t>80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°F “Initial Heat Trigger” requires employers to take action</a:t>
            </a:r>
            <a:endParaRPr lang="en-US" sz="2400" dirty="0"/>
          </a:p>
          <a:p>
            <a:r>
              <a:rPr lang="en-US" sz="2800" dirty="0"/>
              <a:t>Current National Emphasis Programs (NEPs)</a:t>
            </a:r>
          </a:p>
          <a:p>
            <a:pPr lvl="2"/>
            <a:r>
              <a:rPr lang="en-US" sz="2400" i="1" dirty="0"/>
              <a:t>Outdoor and Indoor Heat-Related Hazards </a:t>
            </a:r>
            <a:r>
              <a:rPr lang="en-US" sz="2400" dirty="0"/>
              <a:t>– Targets construction/outdoor activities and other industries with heat exposure</a:t>
            </a:r>
          </a:p>
          <a:p>
            <a:pPr lvl="2"/>
            <a:r>
              <a:rPr lang="en-US" sz="2400" i="1" dirty="0"/>
              <a:t>Warehousing and Distribution Center Operations</a:t>
            </a:r>
            <a:r>
              <a:rPr lang="en-US" sz="2400" dirty="0"/>
              <a:t> – Targets warehousing operations where heat exposure is present</a:t>
            </a:r>
          </a:p>
          <a:p>
            <a:pPr lvl="2"/>
            <a:endParaRPr lang="en-US" sz="24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8F7778-9ABF-F55A-15A1-77DDC6E62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58" y="5537522"/>
            <a:ext cx="1538288" cy="10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743D9-D231-1A69-F048-D20E4DB31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5965BD2-F36C-6C59-7C38-A2FE679A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Regulations and Exposure Guidelines: State OSHA Plans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6D8B7FC-A1CC-1E42-228B-548CB2935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12" y="2133600"/>
            <a:ext cx="6672548" cy="42672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/>
              <a:t>Various state OSHA plans have implemented regulations</a:t>
            </a:r>
          </a:p>
          <a:p>
            <a:pPr lvl="2"/>
            <a:r>
              <a:rPr lang="en-US" sz="2000" dirty="0"/>
              <a:t>California</a:t>
            </a:r>
          </a:p>
          <a:p>
            <a:pPr lvl="2"/>
            <a:r>
              <a:rPr lang="en-US" sz="2000" dirty="0"/>
              <a:t>Colorado</a:t>
            </a:r>
          </a:p>
          <a:p>
            <a:pPr lvl="2"/>
            <a:r>
              <a:rPr lang="en-US" sz="2000" dirty="0"/>
              <a:t>Maryland</a:t>
            </a:r>
          </a:p>
          <a:p>
            <a:pPr lvl="2"/>
            <a:r>
              <a:rPr lang="en-US" sz="2000" dirty="0"/>
              <a:t>Minnesota</a:t>
            </a:r>
          </a:p>
          <a:p>
            <a:pPr lvl="2"/>
            <a:r>
              <a:rPr lang="en-US" sz="2000" dirty="0"/>
              <a:t>Oregon</a:t>
            </a:r>
          </a:p>
          <a:p>
            <a:pPr lvl="2"/>
            <a:r>
              <a:rPr lang="en-US" sz="2000" dirty="0"/>
              <a:t>Washington</a:t>
            </a:r>
          </a:p>
          <a:p>
            <a:r>
              <a:rPr lang="en-US" sz="2400" dirty="0"/>
              <a:t>Each state applies to different industries/workplaces and uses different “trigger criteria”</a:t>
            </a:r>
          </a:p>
          <a:p>
            <a:r>
              <a:rPr lang="en-US" sz="2400" dirty="0"/>
              <a:t>Other states have proposed heat regulations through the Department of Labor</a:t>
            </a:r>
          </a:p>
          <a:p>
            <a:pPr lvl="2"/>
            <a:endParaRPr lang="en-US" sz="24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FD47FB-E7D9-DBFD-4A2B-1B3299A7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612" y="2362200"/>
            <a:ext cx="3962400" cy="3375378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77054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F4AE7-4822-07CA-8A0E-7C8E29F88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A855BD1-8CAA-032E-A1B8-3DC612D8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Regulations and Exposure Guidelines: State OSHA Plans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DD8A12-25BB-EA2E-D22F-53EEC5879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94488"/>
              </p:ext>
            </p:extLst>
          </p:nvPr>
        </p:nvGraphicFramePr>
        <p:xfrm>
          <a:off x="1598612" y="2232212"/>
          <a:ext cx="8458200" cy="4016188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114097">
                  <a:extLst>
                    <a:ext uri="{9D8B030D-6E8A-4147-A177-3AD203B41FA5}">
                      <a16:colId xmlns:a16="http://schemas.microsoft.com/office/drawing/2014/main" val="2460934288"/>
                    </a:ext>
                  </a:extLst>
                </a:gridCol>
                <a:gridCol w="2114097">
                  <a:extLst>
                    <a:ext uri="{9D8B030D-6E8A-4147-A177-3AD203B41FA5}">
                      <a16:colId xmlns:a16="http://schemas.microsoft.com/office/drawing/2014/main" val="3351949569"/>
                    </a:ext>
                  </a:extLst>
                </a:gridCol>
                <a:gridCol w="2115003">
                  <a:extLst>
                    <a:ext uri="{9D8B030D-6E8A-4147-A177-3AD203B41FA5}">
                      <a16:colId xmlns:a16="http://schemas.microsoft.com/office/drawing/2014/main" val="1108109426"/>
                    </a:ext>
                  </a:extLst>
                </a:gridCol>
                <a:gridCol w="2115003">
                  <a:extLst>
                    <a:ext uri="{9D8B030D-6E8A-4147-A177-3AD203B41FA5}">
                      <a16:colId xmlns:a16="http://schemas.microsoft.com/office/drawing/2014/main" val="639325864"/>
                    </a:ext>
                  </a:extLst>
                </a:gridCol>
              </a:tblGrid>
              <a:tr h="211567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State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Indoor/Outdoor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Industries Covered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Trigger Criteria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73146"/>
                  </a:ext>
                </a:extLst>
              </a:tr>
              <a:tr h="846268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California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Outdoor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All, but only select industries covered by high heat requirements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80 °F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95 °F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079263"/>
                  </a:ext>
                </a:extLst>
              </a:tr>
              <a:tr h="4231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Colorado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Indoor/Outdoor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Agriculture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80 °F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95 °F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231211"/>
                  </a:ext>
                </a:extLst>
              </a:tr>
              <a:tr h="4231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Maryland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Indoor/Outdoor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All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80 °F (Heat Index)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90 °F (Heat Index)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831054"/>
                  </a:ext>
                </a:extLst>
              </a:tr>
              <a:tr h="63470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Minnesota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Indoor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All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77 °F – Heavy Work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80 °F – Moderate Work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86 °F – Light Work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373822"/>
                  </a:ext>
                </a:extLst>
              </a:tr>
              <a:tr h="42313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Oregon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Indoor/Outdoor 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All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80 °F (Heat Index)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90 °F (Heat Index)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509918"/>
                  </a:ext>
                </a:extLst>
              </a:tr>
              <a:tr h="63470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Washington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Outdoor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>
                          <a:effectLst/>
                        </a:rPr>
                        <a:t>All, except firefighters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kern="100" dirty="0">
                          <a:effectLst/>
                        </a:rPr>
                        <a:t>80 °F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kern="100" dirty="0">
                          <a:effectLst/>
                        </a:rPr>
                        <a:t>90 °F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600" kern="100" dirty="0">
                          <a:effectLst/>
                        </a:rPr>
                        <a:t>100  °F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12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50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E1311-6F55-0E32-81C0-BC3B65516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CC46-903F-3EEC-BAC1-085E3129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Controls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FC3C32-A1C3-8607-1F47-DBF89FF243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21" descr="Chart, funnel chart&#10;&#10;Description automatically generated">
            <a:extLst>
              <a:ext uri="{FF2B5EF4-FFF2-40B4-BE49-F238E27FC236}">
                <a16:creationId xmlns:a16="http://schemas.microsoft.com/office/drawing/2014/main" id="{09516CB2-2FD4-DC36-BB4D-53063FEFF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60" y="1789946"/>
            <a:ext cx="7583736" cy="45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8C2F5-4274-5685-BCA3-6C485A9F9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F46B6C6-3DAA-C4D5-74C8-7838A709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Exposure Controls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F63AC5-E126-A6DE-3CAE-879EF5121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412" y="1995714"/>
            <a:ext cx="9187148" cy="4267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Elimination/Substitution</a:t>
            </a:r>
          </a:p>
          <a:p>
            <a:pPr lvl="2"/>
            <a:r>
              <a:rPr lang="en-US" sz="2400" dirty="0"/>
              <a:t>Eliminate heat sources or find a way to perform tasks in a controlled environment</a:t>
            </a:r>
          </a:p>
          <a:p>
            <a:pPr lvl="2"/>
            <a:r>
              <a:rPr lang="en-US" sz="2400" dirty="0"/>
              <a:t>Reduce physical demands of work through equipment or automation</a:t>
            </a:r>
          </a:p>
          <a:p>
            <a:r>
              <a:rPr lang="en-US" sz="2800" dirty="0"/>
              <a:t>Engineering Controls</a:t>
            </a:r>
          </a:p>
          <a:p>
            <a:pPr lvl="2"/>
            <a:r>
              <a:rPr lang="en-US" sz="2400" dirty="0"/>
              <a:t>Provide shading</a:t>
            </a:r>
          </a:p>
          <a:p>
            <a:pPr lvl="2"/>
            <a:r>
              <a:rPr lang="en-US" sz="2400" dirty="0"/>
              <a:t>Install air conditioning (spot or general) or misting</a:t>
            </a:r>
          </a:p>
          <a:p>
            <a:pPr lvl="2"/>
            <a:r>
              <a:rPr lang="en-US" sz="2400" dirty="0"/>
              <a:t>Install fans for air movement and evaporative cooling</a:t>
            </a:r>
          </a:p>
          <a:p>
            <a:pPr lvl="2"/>
            <a:r>
              <a:rPr lang="en-US" sz="2400" dirty="0"/>
              <a:t>Use reflective materials to redirect radiant heat</a:t>
            </a:r>
          </a:p>
          <a:p>
            <a:pPr lvl="2"/>
            <a:r>
              <a:rPr lang="en-US" sz="2400" dirty="0"/>
              <a:t>Insulate equipment to minimize heat transfer</a:t>
            </a:r>
          </a:p>
          <a:p>
            <a:pPr lvl="2"/>
            <a:endParaRPr lang="en-US" sz="2000" dirty="0"/>
          </a:p>
          <a:p>
            <a:pPr lvl="2"/>
            <a:endParaRPr lang="en-US" sz="24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EABDF7-D0A7-AC06-A22F-1789CA27B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5" y="2819400"/>
            <a:ext cx="3154052" cy="2362494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09014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E2E83-3C80-9A11-E8DD-4B840D164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E6D1C9-695D-41FC-1504-A71F0AE0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Administrative Controls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6C7AEEE-D1F9-B850-AE22-929D7AFEA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2" y="1828800"/>
            <a:ext cx="7924800" cy="46482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3200" dirty="0"/>
              <a:t>Employee and management/supervisory training</a:t>
            </a:r>
          </a:p>
          <a:p>
            <a:r>
              <a:rPr lang="en-US" sz="3200" dirty="0"/>
              <a:t>Establish work/rest intervals</a:t>
            </a:r>
          </a:p>
          <a:p>
            <a:r>
              <a:rPr lang="en-US" sz="3200" dirty="0"/>
              <a:t>Establish hydration/water intake guidelines</a:t>
            </a:r>
          </a:p>
          <a:p>
            <a:r>
              <a:rPr lang="en-US" sz="3200" dirty="0"/>
              <a:t>Acclimatization periods</a:t>
            </a:r>
          </a:p>
          <a:p>
            <a:r>
              <a:rPr lang="en-US" sz="3200" dirty="0"/>
              <a:t>Add additional personnel to spread out workload and allow for frequent rotation</a:t>
            </a:r>
          </a:p>
          <a:p>
            <a:r>
              <a:rPr lang="en-US" sz="3200" dirty="0"/>
              <a:t>Postpone non-essential work and schedule work during cooler periods (start times, split shifts, night shifts)</a:t>
            </a:r>
          </a:p>
          <a:p>
            <a:r>
              <a:rPr lang="en-US" sz="3200" dirty="0"/>
              <a:t>Use “buddy” system to avoid exposure to lone workers</a:t>
            </a:r>
          </a:p>
          <a:p>
            <a:r>
              <a:rPr lang="en-US" sz="3200" dirty="0"/>
              <a:t>Heat Injury and Illness Prevention Plan (HIIPP)</a:t>
            </a:r>
          </a:p>
          <a:p>
            <a:pPr lvl="2"/>
            <a:endParaRPr lang="en-US" sz="2000" dirty="0"/>
          </a:p>
          <a:p>
            <a:pPr lvl="2"/>
            <a:endParaRPr lang="en-US" sz="24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699035-98B5-D419-4C85-7F1F6A9BE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71" y="981330"/>
            <a:ext cx="2286001" cy="52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5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A1859-E21F-3F50-4C15-327C6E7F4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E3D7803-9AB0-10BA-E311-9BD034B30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29" y="1851188"/>
            <a:ext cx="3299180" cy="2339811"/>
          </a:xfrm>
          <a:prstGeom prst="rect">
            <a:avLst/>
          </a:prstGeom>
        </p:spPr>
      </p:pic>
      <p:pic>
        <p:nvPicPr>
          <p:cNvPr id="6" name="Picture 6" descr="A picture containing headdress, clothing, helmet&#10;&#10;Description automatically generated">
            <a:extLst>
              <a:ext uri="{FF2B5EF4-FFF2-40B4-BE49-F238E27FC236}">
                <a16:creationId xmlns:a16="http://schemas.microsoft.com/office/drawing/2014/main" id="{FEACEC48-30BE-6A47-C842-F4C48F12C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163" y="3889000"/>
            <a:ext cx="2742249" cy="200608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9B82894-13BA-3A60-807F-071153E0F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Protective Equipment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4628495-C39E-1DFB-FB2B-407FA8AB0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411" y="2057400"/>
            <a:ext cx="4537591" cy="4038600"/>
          </a:xfrm>
        </p:spPr>
        <p:txBody>
          <a:bodyPr anchor="ctr"/>
          <a:lstStyle/>
          <a:p>
            <a:r>
              <a:rPr lang="en-US" dirty="0"/>
              <a:t>Full-brim hats</a:t>
            </a:r>
          </a:p>
          <a:p>
            <a:r>
              <a:rPr lang="en-US" dirty="0"/>
              <a:t>UV protective sunglasses and clothing</a:t>
            </a:r>
          </a:p>
          <a:p>
            <a:r>
              <a:rPr lang="en-US" dirty="0"/>
              <a:t>Cooling vests or neck wraps</a:t>
            </a:r>
          </a:p>
          <a:p>
            <a:r>
              <a:rPr lang="en-US" dirty="0"/>
              <a:t>Reflective clothing</a:t>
            </a:r>
          </a:p>
          <a:p>
            <a:r>
              <a:rPr lang="en-US" dirty="0"/>
              <a:t>Breathable outerwear</a:t>
            </a:r>
          </a:p>
          <a:p>
            <a:r>
              <a:rPr lang="en-US" dirty="0"/>
              <a:t>Sunscreen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23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D4ECC-CB3E-5DD7-F088-DC5F9C802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077212B-3412-B555-954E-7B8857D7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Heat Injury and Illness Prevention Plan (HIIPP)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08244EB-7470-AF16-C4DB-285295DF7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33600"/>
            <a:ext cx="9872948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Written plan for planning and controlling workplace exposures when high temperatures are expected:</a:t>
            </a:r>
            <a:endParaRPr lang="en-US" sz="2400" dirty="0"/>
          </a:p>
          <a:p>
            <a:pPr lvl="2"/>
            <a:r>
              <a:rPr lang="en-US" sz="2400" dirty="0"/>
              <a:t>Advanced planning</a:t>
            </a:r>
          </a:p>
          <a:p>
            <a:pPr lvl="2"/>
            <a:r>
              <a:rPr lang="en-US" sz="2400" dirty="0"/>
              <a:t>Hydration and drinking water</a:t>
            </a:r>
          </a:p>
          <a:p>
            <a:pPr lvl="2"/>
            <a:r>
              <a:rPr lang="en-US" sz="2400" dirty="0"/>
              <a:t>Access to shade and other engineering controls</a:t>
            </a:r>
          </a:p>
          <a:p>
            <a:pPr lvl="2"/>
            <a:r>
              <a:rPr lang="en-US" sz="2400" dirty="0"/>
              <a:t>Acclimatization</a:t>
            </a:r>
          </a:p>
          <a:p>
            <a:pPr lvl="2"/>
            <a:r>
              <a:rPr lang="en-US" sz="2400" dirty="0"/>
              <a:t>Administrative controls and work/rest schedule</a:t>
            </a:r>
          </a:p>
          <a:p>
            <a:pPr lvl="2"/>
            <a:r>
              <a:rPr lang="en-US" sz="2400" dirty="0"/>
              <a:t>Observations and monitoring</a:t>
            </a:r>
          </a:p>
          <a:p>
            <a:pPr lvl="2"/>
            <a:r>
              <a:rPr lang="en-US" sz="2400" dirty="0"/>
              <a:t>First aid and emergency response</a:t>
            </a:r>
          </a:p>
          <a:p>
            <a:pPr lvl="2"/>
            <a:r>
              <a:rPr lang="en-US" sz="2400" dirty="0"/>
              <a:t>Training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8+ Hundred Hot Woman Construction Site Royalty-Free Images, Stock Photos &amp;  Pictures | Shutterstock">
            <a:extLst>
              <a:ext uri="{FF2B5EF4-FFF2-40B4-BE49-F238E27FC236}">
                <a16:creationId xmlns:a16="http://schemas.microsoft.com/office/drawing/2014/main" id="{7507D6CA-8C7D-D452-5A5A-B28500DDF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58" y="3754581"/>
            <a:ext cx="3168638" cy="2274920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83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ACBBC-A583-44BA-1CF5-C65F93C1E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53E155D-F79A-2A3B-6636-A1726269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HIIPP: Advanced Planning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8249187-6A16-3558-7A63-346CC4EB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264" y="1752600"/>
            <a:ext cx="9872948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Identify and document heat generating tasks/operations</a:t>
            </a:r>
          </a:p>
          <a:p>
            <a:r>
              <a:rPr lang="en-US" sz="2800" dirty="0"/>
              <a:t>Eliminate/substitute/engineer out heat sources, where possible</a:t>
            </a:r>
          </a:p>
          <a:p>
            <a:r>
              <a:rPr lang="en-US" sz="2800" dirty="0"/>
              <a:t>Use weather forecasts and other tools (OSHA-NIOSH) to predict excessive heat conditions and provide real-time monitoring</a:t>
            </a:r>
          </a:p>
          <a:p>
            <a:r>
              <a:rPr lang="en-US" sz="2800" dirty="0"/>
              <a:t>Establish work schedules and work/rest </a:t>
            </a:r>
          </a:p>
          <a:p>
            <a:r>
              <a:rPr lang="en-US" sz="2800" dirty="0"/>
              <a:t>Provisions for shading, cooling and hydration</a:t>
            </a:r>
          </a:p>
          <a:p>
            <a:r>
              <a:rPr lang="en-US" sz="2800" dirty="0"/>
              <a:t>Identify unacclimatized or “at risk” employees</a:t>
            </a:r>
          </a:p>
          <a:p>
            <a:r>
              <a:rPr lang="en-US" sz="2800" dirty="0"/>
              <a:t>Prepare for observations/monitoring and emergency response</a:t>
            </a:r>
          </a:p>
          <a:p>
            <a:r>
              <a:rPr lang="en-US" sz="2800" dirty="0"/>
              <a:t>Communicate daily plans with management and employees</a:t>
            </a:r>
          </a:p>
          <a:p>
            <a:endParaRPr lang="en-US" sz="24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6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49CA-5C3D-1B25-AFBD-3956C3E8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5D2CA-9AF7-907C-0643-7FBA2A17E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2" y="3124200"/>
            <a:ext cx="330993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0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58EFB-EBAC-0DE3-29C8-A8D14D6D7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C2E8-9BFF-C9CC-5B65-77073BAB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OSHA-NIOSH 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159E8-8CC1-3F73-7A62-FA065A6DB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420" y="1684924"/>
            <a:ext cx="2438525" cy="4686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3B3251-5C8B-3229-9DE7-1710F4977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031" y="1684924"/>
            <a:ext cx="2232762" cy="4644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92D98-9EBF-4E2E-8ED6-6DA039855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480" y="1661624"/>
            <a:ext cx="2278142" cy="4691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7C1D13-0C05-E283-4AA7-F80CE461C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480" y="609600"/>
            <a:ext cx="2403630" cy="99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487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8940E-622F-EEA2-8F36-8C154E9A7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3CCAEBC-876D-A969-55B4-D88E10BC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HIIPP: Hydration and Drinking Water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F9E3EA4-8044-37A0-9C61-AF18231FF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9412" y="1752600"/>
            <a:ext cx="7510748" cy="46482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dirty="0"/>
              <a:t>Provisions must be made to provide a continuous supply of cool drinking water</a:t>
            </a:r>
          </a:p>
          <a:p>
            <a:r>
              <a:rPr lang="en-US" sz="2800" dirty="0"/>
              <a:t>A minimum of 1 quart of water/person per hour for the shift</a:t>
            </a:r>
          </a:p>
          <a:p>
            <a:r>
              <a:rPr lang="en-US" sz="2800" dirty="0"/>
              <a:t>Heavy sweating can deplete electrolytes, so electrolyte containing drinks or additives are helpful</a:t>
            </a:r>
          </a:p>
          <a:p>
            <a:r>
              <a:rPr lang="en-US" sz="2800" dirty="0"/>
              <a:t>Instruct employees on signs/symptoms of dehydration (thirst, less frequent urination, dark urine, fatigue)</a:t>
            </a:r>
          </a:p>
          <a:p>
            <a:r>
              <a:rPr lang="en-US" sz="2800" dirty="0"/>
              <a:t>Avoid caffeinated energy drinks and other beverages</a:t>
            </a:r>
          </a:p>
          <a:p>
            <a:r>
              <a:rPr lang="en-US" sz="2800" dirty="0"/>
              <a:t>Hourly fluid intake should not exceed 1.5 quarts per hour or 12 quarts per day </a:t>
            </a:r>
          </a:p>
          <a:p>
            <a:endParaRPr lang="en-US" sz="24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70666-AD09-61B1-C540-3CF154D5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2133600"/>
            <a:ext cx="3056880" cy="3524919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096070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03D70-56D6-AF3D-3914-1D247EB8F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0E40D3-EB39-1FB0-4452-4F84A9BF8AC6}"/>
              </a:ext>
            </a:extLst>
          </p:cNvPr>
          <p:cNvSpPr txBox="1">
            <a:spLocks/>
          </p:cNvSpPr>
          <p:nvPr/>
        </p:nvSpPr>
        <p:spPr>
          <a:xfrm>
            <a:off x="125473" y="330848"/>
            <a:ext cx="9283643" cy="642746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199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14135-76F4-48B5-DE21-7B0B3881A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01" r="39115" b="33614"/>
          <a:stretch/>
        </p:blipFill>
        <p:spPr>
          <a:xfrm>
            <a:off x="194699" y="241194"/>
            <a:ext cx="11868653" cy="748466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16A5B28-C04B-453B-8B36-B6F6A84236DD}"/>
              </a:ext>
            </a:extLst>
          </p:cNvPr>
          <p:cNvGrpSpPr/>
          <p:nvPr/>
        </p:nvGrpSpPr>
        <p:grpSpPr>
          <a:xfrm>
            <a:off x="6627812" y="1252346"/>
            <a:ext cx="5066506" cy="4471334"/>
            <a:chOff x="878599" y="1091925"/>
            <a:chExt cx="5067826" cy="447249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92689D-EF78-CB52-0452-313458D10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599" y="1091925"/>
              <a:ext cx="5067826" cy="4472499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FFE2E68A-8CF9-7F81-F575-34DF2EF7CB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308"/>
            <a:stretch/>
          </p:blipFill>
          <p:spPr bwMode="auto">
            <a:xfrm>
              <a:off x="1394142" y="1310884"/>
              <a:ext cx="3967746" cy="4020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F92B488-17D2-639D-48EE-155939A6570D}"/>
              </a:ext>
            </a:extLst>
          </p:cNvPr>
          <p:cNvSpPr/>
          <p:nvPr/>
        </p:nvSpPr>
        <p:spPr>
          <a:xfrm>
            <a:off x="8530375" y="6302551"/>
            <a:ext cx="3658450" cy="27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Source:  https://www.ncbi.nlm.nih.gov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CF08D97-9A32-0D2F-D782-C9E1CDCA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Fluid Loss Chart</a:t>
            </a:r>
          </a:p>
        </p:txBody>
      </p:sp>
    </p:spTree>
    <p:extLst>
      <p:ext uri="{BB962C8B-B14F-4D97-AF65-F5344CB8AC3E}">
        <p14:creationId xmlns:p14="http://schemas.microsoft.com/office/powerpoint/2010/main" val="4222377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7E822-D674-6353-F41A-FDE29113C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42747F2-3347-71BA-B237-838D8411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HIIPP: Shade and Engineering Controls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E6ADDF-ADCC-DE1A-10C6-126FACB77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264" y="1752600"/>
            <a:ext cx="7586948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For outdoor work, plan for shaded areas</a:t>
            </a:r>
          </a:p>
          <a:p>
            <a:pPr lvl="2"/>
            <a:r>
              <a:rPr lang="en-US" sz="2400" dirty="0"/>
              <a:t>Provide mechanical cooling and air movement (open air, fans, misting and/or air conditioning)</a:t>
            </a:r>
          </a:p>
          <a:p>
            <a:pPr lvl="2"/>
            <a:r>
              <a:rPr lang="en-US" sz="2400" dirty="0"/>
              <a:t>As close as practical to the working areas </a:t>
            </a:r>
          </a:p>
          <a:p>
            <a:pPr lvl="2"/>
            <a:r>
              <a:rPr lang="en-US" sz="2400" dirty="0"/>
              <a:t>Large enough to allow seating for employees on rest/break periods</a:t>
            </a:r>
          </a:p>
          <a:p>
            <a:r>
              <a:rPr lang="en-US" sz="2800" dirty="0"/>
              <a:t>Ensure that engineering controls are in place and functioning prior to starting work</a:t>
            </a:r>
          </a:p>
          <a:p>
            <a:pPr lvl="2"/>
            <a:r>
              <a:rPr lang="en-US" sz="2400" dirty="0"/>
              <a:t>Ventilation and mechanical cooling</a:t>
            </a:r>
          </a:p>
          <a:p>
            <a:pPr lvl="2"/>
            <a:r>
              <a:rPr lang="en-US" sz="2400" dirty="0"/>
              <a:t>Shielding and insulation</a:t>
            </a:r>
          </a:p>
          <a:p>
            <a:pPr lvl="2"/>
            <a:endParaRPr lang="en-US" sz="2400" dirty="0"/>
          </a:p>
          <a:p>
            <a:endParaRPr lang="en-US" sz="24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Quietaire | Portable Cooling Systems ...">
            <a:extLst>
              <a:ext uri="{FF2B5EF4-FFF2-40B4-BE49-F238E27FC236}">
                <a16:creationId xmlns:a16="http://schemas.microsoft.com/office/drawing/2014/main" id="{D6BC9A12-40D5-71BF-84CC-361FCDF4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767" y="2971800"/>
            <a:ext cx="3039538" cy="2360112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6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8546A-A155-FEFD-5F5D-A5720C4E9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9C8D47D-4EAE-6F55-5E2A-6CF45600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HIIPP: Acclimatization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22361B2-7297-CEA6-FD6C-4180EDDDB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264" y="1752600"/>
            <a:ext cx="9872948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06" indent="0" algn="ctr">
              <a:buNone/>
            </a:pPr>
            <a:r>
              <a:rPr lang="en-US" sz="2800" i="1" dirty="0"/>
              <a:t>Acclimatization is the temporary adaptation of the body to work in heat after being gradually exposed. Acclimatization peaks within 4 to 14 days of work exposed to at least 2 hours per day of heat.</a:t>
            </a:r>
          </a:p>
          <a:p>
            <a:r>
              <a:rPr lang="en-US" sz="2800" dirty="0"/>
              <a:t>Unacclimatized employees are at a higher risk of heat related illnesses</a:t>
            </a:r>
          </a:p>
          <a:p>
            <a:r>
              <a:rPr lang="en-US" sz="2800" dirty="0"/>
              <a:t>Use a gradual schedule for acclimatizing new employees or existing employees who are not accustomed to heat exposure</a:t>
            </a:r>
          </a:p>
          <a:p>
            <a:pPr lvl="2"/>
            <a:r>
              <a:rPr lang="en-US" sz="2000" dirty="0"/>
              <a:t>Day 1: 20% of the typical heat exposure</a:t>
            </a:r>
          </a:p>
          <a:p>
            <a:pPr lvl="2"/>
            <a:r>
              <a:rPr lang="en-US" sz="2000" dirty="0"/>
              <a:t>Increase exposure by 20% each subsequent day</a:t>
            </a:r>
          </a:p>
          <a:p>
            <a:pPr lvl="2"/>
            <a:r>
              <a:rPr lang="en-US" sz="2000" dirty="0"/>
              <a:t>Increased acclimatization may be required for very heavy work in extreme heat</a:t>
            </a:r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35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86DF3-A4D9-70A5-E162-3D7C99100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A4B357B-0FD2-2D83-DDBC-50A090AC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HIIPP: Administrative and Work/Rest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735C121-DF7B-399B-8BC3-393DDEDB0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100" y="1600200"/>
            <a:ext cx="10166111" cy="329184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dirty="0"/>
              <a:t>Appropriate work/rest schedules based on</a:t>
            </a:r>
          </a:p>
          <a:p>
            <a:pPr lvl="2"/>
            <a:r>
              <a:rPr lang="en-US" sz="2400" dirty="0"/>
              <a:t>Environmental conditions (temperature, humidity, radiant heat)</a:t>
            </a:r>
          </a:p>
          <a:p>
            <a:pPr lvl="2"/>
            <a:r>
              <a:rPr lang="en-US" sz="2400" dirty="0"/>
              <a:t>Acclimatized vs. unacclimatized workers</a:t>
            </a:r>
          </a:p>
          <a:p>
            <a:pPr lvl="2"/>
            <a:r>
              <a:rPr lang="en-US" sz="2400" dirty="0"/>
              <a:t>The level of workload</a:t>
            </a:r>
          </a:p>
          <a:p>
            <a:pPr lvl="2"/>
            <a:r>
              <a:rPr lang="en-US" sz="2400" dirty="0"/>
              <a:t>Types of PPE/clothing worn</a:t>
            </a:r>
          </a:p>
          <a:p>
            <a:r>
              <a:rPr lang="en-US" sz="2800" dirty="0"/>
              <a:t>Rest periods should be in shaded areas with hydration and cooling</a:t>
            </a:r>
          </a:p>
          <a:p>
            <a:r>
              <a:rPr lang="en-US" sz="2800" dirty="0"/>
              <a:t>Under very high temperature conditions, unacclimatized workers may need to avoid certain high intensity tasks altogether </a:t>
            </a:r>
          </a:p>
          <a:p>
            <a:r>
              <a:rPr lang="en-US" sz="2800" dirty="0"/>
              <a:t>Plan work schedules accordingly </a:t>
            </a:r>
            <a:endParaRPr lang="en-US" sz="2400" dirty="0"/>
          </a:p>
          <a:p>
            <a:pPr lvl="2"/>
            <a:endParaRPr lang="en-US" sz="2400" dirty="0"/>
          </a:p>
          <a:p>
            <a:endParaRPr lang="en-US" sz="24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EAB6B-D4D1-7B2F-8E1B-FB34E2FF8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912" y="4892041"/>
            <a:ext cx="4191000" cy="167640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491709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FDA6-19C4-BF7D-22E6-3A3AAA5C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/ Rest Schedules and Water Intake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B07958-00E5-B34F-A1E8-BFBD42704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96436"/>
              </p:ext>
            </p:extLst>
          </p:nvPr>
        </p:nvGraphicFramePr>
        <p:xfrm>
          <a:off x="1636960" y="1828800"/>
          <a:ext cx="8884431" cy="3932328"/>
        </p:xfrm>
        <a:graphic>
          <a:graphicData uri="http://schemas.openxmlformats.org/drawingml/2006/table">
            <a:tbl>
              <a:tblPr firstRow="1" firstCol="1" bandRow="1"/>
              <a:tblGrid>
                <a:gridCol w="1037671">
                  <a:extLst>
                    <a:ext uri="{9D8B030D-6E8A-4147-A177-3AD203B41FA5}">
                      <a16:colId xmlns:a16="http://schemas.microsoft.com/office/drawing/2014/main" val="3729739679"/>
                    </a:ext>
                  </a:extLst>
                </a:gridCol>
                <a:gridCol w="1185907">
                  <a:extLst>
                    <a:ext uri="{9D8B030D-6E8A-4147-A177-3AD203B41FA5}">
                      <a16:colId xmlns:a16="http://schemas.microsoft.com/office/drawing/2014/main" val="1450835209"/>
                    </a:ext>
                  </a:extLst>
                </a:gridCol>
                <a:gridCol w="1037671">
                  <a:extLst>
                    <a:ext uri="{9D8B030D-6E8A-4147-A177-3AD203B41FA5}">
                      <a16:colId xmlns:a16="http://schemas.microsoft.com/office/drawing/2014/main" val="689532466"/>
                    </a:ext>
                  </a:extLst>
                </a:gridCol>
                <a:gridCol w="937197">
                  <a:extLst>
                    <a:ext uri="{9D8B030D-6E8A-4147-A177-3AD203B41FA5}">
                      <a16:colId xmlns:a16="http://schemas.microsoft.com/office/drawing/2014/main" val="2044485083"/>
                    </a:ext>
                  </a:extLst>
                </a:gridCol>
                <a:gridCol w="937197">
                  <a:extLst>
                    <a:ext uri="{9D8B030D-6E8A-4147-A177-3AD203B41FA5}">
                      <a16:colId xmlns:a16="http://schemas.microsoft.com/office/drawing/2014/main" val="98638070"/>
                    </a:ext>
                  </a:extLst>
                </a:gridCol>
                <a:gridCol w="937197">
                  <a:extLst>
                    <a:ext uri="{9D8B030D-6E8A-4147-A177-3AD203B41FA5}">
                      <a16:colId xmlns:a16="http://schemas.microsoft.com/office/drawing/2014/main" val="1596270856"/>
                    </a:ext>
                  </a:extLst>
                </a:gridCol>
                <a:gridCol w="937197">
                  <a:extLst>
                    <a:ext uri="{9D8B030D-6E8A-4147-A177-3AD203B41FA5}">
                      <a16:colId xmlns:a16="http://schemas.microsoft.com/office/drawing/2014/main" val="3992105491"/>
                    </a:ext>
                  </a:extLst>
                </a:gridCol>
                <a:gridCol w="937197">
                  <a:extLst>
                    <a:ext uri="{9D8B030D-6E8A-4147-A177-3AD203B41FA5}">
                      <a16:colId xmlns:a16="http://schemas.microsoft.com/office/drawing/2014/main" val="3358960550"/>
                    </a:ext>
                  </a:extLst>
                </a:gridCol>
                <a:gridCol w="937197">
                  <a:extLst>
                    <a:ext uri="{9D8B030D-6E8A-4147-A177-3AD203B41FA5}">
                      <a16:colId xmlns:a16="http://schemas.microsoft.com/office/drawing/2014/main" val="1420303369"/>
                    </a:ext>
                  </a:extLst>
                </a:gridCol>
              </a:tblGrid>
              <a:tr h="280881">
                <a:tc rowSpan="2"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Heat Risk Category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Effective WBGT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LIGHT WORK</a:t>
                      </a:r>
                      <a:endParaRPr lang="en-US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MODERATE WORK</a:t>
                      </a:r>
                      <a:endParaRPr lang="en-US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HEAVY WORK</a:t>
                      </a:r>
                      <a:endParaRPr lang="en-US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105497"/>
                  </a:ext>
                </a:extLst>
              </a:tr>
              <a:tr h="84264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Minutes of Work/Rest per Hour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 Intake (Quart/Hr.)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Minutes of Work/Rest per Hour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 Intake (Quart/Hr.)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Minutes of Work/Rest per Hour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 Intake (Quart/Hr.)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709280"/>
                  </a:ext>
                </a:extLst>
              </a:tr>
              <a:tr h="56176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Low/ Minimal Risk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Unacclimatized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Acclimatized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 to 79.9 °F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 / 10 Min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Continuous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½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½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/ 20 Min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Continuous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¾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¾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/ 30 Min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 / 10 Min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¾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¾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55044"/>
                  </a:ext>
                </a:extLst>
              </a:tr>
              <a:tr h="56176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Caution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Unacclimatized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Acclimatized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 to 84.9 °F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/ 20 Min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Continuous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½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½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/ 30 Min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 / 10 Min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¾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¾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40 Min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/ 20 Min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47336"/>
                  </a:ext>
                </a:extLst>
              </a:tr>
              <a:tr h="56176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Moderate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62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Unacclimatized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Acclimatized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62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 to 87.9 °F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62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/ 30 Min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Continuous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62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¾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¾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62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40 Min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/ 20 Min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62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¾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¾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62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50 Min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/ 30 Min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62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62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85937"/>
                  </a:ext>
                </a:extLst>
              </a:tr>
              <a:tr h="56176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 Risk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Unacclimatized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Acclimatized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 to 90 °F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40 Min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Continuous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¾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¾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50 Min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/ 30 Min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¾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¾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Avoid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40 Min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297857"/>
                  </a:ext>
                </a:extLst>
              </a:tr>
              <a:tr h="56176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Very High to Extreme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Unacclimatized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Acclimatized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&gt;90 °F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50 Min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 / 10 Min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Avoid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40 Min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Avoid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50 Min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4526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6E6B646-2E3F-7685-F9D9-693EED4D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2" y="6019800"/>
            <a:ext cx="89276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Adapted from: 1) USGS Survey Manual, Management of Occupational Heat Stress, Chapter 45, Appendix A 2) Manual of Naval Preventive Medicine, Chapter 3: Prevention of Heat and Cold Stress Injuries 3) OSHA Technical Manual Section III: Chapter 4 Heat Stress 4) National Weather Service Tulsa Forecast Office, Wet Bulb Globe Temperature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76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5E8AA-3A71-0B9B-2102-B547BD4A6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9E4C52E-60C3-A67A-968C-7D2B9FB2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HIIPP: Observations and Monitoring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A7D271A-83B7-CC5B-FEF2-A8612E382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702" y="1718855"/>
            <a:ext cx="7510748" cy="47244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/>
              <a:t>Designate supervisors for the ongoing monitoring of environmental conditions and worker health/wellbeing</a:t>
            </a:r>
            <a:endParaRPr lang="en-US" sz="2400" dirty="0"/>
          </a:p>
          <a:p>
            <a:r>
              <a:rPr lang="en-US" sz="2800" dirty="0"/>
              <a:t>Monitor real-time temperature and forecasts</a:t>
            </a:r>
          </a:p>
          <a:p>
            <a:r>
              <a:rPr lang="en-US" sz="2800" dirty="0"/>
              <a:t>Identify acclimatized/unacclimatized workers and adhere to work/rest schedules</a:t>
            </a:r>
          </a:p>
          <a:p>
            <a:r>
              <a:rPr lang="en-US" sz="2800" dirty="0"/>
              <a:t>Monitor availability of supplies (including water)</a:t>
            </a:r>
          </a:p>
          <a:p>
            <a:r>
              <a:rPr lang="en-US" sz="2800" dirty="0"/>
              <a:t>Continual observation and monitoring of employees</a:t>
            </a:r>
          </a:p>
          <a:p>
            <a:pPr lvl="2"/>
            <a:r>
              <a:rPr lang="en-US" sz="2400" dirty="0"/>
              <a:t>Get to know workers and if they are at an elevated risk</a:t>
            </a:r>
          </a:p>
          <a:p>
            <a:pPr lvl="2"/>
            <a:r>
              <a:rPr lang="en-US" sz="2400" dirty="0"/>
              <a:t>Watch for exhibiting signs/symptoms</a:t>
            </a:r>
          </a:p>
          <a:p>
            <a:pPr lvl="2"/>
            <a:r>
              <a:rPr lang="en-US" sz="2400" dirty="0"/>
              <a:t>Be mindful of employees working alone</a:t>
            </a:r>
          </a:p>
          <a:p>
            <a:pPr lvl="2"/>
            <a:r>
              <a:rPr lang="en-US" sz="2400" dirty="0"/>
              <a:t>Implement first aid or emergency response as necessary</a:t>
            </a:r>
          </a:p>
          <a:p>
            <a:pPr lvl="2"/>
            <a:endParaRPr lang="en-US" sz="2400" dirty="0"/>
          </a:p>
          <a:p>
            <a:endParaRPr lang="en-US" sz="2400" dirty="0"/>
          </a:p>
          <a:p>
            <a:pPr lvl="2"/>
            <a:endParaRPr lang="en-US" sz="2400" dirty="0"/>
          </a:p>
          <a:p>
            <a:endParaRPr lang="en-US" sz="24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C525B8-CFC7-B02A-B7BA-61AE00D9E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173" y="2895600"/>
            <a:ext cx="3119211" cy="17526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2105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BB178D-0C94-601D-FFCB-AEB232978264}"/>
              </a:ext>
            </a:extLst>
          </p:cNvPr>
          <p:cNvSpPr txBox="1">
            <a:spLocks/>
          </p:cNvSpPr>
          <p:nvPr/>
        </p:nvSpPr>
        <p:spPr>
          <a:xfrm>
            <a:off x="1114545" y="454560"/>
            <a:ext cx="11158131" cy="1427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4A10565-E925-41F3-A033-EC6F6FEB6CA2}"/>
              </a:ext>
            </a:extLst>
          </p:cNvPr>
          <p:cNvSpPr txBox="1">
            <a:spLocks/>
          </p:cNvSpPr>
          <p:nvPr/>
        </p:nvSpPr>
        <p:spPr>
          <a:xfrm>
            <a:off x="1068525" y="2330670"/>
            <a:ext cx="9866272" cy="248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8CE0F3F-C5E9-E951-54B9-264F011A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960" y="3364395"/>
            <a:ext cx="2984518" cy="2823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58041D-68F2-24AF-A6DC-A65B118EE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567" y="1882072"/>
            <a:ext cx="5096800" cy="2735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BEC3E7C-1353-F666-0145-3F8DC437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Wearable Technology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B137E3-85FC-C62C-FA89-717ACC146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temperature</a:t>
            </a:r>
          </a:p>
          <a:p>
            <a:r>
              <a:rPr lang="en-US" dirty="0"/>
              <a:t>Hydration</a:t>
            </a:r>
          </a:p>
          <a:p>
            <a:r>
              <a:rPr lang="en-US" dirty="0"/>
              <a:t>Pulse</a:t>
            </a:r>
          </a:p>
          <a:p>
            <a:r>
              <a:rPr lang="en-US" dirty="0"/>
              <a:t>Blood Pressure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3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A3DAE-351C-2574-7DA3-4A8B1CC52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5E85AEB-9B15-FA0D-B22C-6DFA29FB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HIIPP: First Aid and Emergency Response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FEBD3D3-B217-3E37-F4B3-DED1A3C27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264" y="1752600"/>
            <a:ext cx="9872948" cy="472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All supervisors and employees to be trained in </a:t>
            </a:r>
            <a:r>
              <a:rPr lang="en-US" sz="2800" dirty="0">
                <a:effectLst/>
                <a:ea typeface="Calibri" panose="020F0502020204030204" pitchFamily="34" charset="0"/>
              </a:rPr>
              <a:t>heat stress prevention, first aid, and emergency response procedures before starting work</a:t>
            </a:r>
            <a:endParaRPr lang="en-US" sz="2800" dirty="0"/>
          </a:p>
          <a:p>
            <a:r>
              <a:rPr lang="en-US" sz="2800" dirty="0"/>
              <a:t>If employees exhibit signs/symptoms:</a:t>
            </a:r>
          </a:p>
          <a:p>
            <a:pPr lvl="2"/>
            <a:r>
              <a:rPr lang="en-US" sz="2400" dirty="0"/>
              <a:t>Remove them from the high heat environment to a cool or shaded area</a:t>
            </a:r>
          </a:p>
          <a:p>
            <a:pPr lvl="2"/>
            <a:r>
              <a:rPr lang="en-US" sz="2400" dirty="0"/>
              <a:t>Render appropriate first aid or summon emergency services, as needed</a:t>
            </a:r>
          </a:p>
          <a:p>
            <a:endParaRPr lang="en-US" sz="2400" dirty="0"/>
          </a:p>
          <a:p>
            <a:pPr lvl="2"/>
            <a:endParaRPr lang="en-US" sz="2400" dirty="0"/>
          </a:p>
          <a:p>
            <a:endParaRPr lang="en-US" sz="24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13C859-D54D-0100-C303-92674CD37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12" y="4481431"/>
            <a:ext cx="3505200" cy="1962912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84477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TEAM for today’s presentation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8021B72-7541-82FA-8EC6-762F3F5955B6}"/>
              </a:ext>
            </a:extLst>
          </p:cNvPr>
          <p:cNvSpPr txBox="1">
            <a:spLocks/>
          </p:cNvSpPr>
          <p:nvPr/>
        </p:nvSpPr>
        <p:spPr>
          <a:xfrm>
            <a:off x="1119343" y="5174752"/>
            <a:ext cx="4191000" cy="135636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0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DREW CANTOR, CIH</a:t>
            </a:r>
          </a:p>
          <a:p>
            <a:r>
              <a:rPr lang="en-US" dirty="0"/>
              <a:t>PROJECT MANAGER, Industrial hygiene services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CDAE20-F3BE-7BD5-31CB-3ECB7324EE86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10000" b="10000"/>
          <a:stretch>
            <a:fillRect/>
          </a:stretch>
        </p:blipFill>
        <p:spPr>
          <a:xfrm>
            <a:off x="7389812" y="1976550"/>
            <a:ext cx="2919413" cy="2919413"/>
          </a:xfrm>
          <a:prstGeom prst="rect">
            <a:avLst/>
          </a:prstGeom>
          <a:solidFill>
            <a:srgbClr val="EDEFF7"/>
          </a:solidFill>
        </p:spPr>
      </p:pic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3FB386-9646-A159-0D56-E71CFC5CDDA9}"/>
              </a:ext>
            </a:extLst>
          </p:cNvPr>
          <p:cNvSpPr txBox="1">
            <a:spLocks/>
          </p:cNvSpPr>
          <p:nvPr/>
        </p:nvSpPr>
        <p:spPr>
          <a:xfrm>
            <a:off x="7249318" y="5364477"/>
            <a:ext cx="3200400" cy="976911"/>
          </a:xfrm>
          <a:prstGeom prst="rect">
            <a:avLst/>
          </a:prstGeom>
        </p:spPr>
        <p:txBody>
          <a:bodyPr vert="horz" lIns="91416" tIns="45708" rIns="91416" bIns="45708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0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rgbClr val="09133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/>
              <a:t>Erin Rymsa</a:t>
            </a:r>
          </a:p>
          <a:p>
            <a:r>
              <a:rPr lang="en-US" sz="1900" dirty="0"/>
              <a:t>DIRECTOR, TRAINING SERVICES CMI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041C2-CABD-FE90-792C-68465C728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2222" r="20048" b="50000"/>
          <a:stretch/>
        </p:blipFill>
        <p:spPr>
          <a:xfrm>
            <a:off x="1879600" y="1977788"/>
            <a:ext cx="2919413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3BD8D-2315-D170-E2A5-BDD366741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A664B19-8D87-515D-EA4B-4A737F5C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First Aid and Emergency Response (Examples)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A94096-6193-3B4A-B54C-F59F9B5F7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120877"/>
              </p:ext>
            </p:extLst>
          </p:nvPr>
        </p:nvGraphicFramePr>
        <p:xfrm>
          <a:off x="1827212" y="2095865"/>
          <a:ext cx="8534399" cy="4130038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767744">
                  <a:extLst>
                    <a:ext uri="{9D8B030D-6E8A-4147-A177-3AD203B41FA5}">
                      <a16:colId xmlns:a16="http://schemas.microsoft.com/office/drawing/2014/main" val="3732535706"/>
                    </a:ext>
                  </a:extLst>
                </a:gridCol>
                <a:gridCol w="3061105">
                  <a:extLst>
                    <a:ext uri="{9D8B030D-6E8A-4147-A177-3AD203B41FA5}">
                      <a16:colId xmlns:a16="http://schemas.microsoft.com/office/drawing/2014/main" val="150774975"/>
                    </a:ext>
                  </a:extLst>
                </a:gridCol>
                <a:gridCol w="3705550">
                  <a:extLst>
                    <a:ext uri="{9D8B030D-6E8A-4147-A177-3AD203B41FA5}">
                      <a16:colId xmlns:a16="http://schemas.microsoft.com/office/drawing/2014/main" val="4200772345"/>
                    </a:ext>
                  </a:extLst>
                </a:gridCol>
              </a:tblGrid>
              <a:tr h="24474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>
                          <a:effectLst/>
                        </a:rPr>
                        <a:t>Condition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>
                          <a:effectLst/>
                        </a:rPr>
                        <a:t>Symptoms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>
                          <a:effectLst/>
                        </a:rPr>
                        <a:t>First Aid or Emergency Response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val="238208443"/>
                  </a:ext>
                </a:extLst>
              </a:tr>
              <a:tr h="1561238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>
                          <a:effectLst/>
                        </a:rPr>
                        <a:t>Heat Stroke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Hot, dry skin or profuse sweating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Seizures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Loss of consciousness (coma)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Very high body temperature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Confusion/dizziness/slurred speech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Death if not treated immediately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kern="100" dirty="0">
                          <a:effectLst/>
                        </a:rPr>
                        <a:t>Immediately call 911 and notify a supervisor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Move worker to a cool shaded area and remove outer clothing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Circulate the air around employee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Cool the worker using methods such as:</a:t>
                      </a:r>
                    </a:p>
                    <a:p>
                      <a:pPr marL="742950" marR="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kern="100" dirty="0">
                          <a:effectLst/>
                        </a:rPr>
                        <a:t>Soaking their clothes with water</a:t>
                      </a:r>
                    </a:p>
                    <a:p>
                      <a:pPr marL="742950" marR="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kern="100" dirty="0">
                          <a:effectLst/>
                        </a:rPr>
                        <a:t>Spraying or showering them with water</a:t>
                      </a:r>
                    </a:p>
                    <a:p>
                      <a:pPr marL="742950" marR="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kern="100" dirty="0">
                          <a:effectLst/>
                        </a:rPr>
                        <a:t>Fanning their body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val="701283208"/>
                  </a:ext>
                </a:extLst>
              </a:tr>
              <a:tr h="1561238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>
                          <a:effectLst/>
                        </a:rPr>
                        <a:t>Heat Exhaustion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>
                          <a:effectLst/>
                        </a:rPr>
                        <a:t>Heavy sweating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>
                          <a:effectLst/>
                        </a:rPr>
                        <a:t>Extreme weakness or fatigue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>
                          <a:effectLst/>
                        </a:rPr>
                        <a:t>Dizziness, confusion, nausea, headaches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>
                          <a:effectLst/>
                        </a:rPr>
                        <a:t>Clammy, moist skin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>
                          <a:effectLst/>
                        </a:rPr>
                        <a:t>Pale or flushed complexion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>
                          <a:effectLst/>
                        </a:rPr>
                        <a:t>Decreased urine output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>
                          <a:effectLst/>
                        </a:rPr>
                        <a:t>Slightly elevated body temperature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>
                          <a:effectLst/>
                        </a:rPr>
                        <a:t>Thirst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Have them rest in a cool and shaded area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Have them sip water or other cool, nonalcoholic beverages frequently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Have them take a cool shower, bath, or sponge bath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Use cool compresses to cool the employee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Take the employee to a clinic if necessary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val="429976653"/>
                  </a:ext>
                </a:extLst>
              </a:tr>
              <a:tr h="76282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>
                          <a:effectLst/>
                        </a:rPr>
                        <a:t>Heat syncope (fainting)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>
                          <a:effectLst/>
                        </a:rPr>
                        <a:t>Light-headedness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>
                          <a:effectLst/>
                        </a:rPr>
                        <a:t>Dizziness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>
                          <a:effectLst/>
                        </a:rPr>
                        <a:t>Fainting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Sit or lie down in a cool place when they begin to feel symptoms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>
                          <a:effectLst/>
                        </a:rPr>
                        <a:t>Slowly drink water, clear juice, or a sports beverage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val="1595150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86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4E882-7D40-0A3E-4C9D-28B3D3D1C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7573F80-7FEB-A9FF-E6F4-7B6E20F0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HIIPP: Training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EB26B0D-C643-D18B-3735-F04AEF4F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600" y="1763486"/>
            <a:ext cx="9187148" cy="4724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All affected management, supervisors and employees must receive training on all aspects of the program</a:t>
            </a:r>
          </a:p>
          <a:p>
            <a:r>
              <a:rPr lang="en-US" sz="2800" dirty="0"/>
              <a:t>Managers and supervisors must be fully aware of:</a:t>
            </a:r>
          </a:p>
          <a:p>
            <a:pPr lvl="2"/>
            <a:r>
              <a:rPr lang="en-US" sz="2400" dirty="0"/>
              <a:t>Planning supplies and resources (including water and shade)</a:t>
            </a:r>
          </a:p>
          <a:p>
            <a:pPr lvl="2"/>
            <a:r>
              <a:rPr lang="en-US" sz="2400" dirty="0"/>
              <a:t>Schedules and staff resources</a:t>
            </a:r>
          </a:p>
          <a:p>
            <a:pPr lvl="2"/>
            <a:r>
              <a:rPr lang="en-US" sz="2400" dirty="0"/>
              <a:t>Emergency plans</a:t>
            </a:r>
          </a:p>
          <a:p>
            <a:r>
              <a:rPr lang="en-US" sz="2800" dirty="0"/>
              <a:t>Supervisors and workers must be trained on:</a:t>
            </a:r>
          </a:p>
          <a:p>
            <a:pPr lvl="2"/>
            <a:r>
              <a:rPr lang="en-US" sz="2400" dirty="0"/>
              <a:t>Early signs and symptoms</a:t>
            </a:r>
          </a:p>
          <a:p>
            <a:pPr lvl="2"/>
            <a:r>
              <a:rPr lang="en-US" sz="2400" dirty="0"/>
              <a:t>Ongoing communication</a:t>
            </a:r>
          </a:p>
          <a:p>
            <a:pPr lvl="2"/>
            <a:r>
              <a:rPr lang="en-US" sz="2400" dirty="0"/>
              <a:t>Work/rest schedules</a:t>
            </a:r>
          </a:p>
          <a:p>
            <a:pPr lvl="2"/>
            <a:r>
              <a:rPr lang="en-US" sz="2400" dirty="0"/>
              <a:t>How to seek assistance</a:t>
            </a:r>
          </a:p>
          <a:p>
            <a:endParaRPr lang="en-US" sz="2400" dirty="0"/>
          </a:p>
          <a:p>
            <a:pPr lvl="2"/>
            <a:endParaRPr lang="en-US" sz="2400" dirty="0"/>
          </a:p>
          <a:p>
            <a:endParaRPr lang="en-US" sz="24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4 Ways to Improve Employee Training in ...">
            <a:extLst>
              <a:ext uri="{FF2B5EF4-FFF2-40B4-BE49-F238E27FC236}">
                <a16:creationId xmlns:a16="http://schemas.microsoft.com/office/drawing/2014/main" id="{3D16A697-5362-6B6F-AF05-17F79DFB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4425116"/>
            <a:ext cx="3657600" cy="204825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845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CD7E-947E-2409-F31F-4084E714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from the Professionals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9162BB-B35B-2694-A6DC-F5DBF1AC6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703" y="2057400"/>
            <a:ext cx="6438786" cy="4038600"/>
          </a:xfrm>
        </p:spPr>
        <p:txBody>
          <a:bodyPr>
            <a:normAutofit/>
          </a:bodyPr>
          <a:lstStyle/>
          <a:p>
            <a:r>
              <a:rPr lang="en-US" dirty="0"/>
              <a:t>Now is the time to develop or review your HIIPP</a:t>
            </a:r>
          </a:p>
          <a:p>
            <a:r>
              <a:rPr lang="en-US" dirty="0"/>
              <a:t>Everyone has a role in preventing heat related illnesses </a:t>
            </a:r>
          </a:p>
          <a:p>
            <a:r>
              <a:rPr lang="en-US" dirty="0"/>
              <a:t>Advanced planning and preparation are the key</a:t>
            </a:r>
          </a:p>
          <a:p>
            <a:r>
              <a:rPr lang="en-US" dirty="0"/>
              <a:t>Communicate early and often</a:t>
            </a:r>
          </a:p>
          <a:p>
            <a:r>
              <a:rPr lang="en-US" dirty="0"/>
              <a:t>Know your employees and when they need help</a:t>
            </a:r>
          </a:p>
          <a:p>
            <a:r>
              <a:rPr lang="en-US" dirty="0"/>
              <a:t>Stay flexible and prepare for changing conditions</a:t>
            </a:r>
          </a:p>
          <a:p>
            <a:pPr marL="45706" indent="0">
              <a:buNone/>
            </a:pP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446AB29-C738-1EC2-E0FD-4F226701B34A}"/>
              </a:ext>
            </a:extLst>
          </p:cNvPr>
          <p:cNvSpPr txBox="1">
            <a:spLocks/>
          </p:cNvSpPr>
          <p:nvPr/>
        </p:nvSpPr>
        <p:spPr>
          <a:xfrm>
            <a:off x="-3125788" y="1806203"/>
            <a:ext cx="10707277" cy="32455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877A0-E38F-A13A-754C-9702AB0A6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2661226"/>
            <a:ext cx="4349178" cy="2894180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477767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2680C1-AC8E-1329-0D12-822A3DEAE2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724B8B-5A3D-D9C3-6FA6-5C52F629A2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27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49CA-5C3D-1B25-AFBD-3956C3E8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5D2CA-9AF7-907C-0643-7FBA2A17E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2" y="3124200"/>
            <a:ext cx="330993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8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D6630C-AD91-49EF-9690-56B8089C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AFE5F1-F40A-4918-BB10-C8C0A6AA1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703" y="2057400"/>
            <a:ext cx="4833954" cy="4038600"/>
          </a:xfrm>
        </p:spPr>
        <p:txBody>
          <a:bodyPr anchor="ctr"/>
          <a:lstStyle/>
          <a:p>
            <a:r>
              <a:rPr lang="en-US" dirty="0"/>
              <a:t> This presentation is being recorded and will be shared.</a:t>
            </a:r>
          </a:p>
          <a:p>
            <a:r>
              <a:rPr lang="en-US" dirty="0"/>
              <a:t> Everyone will be muted to prevent background noise. </a:t>
            </a:r>
          </a:p>
          <a:p>
            <a:r>
              <a:rPr lang="en-US" dirty="0"/>
              <a:t> Use the question button to log your question.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41ED0F-1BA8-483A-8043-510EBFAF3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117" y="1091336"/>
            <a:ext cx="4833954" cy="45159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C62D11-ED3A-4EFF-82AC-D8D291FB7AB1}"/>
              </a:ext>
            </a:extLst>
          </p:cNvPr>
          <p:cNvSpPr/>
          <p:nvPr/>
        </p:nvSpPr>
        <p:spPr>
          <a:xfrm>
            <a:off x="8428488" y="4821765"/>
            <a:ext cx="2860583" cy="457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9536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DD8E6-F05E-0325-1297-60876BC9D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8461277-0E22-5BFF-4529-59CB29EB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Today’s Topics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8C75DFF-B6A3-EBD7-CA32-EE7BAE02F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753598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Overview of Heat Related Illnesses</a:t>
            </a:r>
          </a:p>
          <a:p>
            <a:r>
              <a:rPr lang="en-US" sz="3200" dirty="0"/>
              <a:t>Current Regulations and Guidelines</a:t>
            </a:r>
          </a:p>
          <a:p>
            <a:r>
              <a:rPr lang="en-US" sz="3200" dirty="0"/>
              <a:t>Controlling Workplace Exposures</a:t>
            </a:r>
          </a:p>
          <a:p>
            <a:r>
              <a:rPr lang="en-US" sz="3200" dirty="0"/>
              <a:t>Heat Injury and Illness Prevention Plan (HIIPP)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737578-7D4B-48A8-AC08-455F8F238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66" b="3334"/>
          <a:stretch/>
        </p:blipFill>
        <p:spPr>
          <a:xfrm>
            <a:off x="4783776" y="4648200"/>
            <a:ext cx="2590800" cy="176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031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5C4BF-BF75-AF24-DE69-3C12D2AC2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4826086-F810-E7B8-35D1-75771E9C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Heat Related Illnesses: The Issue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C3733A6-5466-79DF-C0B2-5112C88D7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2" y="1950970"/>
            <a:ext cx="7086598" cy="42672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800" dirty="0"/>
              <a:t>Heat is the leading cause of weather-related deaths in the US, and average environmental temperatures are rising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Annual average of 34 heat related occupational fatalities between 1992 and 2022</a:t>
            </a:r>
          </a:p>
          <a:p>
            <a:pPr lvl="2">
              <a:spcAft>
                <a:spcPts val="600"/>
              </a:spcAft>
            </a:pPr>
            <a:r>
              <a:rPr lang="en-US" sz="2400" i="1" dirty="0"/>
              <a:t>Possible underreporting due to undocumented workers and misclassified deaths occurring off the job</a:t>
            </a:r>
          </a:p>
          <a:p>
            <a:r>
              <a:rPr lang="en-US" sz="2800" dirty="0"/>
              <a:t>Construction industry is disproportionately affected</a:t>
            </a:r>
          </a:p>
          <a:p>
            <a:r>
              <a:rPr lang="en-US" sz="2800" dirty="0"/>
              <a:t>Heat related illnesses cost the US economy billions of dollars annually</a:t>
            </a:r>
          </a:p>
          <a:p>
            <a:r>
              <a:rPr lang="en-US" sz="2800" dirty="0"/>
              <a:t>Largely avoidable through simple and effective measures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40440-3989-E52C-5724-B68610852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0" y="2743200"/>
            <a:ext cx="3733800" cy="247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AAB5-C9F4-77CC-A1CF-758BCC8B5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17A148F-BE2F-DC63-D9C4-5D347A48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02" y="609600"/>
            <a:ext cx="10438110" cy="1356360"/>
          </a:xfrm>
        </p:spPr>
        <p:txBody>
          <a:bodyPr>
            <a:normAutofit/>
          </a:bodyPr>
          <a:lstStyle/>
          <a:p>
            <a:r>
              <a:rPr lang="en-US" sz="4400" dirty="0"/>
              <a:t>Heat Related Illnesses: Signs and Symptoms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6E8A299-2DE4-CE70-0098-D4A02DD3C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872948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E70FA1-1EDC-9EB5-459F-D2AC525D2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18997"/>
              </p:ext>
            </p:extLst>
          </p:nvPr>
        </p:nvGraphicFramePr>
        <p:xfrm>
          <a:off x="1929341" y="2000937"/>
          <a:ext cx="8330142" cy="405777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00942">
                  <a:extLst>
                    <a:ext uri="{9D8B030D-6E8A-4147-A177-3AD203B41FA5}">
                      <a16:colId xmlns:a16="http://schemas.microsoft.com/office/drawing/2014/main" val="362805288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518300536"/>
                    </a:ext>
                  </a:extLst>
                </a:gridCol>
              </a:tblGrid>
              <a:tr h="389863">
                <a:tc>
                  <a:txBody>
                    <a:bodyPr/>
                    <a:lstStyle/>
                    <a:p>
                      <a:r>
                        <a:rPr lang="en-US" dirty="0"/>
                        <a:t>Heat Related Illness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Signs and Symptoms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684026"/>
                  </a:ext>
                </a:extLst>
              </a:tr>
              <a:tr h="389863">
                <a:tc>
                  <a:txBody>
                    <a:bodyPr/>
                    <a:lstStyle/>
                    <a:p>
                      <a:r>
                        <a:rPr lang="en-US" dirty="0"/>
                        <a:t>Heat Rash (Prickly Heat)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Red bumps/irritation on skin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179328"/>
                  </a:ext>
                </a:extLst>
              </a:tr>
              <a:tr h="389863">
                <a:tc>
                  <a:txBody>
                    <a:bodyPr/>
                    <a:lstStyle/>
                    <a:p>
                      <a:r>
                        <a:rPr lang="en-US" dirty="0"/>
                        <a:t>Heat Syncope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Dizziness/fainting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079227"/>
                  </a:ext>
                </a:extLst>
              </a:tr>
              <a:tr h="389863">
                <a:tc>
                  <a:txBody>
                    <a:bodyPr/>
                    <a:lstStyle/>
                    <a:p>
                      <a:r>
                        <a:rPr lang="en-US" dirty="0"/>
                        <a:t>Heat Cramps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Muscle spasms and 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507203"/>
                  </a:ext>
                </a:extLst>
              </a:tr>
              <a:tr h="1249163">
                <a:tc>
                  <a:txBody>
                    <a:bodyPr/>
                    <a:lstStyle/>
                    <a:p>
                      <a:r>
                        <a:rPr lang="en-US" dirty="0"/>
                        <a:t>Heat Exhaustion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Fatigue, irritability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Heavy sweating and thirst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Nausea and dizziness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Elevated body 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16314"/>
                  </a:ext>
                </a:extLst>
              </a:tr>
              <a:tr h="1249163">
                <a:tc>
                  <a:txBody>
                    <a:bodyPr/>
                    <a:lstStyle/>
                    <a:p>
                      <a:r>
                        <a:rPr lang="en-US" dirty="0"/>
                        <a:t>Heat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Confusion, slurred speech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Unconsciousness, seizure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Uncontrolled rise in body temperature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Fatal if not treated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898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5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B0159-2F22-C8B2-D018-A0B2F18BD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06EFA5C-9E8E-0F1E-00ED-E9EE85C6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Heat Related Illnesses: Risk Factors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804E2C9-8C4F-19A6-B037-634DD8F09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2" y="1951446"/>
            <a:ext cx="7391400" cy="42672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dirty="0"/>
              <a:t>Ambient environmental conditions (air temperature, humidity, air movement)</a:t>
            </a:r>
          </a:p>
          <a:p>
            <a:r>
              <a:rPr lang="en-US" sz="2800" dirty="0"/>
              <a:t>Exposure to direct sunlight and heat-generating processes</a:t>
            </a:r>
          </a:p>
          <a:p>
            <a:r>
              <a:rPr lang="en-US" sz="2800" dirty="0"/>
              <a:t>Clothing and PPE (coverage and permeability)</a:t>
            </a:r>
          </a:p>
          <a:p>
            <a:r>
              <a:rPr lang="en-US" sz="2800" dirty="0"/>
              <a:t>Level of physical work activity</a:t>
            </a:r>
          </a:p>
          <a:p>
            <a:r>
              <a:rPr lang="en-US" sz="2800" dirty="0"/>
              <a:t>Individual risk factors (age, health status, medication/drug use)</a:t>
            </a:r>
          </a:p>
          <a:p>
            <a:r>
              <a:rPr lang="en-US" sz="2800" dirty="0"/>
              <a:t>Acclimatization</a:t>
            </a:r>
          </a:p>
          <a:p>
            <a:pPr lvl="2"/>
            <a:r>
              <a:rPr lang="en-US" sz="2400" i="1" dirty="0"/>
              <a:t>Up to 70% of outdoor fatalities occur within the first few days of work in hot environments</a:t>
            </a:r>
          </a:p>
          <a:p>
            <a:pPr lvl="2"/>
            <a:endParaRPr lang="en-US" sz="24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9D3812-978B-94A3-4EC5-470D6C5F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12" y="2971800"/>
            <a:ext cx="3524221" cy="2345209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4128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09FB0-9D1C-CAF8-F964-A54BB83FE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CC242C0-D83D-084C-D3BE-EA08F948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Evaluating Risk of Heat Related Illness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DFE60E8-9FA2-7094-0796-5174593B0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612" y="1965960"/>
            <a:ext cx="7162798" cy="42672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dirty="0"/>
              <a:t>GOOD: Air Temperature</a:t>
            </a:r>
          </a:p>
          <a:p>
            <a:pPr lvl="2"/>
            <a:r>
              <a:rPr lang="en-US" sz="2400" dirty="0"/>
              <a:t>Simple and easy to measure</a:t>
            </a:r>
          </a:p>
          <a:p>
            <a:pPr lvl="2"/>
            <a:r>
              <a:rPr lang="en-US" sz="2400" dirty="0"/>
              <a:t>Does not account for radiant heat, humidity, air movement and other factors</a:t>
            </a:r>
          </a:p>
          <a:p>
            <a:r>
              <a:rPr lang="en-US" sz="2800" dirty="0"/>
              <a:t>BETTER: Heat Index</a:t>
            </a:r>
          </a:p>
          <a:p>
            <a:pPr lvl="2"/>
            <a:r>
              <a:rPr lang="en-US" sz="2400" dirty="0"/>
              <a:t>Factors in heat and humidity</a:t>
            </a:r>
          </a:p>
          <a:p>
            <a:pPr lvl="2"/>
            <a:r>
              <a:rPr lang="en-US" sz="2400" dirty="0"/>
              <a:t>Does not take into account radiant heat, air movement and other factors</a:t>
            </a:r>
          </a:p>
          <a:p>
            <a:r>
              <a:rPr lang="en-US" sz="2800" dirty="0"/>
              <a:t>BEST: Web Bulb Globe Temperature (WBGT)</a:t>
            </a:r>
          </a:p>
          <a:p>
            <a:pPr lvl="2"/>
            <a:r>
              <a:rPr lang="en-US" sz="2400" dirty="0"/>
              <a:t>Takes into account temperature, humidity, air movement, radiant heat</a:t>
            </a:r>
          </a:p>
          <a:p>
            <a:pPr lvl="2"/>
            <a:r>
              <a:rPr lang="en-US" sz="2400" dirty="0"/>
              <a:t>Requires specialized instruments for measurements</a:t>
            </a:r>
          </a:p>
          <a:p>
            <a:pPr lvl="2"/>
            <a:r>
              <a:rPr lang="en-US" sz="2400" dirty="0"/>
              <a:t>Not easily correlated to temperature and heat index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Man Drinking Water in Extreme Heat ...">
            <a:extLst>
              <a:ext uri="{FF2B5EF4-FFF2-40B4-BE49-F238E27FC236}">
                <a16:creationId xmlns:a16="http://schemas.microsoft.com/office/drawing/2014/main" id="{55B33F98-384F-55F1-55AC-2C917E8A5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2443652"/>
            <a:ext cx="3733801" cy="2484675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8514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9">
      <a:dk1>
        <a:srgbClr val="000000"/>
      </a:dk1>
      <a:lt1>
        <a:sysClr val="window" lastClr="FFFFFF"/>
      </a:lt1>
      <a:dk2>
        <a:srgbClr val="1F394D"/>
      </a:dk2>
      <a:lt2>
        <a:srgbClr val="3F739B"/>
      </a:lt2>
      <a:accent1>
        <a:srgbClr val="1F394D"/>
      </a:accent1>
      <a:accent2>
        <a:srgbClr val="3F739B"/>
      </a:accent2>
      <a:accent3>
        <a:srgbClr val="0C171F"/>
      </a:accent3>
      <a:accent4>
        <a:srgbClr val="1773B1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2103</Words>
  <Application>Microsoft Office PowerPoint</Application>
  <PresentationFormat>Custom</PresentationFormat>
  <Paragraphs>434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Corbel</vt:lpstr>
      <vt:lpstr>Courier New</vt:lpstr>
      <vt:lpstr>Symbol</vt:lpstr>
      <vt:lpstr>Basis</vt:lpstr>
      <vt:lpstr>Heat Stress PREVENTION AND CONTROL</vt:lpstr>
      <vt:lpstr>Today’s Webinar</vt:lpstr>
      <vt:lpstr>OUR TEAM for today’s presentation</vt:lpstr>
      <vt:lpstr>Housekeeping</vt:lpstr>
      <vt:lpstr>Today’s Topics</vt:lpstr>
      <vt:lpstr>Heat Related Illnesses: The Issue</vt:lpstr>
      <vt:lpstr>Heat Related Illnesses: Signs and Symptoms</vt:lpstr>
      <vt:lpstr>Heat Related Illnesses: Risk Factors</vt:lpstr>
      <vt:lpstr>Evaluating Risk of Heat Related Illness</vt:lpstr>
      <vt:lpstr>Evaluating Risk of Heat Related Illness</vt:lpstr>
      <vt:lpstr>Regulations and Exposure Guidelines: Federal OSHA</vt:lpstr>
      <vt:lpstr>Regulations and Exposure Guidelines: State OSHA Plans</vt:lpstr>
      <vt:lpstr>Regulations and Exposure Guidelines: State OSHA Plans</vt:lpstr>
      <vt:lpstr>Exposure Controls</vt:lpstr>
      <vt:lpstr>Exposure Controls</vt:lpstr>
      <vt:lpstr>Administrative Controls</vt:lpstr>
      <vt:lpstr>Personal Protective Equipment</vt:lpstr>
      <vt:lpstr>Heat Injury and Illness Prevention Plan (HIIPP)</vt:lpstr>
      <vt:lpstr>HIIPP: Advanced Planning</vt:lpstr>
      <vt:lpstr>OSHA-NIOSH App</vt:lpstr>
      <vt:lpstr>HIIPP: Hydration and Drinking Water</vt:lpstr>
      <vt:lpstr>Fluid Loss Chart</vt:lpstr>
      <vt:lpstr>HIIPP: Shade and Engineering Controls</vt:lpstr>
      <vt:lpstr>HIIPP: Acclimatization</vt:lpstr>
      <vt:lpstr>HIIPP: Administrative and Work/Rest</vt:lpstr>
      <vt:lpstr>Work / Rest Schedules and Water Intake</vt:lpstr>
      <vt:lpstr>HIIPP: Observations and Monitoring</vt:lpstr>
      <vt:lpstr>Monitoring and Wearable Technology</vt:lpstr>
      <vt:lpstr>HIIPP: First Aid and Emergency Response</vt:lpstr>
      <vt:lpstr>First Aid and Emergency Response (Examples)</vt:lpstr>
      <vt:lpstr>HIIPP: Training</vt:lpstr>
      <vt:lpstr>Tips from the Professionals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Mike Kenyon</dc:creator>
  <cp:lastModifiedBy>Drew Cantor</cp:lastModifiedBy>
  <cp:revision>340</cp:revision>
  <cp:lastPrinted>2025-04-29T15:24:32Z</cp:lastPrinted>
  <dcterms:created xsi:type="dcterms:W3CDTF">2022-05-13T15:27:27Z</dcterms:created>
  <dcterms:modified xsi:type="dcterms:W3CDTF">2025-04-30T12:41:21Z</dcterms:modified>
</cp:coreProperties>
</file>