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2" r:id="rId4"/>
  </p:sldMasterIdLst>
  <p:notesMasterIdLst>
    <p:notesMasterId r:id="rId37"/>
  </p:notesMasterIdLst>
  <p:sldIdLst>
    <p:sldId id="290" r:id="rId5"/>
    <p:sldId id="364" r:id="rId6"/>
    <p:sldId id="363" r:id="rId7"/>
    <p:sldId id="365" r:id="rId8"/>
    <p:sldId id="382" r:id="rId9"/>
    <p:sldId id="265" r:id="rId10"/>
    <p:sldId id="261" r:id="rId11"/>
    <p:sldId id="260" r:id="rId12"/>
    <p:sldId id="380" r:id="rId13"/>
    <p:sldId id="383" r:id="rId14"/>
    <p:sldId id="399" r:id="rId15"/>
    <p:sldId id="287" r:id="rId16"/>
    <p:sldId id="392" r:id="rId17"/>
    <p:sldId id="393" r:id="rId18"/>
    <p:sldId id="394" r:id="rId19"/>
    <p:sldId id="396" r:id="rId20"/>
    <p:sldId id="395" r:id="rId21"/>
    <p:sldId id="388" r:id="rId22"/>
    <p:sldId id="389" r:id="rId23"/>
    <p:sldId id="387" r:id="rId24"/>
    <p:sldId id="369" r:id="rId25"/>
    <p:sldId id="384" r:id="rId26"/>
    <p:sldId id="385" r:id="rId27"/>
    <p:sldId id="371" r:id="rId28"/>
    <p:sldId id="378" r:id="rId29"/>
    <p:sldId id="391" r:id="rId30"/>
    <p:sldId id="381" r:id="rId31"/>
    <p:sldId id="398" r:id="rId32"/>
    <p:sldId id="397" r:id="rId33"/>
    <p:sldId id="347" r:id="rId34"/>
    <p:sldId id="356" r:id="rId35"/>
    <p:sldId id="358" r:id="rId36"/>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02" autoAdjust="0"/>
    <p:restoredTop sz="94660"/>
  </p:normalViewPr>
  <p:slideViewPr>
    <p:cSldViewPr snapToGrid="0">
      <p:cViewPr varScale="1">
        <p:scale>
          <a:sx n="80" d="100"/>
          <a:sy n="80" d="100"/>
        </p:scale>
        <p:origin x="48" y="44"/>
      </p:cViewPr>
      <p:guideLst/>
    </p:cSldViewPr>
  </p:slideViewPr>
  <p:notesTextViewPr>
    <p:cViewPr>
      <p:scale>
        <a:sx n="1" d="1"/>
        <a:sy n="1" d="1"/>
      </p:scale>
      <p:origin x="0" y="0"/>
    </p:cViewPr>
  </p:notesTextViewPr>
  <p:sorterViewPr>
    <p:cViewPr varScale="1">
      <p:scale>
        <a:sx n="1" d="1"/>
        <a:sy n="1" d="1"/>
      </p:scale>
      <p:origin x="0" y="-2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28005384-0922-4251-A64A-AFFEE38BF0A5}" type="datetimeFigureOut">
              <a:rPr lang="en-US" smtClean="0"/>
              <a:t>1/26/2026</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17FFEDB6-A52F-4228-8B5C-9A02C0C1668E}" type="slidenum">
              <a:rPr lang="en-US" smtClean="0"/>
              <a:t>‹#›</a:t>
            </a:fld>
            <a:endParaRPr lang="en-US"/>
          </a:p>
        </p:txBody>
      </p:sp>
    </p:spTree>
    <p:extLst>
      <p:ext uri="{BB962C8B-B14F-4D97-AF65-F5344CB8AC3E}">
        <p14:creationId xmlns:p14="http://schemas.microsoft.com/office/powerpoint/2010/main" val="2416389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sha.gov/report.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sha.gov/report.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sha.gov/report.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osha.gov/report.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9363">
              <a:defRPr/>
            </a:pPr>
            <a:fld id="{860C9DAC-8717-4D1D-A48C-6BD6FEF39AA1}" type="slidenum">
              <a:rPr lang="en-US">
                <a:solidFill>
                  <a:prstClr val="black"/>
                </a:solidFill>
                <a:latin typeface="Calibri" panose="020F0502020204030204"/>
              </a:rPr>
              <a:pPr defTabSz="939363">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2846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otes Placeholder 2"/>
          <p:cNvSpPr>
            <a:spLocks noGrp="1"/>
          </p:cNvSpPr>
          <p:nvPr>
            <p:ph type="body" idx="1"/>
            <p:custDataLst>
              <p:tags r:id="rId1"/>
            </p:custDataLst>
          </p:nvPr>
        </p:nvSpPr>
        <p:spPr>
          <a:noFill/>
        </p:spPr>
        <p:txBody>
          <a:bodyPr/>
          <a:lstStyle/>
          <a:p>
            <a:r>
              <a:rPr lang="en-US" altLang="en-US"/>
              <a:t>Under new provisions to the recordkeeping rules:</a:t>
            </a:r>
          </a:p>
          <a:p>
            <a:pPr lvl="1"/>
            <a:r>
              <a:rPr lang="en-US" altLang="en-US"/>
              <a:t>Establishments with 250 or more employees (including part-time, seasonal, or temporary workers) at any time during the previous calendar year, must electronically submit information from three OSHA injury and illness recordkeeping forms (300 log, 300A annual summary, and 301 incident report) to OSHA on an annual basis. </a:t>
            </a:r>
          </a:p>
          <a:p>
            <a:pPr lvl="1"/>
            <a:r>
              <a:rPr lang="en-US" altLang="en-US"/>
              <a:t>Also, establishments with 20 to 249 employees in certain industries (listed in appendix A of the rules) must electronically submit information from their 300A form on an annual basis. Following is how it will phase in.</a:t>
            </a:r>
          </a:p>
          <a:p>
            <a:pPr lvl="1"/>
            <a:r>
              <a:rPr lang="en-US" altLang="en-US"/>
              <a:t>By July 1, 2017, establishments with 250 or more employees, as well as establishments with 20 to 249 employees, must electronically submit their 300A annual summaries for injuries and illnesses in 2016.</a:t>
            </a:r>
          </a:p>
          <a:p>
            <a:pPr lvl="1"/>
            <a:r>
              <a:rPr lang="en-US" altLang="en-US"/>
              <a:t>By July 1, 2018, establishments with more than 250 employees must electronically submit all three OSHA forms (300, 300A, and 301) for injuries and illnesses for calendar year 2017. By this date, establishments with 20 to 249 employees must electronically submit their 300A for 2017 incidents.</a:t>
            </a:r>
          </a:p>
          <a:p>
            <a:pPr lvl="1"/>
            <a:r>
              <a:rPr lang="en-US" altLang="en-US"/>
              <a:t>And beginning in 2019, these establishments must electronically submit the required information by March 2 (for example, by March 2, 2019, for the information covering 2018).</a:t>
            </a:r>
          </a:p>
          <a:p>
            <a:endParaRPr lang="en-US" altLang="en-US"/>
          </a:p>
        </p:txBody>
      </p:sp>
      <p:sp>
        <p:nvSpPr>
          <p:cNvPr id="29699" name="Slide Image Placeholder 6"/>
          <p:cNvSpPr>
            <a:spLocks noGrp="1" noRot="1" noChangeAspect="1" noTextEdit="1"/>
          </p:cNvSpPr>
          <p:nvPr>
            <p:ph type="sldImg"/>
          </p:nvPr>
        </p:nvSpPr>
        <p:spPr>
          <a:ln/>
        </p:spPr>
      </p:sp>
      <p:sp>
        <p:nvSpPr>
          <p:cNvPr id="29700" name="Slide Number Placeholder 1"/>
          <p:cNvSpPr>
            <a:spLocks noGrp="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74DC9EA3-6E76-44AA-8BDD-DB475492D9EE}" type="slidenum">
              <a:rPr lang="en-US" altLang="en-US" sz="900" smtClean="0"/>
              <a:pPr/>
              <a:t>17</a:t>
            </a:fld>
            <a:endParaRPr lang="en-US" altLang="en-US" sz="1200"/>
          </a:p>
        </p:txBody>
      </p:sp>
    </p:spTree>
    <p:extLst>
      <p:ext uri="{BB962C8B-B14F-4D97-AF65-F5344CB8AC3E}">
        <p14:creationId xmlns:p14="http://schemas.microsoft.com/office/powerpoint/2010/main" val="226667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Rot="1" noChangeAspect="1" noChangeArrowheads="1" noTextEdit="1"/>
          </p:cNvSpPr>
          <p:nvPr>
            <p:ph type="sldImg"/>
          </p:nvPr>
        </p:nvSpPr>
        <p:spPr>
          <a:ln/>
        </p:spPr>
      </p:sp>
      <p:sp>
        <p:nvSpPr>
          <p:cNvPr id="35843" name="Rectangle 5"/>
          <p:cNvSpPr>
            <a:spLocks noGrp="1" noChangeArrowheads="1"/>
          </p:cNvSpPr>
          <p:nvPr>
            <p:ph type="body" idx="1"/>
            <p:custDataLst>
              <p:tags r:id="rId1"/>
            </p:custDataLst>
          </p:nvPr>
        </p:nvSpPr>
        <p:spPr/>
        <p:txBody>
          <a:bodyPr/>
          <a:lstStyle/>
          <a:p>
            <a:pPr>
              <a:defRPr/>
            </a:pPr>
            <a:r>
              <a:rPr lang="en-US" altLang="en-US" dirty="0"/>
              <a:t>Do you understand the information presented in the previous slides?</a:t>
            </a:r>
          </a:p>
          <a:p>
            <a:pPr marL="234841" indent="-112724">
              <a:spcBef>
                <a:spcPts val="37"/>
              </a:spcBef>
              <a:buFont typeface="Arial" panose="020B0604020202020204" pitchFamily="34" charset="0"/>
              <a:buChar char="•"/>
              <a:defRPr/>
            </a:pPr>
            <a:r>
              <a:rPr lang="en-US" altLang="en-US" dirty="0"/>
              <a:t>Are there any questions regarding affected employers, recordkeeping forms, electronic submission of records, employees recorded, reporting to the government, and employee rights?</a:t>
            </a:r>
          </a:p>
        </p:txBody>
      </p:sp>
      <p:sp>
        <p:nvSpPr>
          <p:cNvPr id="35844" name="Slide Number Placeholder 1"/>
          <p:cNvSpPr>
            <a:spLocks noGrp="1"/>
          </p:cNvSpPr>
          <p:nvPr>
            <p:ph type="sldNum" sz="quarter" idx="5"/>
          </p:nvPr>
        </p:nvSpPr>
        <p:spPr>
          <a:noFill/>
        </p:spPr>
        <p:txBody>
          <a:bodyPr/>
          <a:lstStyle>
            <a:lvl1pPr>
              <a:defRPr sz="2900">
                <a:solidFill>
                  <a:schemeClr val="tx1"/>
                </a:solidFill>
                <a:latin typeface="Times New Roman" panose="02020603050405020304" pitchFamily="18" charset="0"/>
              </a:defRPr>
            </a:lvl1pPr>
            <a:lvl2pPr marL="763233" indent="-293551">
              <a:defRPr sz="2900">
                <a:solidFill>
                  <a:schemeClr val="tx1"/>
                </a:solidFill>
                <a:latin typeface="Times New Roman" panose="02020603050405020304" pitchFamily="18" charset="0"/>
              </a:defRPr>
            </a:lvl2pPr>
            <a:lvl3pPr marL="1174204" indent="-234841">
              <a:defRPr sz="2900">
                <a:solidFill>
                  <a:schemeClr val="tx1"/>
                </a:solidFill>
                <a:latin typeface="Times New Roman" panose="02020603050405020304" pitchFamily="18" charset="0"/>
              </a:defRPr>
            </a:lvl3pPr>
            <a:lvl4pPr marL="1643885" indent="-234841">
              <a:defRPr sz="2900">
                <a:solidFill>
                  <a:schemeClr val="tx1"/>
                </a:solidFill>
                <a:latin typeface="Times New Roman" panose="02020603050405020304" pitchFamily="18" charset="0"/>
              </a:defRPr>
            </a:lvl4pPr>
            <a:lvl5pPr marL="2113567" indent="-234841">
              <a:defRPr sz="2900">
                <a:solidFill>
                  <a:schemeClr val="tx1"/>
                </a:solidFill>
                <a:latin typeface="Times New Roman" panose="02020603050405020304" pitchFamily="18" charset="0"/>
              </a:defRPr>
            </a:lvl5pPr>
            <a:lvl6pPr marL="2583249" indent="-234841" eaLnBrk="0" fontAlgn="base" hangingPunct="0">
              <a:spcBef>
                <a:spcPct val="0"/>
              </a:spcBef>
              <a:spcAft>
                <a:spcPct val="0"/>
              </a:spcAft>
              <a:defRPr sz="2900">
                <a:solidFill>
                  <a:schemeClr val="tx1"/>
                </a:solidFill>
                <a:latin typeface="Times New Roman" panose="02020603050405020304" pitchFamily="18" charset="0"/>
              </a:defRPr>
            </a:lvl6pPr>
            <a:lvl7pPr marL="3052930" indent="-234841" eaLnBrk="0" fontAlgn="base" hangingPunct="0">
              <a:spcBef>
                <a:spcPct val="0"/>
              </a:spcBef>
              <a:spcAft>
                <a:spcPct val="0"/>
              </a:spcAft>
              <a:defRPr sz="2900">
                <a:solidFill>
                  <a:schemeClr val="tx1"/>
                </a:solidFill>
                <a:latin typeface="Times New Roman" panose="02020603050405020304" pitchFamily="18" charset="0"/>
              </a:defRPr>
            </a:lvl7pPr>
            <a:lvl8pPr marL="3522612" indent="-234841" eaLnBrk="0" fontAlgn="base" hangingPunct="0">
              <a:spcBef>
                <a:spcPct val="0"/>
              </a:spcBef>
              <a:spcAft>
                <a:spcPct val="0"/>
              </a:spcAft>
              <a:defRPr sz="2900">
                <a:solidFill>
                  <a:schemeClr val="tx1"/>
                </a:solidFill>
                <a:latin typeface="Times New Roman" panose="02020603050405020304" pitchFamily="18" charset="0"/>
              </a:defRPr>
            </a:lvl8pPr>
            <a:lvl9pPr marL="3992293" indent="-234841" eaLnBrk="0" fontAlgn="base" hangingPunct="0">
              <a:spcBef>
                <a:spcPct val="0"/>
              </a:spcBef>
              <a:spcAft>
                <a:spcPct val="0"/>
              </a:spcAft>
              <a:defRPr sz="2900">
                <a:solidFill>
                  <a:schemeClr val="tx1"/>
                </a:solidFill>
                <a:latin typeface="Times New Roman" panose="02020603050405020304" pitchFamily="18" charset="0"/>
              </a:defRPr>
            </a:lvl9pPr>
          </a:lstStyle>
          <a:p>
            <a:fld id="{C437775E-BC73-474E-9710-C1AFB2EE8AB0}" type="slidenum">
              <a:rPr lang="en-US" altLang="en-US" sz="900"/>
              <a:pPr/>
              <a:t>27</a:t>
            </a:fld>
            <a:endParaRPr lang="en-US" altLang="en-US" sz="1200"/>
          </a:p>
        </p:txBody>
      </p:sp>
    </p:spTree>
    <p:extLst>
      <p:ext uri="{BB962C8B-B14F-4D97-AF65-F5344CB8AC3E}">
        <p14:creationId xmlns:p14="http://schemas.microsoft.com/office/powerpoint/2010/main" val="2764650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Rot="1" noChangeAspect="1" noChangeArrowheads="1" noTextEdit="1"/>
          </p:cNvSpPr>
          <p:nvPr>
            <p:ph type="sldImg"/>
          </p:nvPr>
        </p:nvSpPr>
        <p:spPr>
          <a:ln/>
        </p:spPr>
      </p:sp>
      <p:sp>
        <p:nvSpPr>
          <p:cNvPr id="35843" name="Rectangle 5"/>
          <p:cNvSpPr>
            <a:spLocks noGrp="1" noChangeArrowheads="1"/>
          </p:cNvSpPr>
          <p:nvPr>
            <p:ph type="body" idx="1"/>
            <p:custDataLst>
              <p:tags r:id="rId1"/>
            </p:custDataLst>
          </p:nvPr>
        </p:nvSpPr>
        <p:spPr/>
        <p:txBody>
          <a:bodyPr/>
          <a:lstStyle/>
          <a:p>
            <a:pPr>
              <a:defRPr/>
            </a:pPr>
            <a:r>
              <a:rPr lang="en-US" altLang="en-US" dirty="0"/>
              <a:t>Do you understand the information presented in the previous slides?</a:t>
            </a:r>
          </a:p>
          <a:p>
            <a:pPr marL="234841" indent="-112724">
              <a:spcBef>
                <a:spcPts val="37"/>
              </a:spcBef>
              <a:buFont typeface="Arial" panose="020B0604020202020204" pitchFamily="34" charset="0"/>
              <a:buChar char="•"/>
              <a:defRPr/>
            </a:pPr>
            <a:r>
              <a:rPr lang="en-US" altLang="en-US" dirty="0"/>
              <a:t>Are there any questions regarding affected employers, recordkeeping forms, electronic submission of records, employees recorded, reporting to the government, and employee rights?</a:t>
            </a:r>
          </a:p>
        </p:txBody>
      </p:sp>
      <p:sp>
        <p:nvSpPr>
          <p:cNvPr id="35844" name="Slide Number Placeholder 1"/>
          <p:cNvSpPr>
            <a:spLocks noGrp="1"/>
          </p:cNvSpPr>
          <p:nvPr>
            <p:ph type="sldNum" sz="quarter" idx="5"/>
          </p:nvPr>
        </p:nvSpPr>
        <p:spPr>
          <a:noFill/>
        </p:spPr>
        <p:txBody>
          <a:bodyPr/>
          <a:lstStyle>
            <a:lvl1pPr>
              <a:defRPr sz="2900">
                <a:solidFill>
                  <a:schemeClr val="tx1"/>
                </a:solidFill>
                <a:latin typeface="Times New Roman" panose="02020603050405020304" pitchFamily="18" charset="0"/>
              </a:defRPr>
            </a:lvl1pPr>
            <a:lvl2pPr marL="763233" indent="-293551">
              <a:defRPr sz="2900">
                <a:solidFill>
                  <a:schemeClr val="tx1"/>
                </a:solidFill>
                <a:latin typeface="Times New Roman" panose="02020603050405020304" pitchFamily="18" charset="0"/>
              </a:defRPr>
            </a:lvl2pPr>
            <a:lvl3pPr marL="1174204" indent="-234841">
              <a:defRPr sz="2900">
                <a:solidFill>
                  <a:schemeClr val="tx1"/>
                </a:solidFill>
                <a:latin typeface="Times New Roman" panose="02020603050405020304" pitchFamily="18" charset="0"/>
              </a:defRPr>
            </a:lvl3pPr>
            <a:lvl4pPr marL="1643885" indent="-234841">
              <a:defRPr sz="2900">
                <a:solidFill>
                  <a:schemeClr val="tx1"/>
                </a:solidFill>
                <a:latin typeface="Times New Roman" panose="02020603050405020304" pitchFamily="18" charset="0"/>
              </a:defRPr>
            </a:lvl4pPr>
            <a:lvl5pPr marL="2113567" indent="-234841">
              <a:defRPr sz="2900">
                <a:solidFill>
                  <a:schemeClr val="tx1"/>
                </a:solidFill>
                <a:latin typeface="Times New Roman" panose="02020603050405020304" pitchFamily="18" charset="0"/>
              </a:defRPr>
            </a:lvl5pPr>
            <a:lvl6pPr marL="2583249" indent="-234841" eaLnBrk="0" fontAlgn="base" hangingPunct="0">
              <a:spcBef>
                <a:spcPct val="0"/>
              </a:spcBef>
              <a:spcAft>
                <a:spcPct val="0"/>
              </a:spcAft>
              <a:defRPr sz="2900">
                <a:solidFill>
                  <a:schemeClr val="tx1"/>
                </a:solidFill>
                <a:latin typeface="Times New Roman" panose="02020603050405020304" pitchFamily="18" charset="0"/>
              </a:defRPr>
            </a:lvl6pPr>
            <a:lvl7pPr marL="3052930" indent="-234841" eaLnBrk="0" fontAlgn="base" hangingPunct="0">
              <a:spcBef>
                <a:spcPct val="0"/>
              </a:spcBef>
              <a:spcAft>
                <a:spcPct val="0"/>
              </a:spcAft>
              <a:defRPr sz="2900">
                <a:solidFill>
                  <a:schemeClr val="tx1"/>
                </a:solidFill>
                <a:latin typeface="Times New Roman" panose="02020603050405020304" pitchFamily="18" charset="0"/>
              </a:defRPr>
            </a:lvl7pPr>
            <a:lvl8pPr marL="3522612" indent="-234841" eaLnBrk="0" fontAlgn="base" hangingPunct="0">
              <a:spcBef>
                <a:spcPct val="0"/>
              </a:spcBef>
              <a:spcAft>
                <a:spcPct val="0"/>
              </a:spcAft>
              <a:defRPr sz="2900">
                <a:solidFill>
                  <a:schemeClr val="tx1"/>
                </a:solidFill>
                <a:latin typeface="Times New Roman" panose="02020603050405020304" pitchFamily="18" charset="0"/>
              </a:defRPr>
            </a:lvl8pPr>
            <a:lvl9pPr marL="3992293" indent="-234841" eaLnBrk="0" fontAlgn="base" hangingPunct="0">
              <a:spcBef>
                <a:spcPct val="0"/>
              </a:spcBef>
              <a:spcAft>
                <a:spcPct val="0"/>
              </a:spcAft>
              <a:defRPr sz="2900">
                <a:solidFill>
                  <a:schemeClr val="tx1"/>
                </a:solidFill>
                <a:latin typeface="Times New Roman" panose="02020603050405020304" pitchFamily="18" charset="0"/>
              </a:defRPr>
            </a:lvl9pPr>
          </a:lstStyle>
          <a:p>
            <a:fld id="{C437775E-BC73-474E-9710-C1AFB2EE8AB0}" type="slidenum">
              <a:rPr lang="en-US" altLang="en-US" sz="900"/>
              <a:pPr/>
              <a:t>29</a:t>
            </a:fld>
            <a:endParaRPr lang="en-US" altLang="en-US" sz="1200"/>
          </a:p>
        </p:txBody>
      </p:sp>
    </p:spTree>
    <p:extLst>
      <p:ext uri="{BB962C8B-B14F-4D97-AF65-F5344CB8AC3E}">
        <p14:creationId xmlns:p14="http://schemas.microsoft.com/office/powerpoint/2010/main" val="1975201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9363">
              <a:defRPr/>
            </a:pPr>
            <a:fld id="{860C9DAC-8717-4D1D-A48C-6BD6FEF39AA1}" type="slidenum">
              <a:rPr lang="en-US">
                <a:solidFill>
                  <a:prstClr val="black"/>
                </a:solidFill>
                <a:latin typeface="Calibri" panose="020F0502020204030204"/>
              </a:rPr>
              <a:pPr defTabSz="939363">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08426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9363">
              <a:defRPr/>
            </a:pPr>
            <a:fld id="{860C9DAC-8717-4D1D-A48C-6BD6FEF39AA1}" type="slidenum">
              <a:rPr lang="en-US">
                <a:solidFill>
                  <a:prstClr val="black"/>
                </a:solidFill>
                <a:latin typeface="Calibri" panose="020F0502020204030204"/>
              </a:rPr>
              <a:pPr defTabSz="939363">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94035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9363">
              <a:defRPr/>
            </a:pPr>
            <a:fld id="{860C9DAC-8717-4D1D-A48C-6BD6FEF39AA1}" type="slidenum">
              <a:rPr lang="en-US">
                <a:solidFill>
                  <a:prstClr val="black"/>
                </a:solidFill>
                <a:latin typeface="Calibri" panose="020F0502020204030204"/>
              </a:rPr>
              <a:pPr defTabSz="939363">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6845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Grp="1" noRot="1" noChangeAspect="1" noChangeArrowheads="1" noTextEdit="1"/>
          </p:cNvSpPr>
          <p:nvPr>
            <p:ph type="sldImg"/>
          </p:nvPr>
        </p:nvSpPr>
        <p:spPr>
          <a:ln/>
        </p:spPr>
      </p:sp>
      <p:sp>
        <p:nvSpPr>
          <p:cNvPr id="31747" name="Rectangle 9"/>
          <p:cNvSpPr>
            <a:spLocks noGrp="1" noChangeArrowheads="1"/>
          </p:cNvSpPr>
          <p:nvPr>
            <p:ph type="body" idx="1"/>
            <p:custDataLst>
              <p:tags r:id="rId1"/>
            </p:custDataLst>
          </p:nvPr>
        </p:nvSpPr>
        <p:spPr>
          <a:noFill/>
        </p:spPr>
        <p:txBody>
          <a:bodyPr/>
          <a:lstStyle/>
          <a:p>
            <a:r>
              <a:rPr lang="en-US" altLang="en-US"/>
              <a:t>Employers must establish a method for employees to immediately report injuries or illnesses and inform employees of this method.</a:t>
            </a:r>
          </a:p>
          <a:p>
            <a:pPr lvl="1"/>
            <a:r>
              <a:rPr lang="en-US" altLang="en-US"/>
              <a:t>Employees, former employees, their personal representatives, and their authorized employee representatives have the right to access the OSHA injury and illness records, with some limitations.</a:t>
            </a:r>
          </a:p>
          <a:p>
            <a:pPr lvl="1"/>
            <a:r>
              <a:rPr lang="en-US" altLang="en-US"/>
              <a:t>Employers must establish “reasonable procedures” for employees to report work-related injuries and illnesses promptly and accurately.</a:t>
            </a:r>
          </a:p>
          <a:p>
            <a:pPr lvl="1"/>
            <a:r>
              <a:rPr lang="en-US" altLang="en-US"/>
              <a:t>When a request is made for a copy of the OSHA 300 Log, a copy must be provided by the end of the next business day. You cannot make changes to the OSHA 300 Log such as crossing off employee names for privacy. You cannot charge for the copies when initially requested.</a:t>
            </a:r>
          </a:p>
          <a:p>
            <a:pPr lvl="1"/>
            <a:r>
              <a:rPr lang="en-US" altLang="en-US"/>
              <a:t>You may not enter the employee’s name on the OSHA 300 Log if the case involves a privacy concern. Instead, enter “privacy case” in the space normally used for the employee’s name. You must keep a separate, confidential list of the case numbers and employee names for privacy concern cases so the cases can be updated and information provided to the government if requested. </a:t>
            </a:r>
          </a:p>
          <a:p>
            <a:pPr lvl="1"/>
            <a:r>
              <a:rPr lang="en-US" altLang="en-US"/>
              <a:t>Privacy concern cases include injury or illness to intimate parts of the body or the reproductive system, injury or illness from sexual assault, mental illness, HIV infection, hepatitis, tuberculosis, needlestick injuries, or other illnesses if employee voluntarily requests that his or her name not be entered on the log.</a:t>
            </a:r>
          </a:p>
        </p:txBody>
      </p:sp>
      <p:sp>
        <p:nvSpPr>
          <p:cNvPr id="31748" name="Slide Number Placeholder 1"/>
          <p:cNvSpPr>
            <a:spLocks noGrp="1"/>
          </p:cNvSpPr>
          <p:nvPr>
            <p:ph type="sldNum" sz="quarter" idx="5"/>
          </p:nvPr>
        </p:nvSpPr>
        <p:spPr>
          <a:noFill/>
        </p:spPr>
        <p:txBody>
          <a:bodyPr/>
          <a:lstStyle>
            <a:lvl1pPr>
              <a:defRPr sz="2900">
                <a:solidFill>
                  <a:schemeClr val="tx1"/>
                </a:solidFill>
                <a:latin typeface="Times New Roman" panose="02020603050405020304" pitchFamily="18" charset="0"/>
              </a:defRPr>
            </a:lvl1pPr>
            <a:lvl2pPr marL="763233" indent="-293551">
              <a:defRPr sz="2900">
                <a:solidFill>
                  <a:schemeClr val="tx1"/>
                </a:solidFill>
                <a:latin typeface="Times New Roman" panose="02020603050405020304" pitchFamily="18" charset="0"/>
              </a:defRPr>
            </a:lvl2pPr>
            <a:lvl3pPr marL="1174204" indent="-234841">
              <a:defRPr sz="2900">
                <a:solidFill>
                  <a:schemeClr val="tx1"/>
                </a:solidFill>
                <a:latin typeface="Times New Roman" panose="02020603050405020304" pitchFamily="18" charset="0"/>
              </a:defRPr>
            </a:lvl3pPr>
            <a:lvl4pPr marL="1643885" indent="-234841">
              <a:defRPr sz="2900">
                <a:solidFill>
                  <a:schemeClr val="tx1"/>
                </a:solidFill>
                <a:latin typeface="Times New Roman" panose="02020603050405020304" pitchFamily="18" charset="0"/>
              </a:defRPr>
            </a:lvl4pPr>
            <a:lvl5pPr marL="2113567" indent="-234841">
              <a:defRPr sz="2900">
                <a:solidFill>
                  <a:schemeClr val="tx1"/>
                </a:solidFill>
                <a:latin typeface="Times New Roman" panose="02020603050405020304" pitchFamily="18" charset="0"/>
              </a:defRPr>
            </a:lvl5pPr>
            <a:lvl6pPr marL="2583249" indent="-234841" eaLnBrk="0" fontAlgn="base" hangingPunct="0">
              <a:spcBef>
                <a:spcPct val="0"/>
              </a:spcBef>
              <a:spcAft>
                <a:spcPct val="0"/>
              </a:spcAft>
              <a:defRPr sz="2900">
                <a:solidFill>
                  <a:schemeClr val="tx1"/>
                </a:solidFill>
                <a:latin typeface="Times New Roman" panose="02020603050405020304" pitchFamily="18" charset="0"/>
              </a:defRPr>
            </a:lvl6pPr>
            <a:lvl7pPr marL="3052930" indent="-234841" eaLnBrk="0" fontAlgn="base" hangingPunct="0">
              <a:spcBef>
                <a:spcPct val="0"/>
              </a:spcBef>
              <a:spcAft>
                <a:spcPct val="0"/>
              </a:spcAft>
              <a:defRPr sz="2900">
                <a:solidFill>
                  <a:schemeClr val="tx1"/>
                </a:solidFill>
                <a:latin typeface="Times New Roman" panose="02020603050405020304" pitchFamily="18" charset="0"/>
              </a:defRPr>
            </a:lvl7pPr>
            <a:lvl8pPr marL="3522612" indent="-234841" eaLnBrk="0" fontAlgn="base" hangingPunct="0">
              <a:spcBef>
                <a:spcPct val="0"/>
              </a:spcBef>
              <a:spcAft>
                <a:spcPct val="0"/>
              </a:spcAft>
              <a:defRPr sz="2900">
                <a:solidFill>
                  <a:schemeClr val="tx1"/>
                </a:solidFill>
                <a:latin typeface="Times New Roman" panose="02020603050405020304" pitchFamily="18" charset="0"/>
              </a:defRPr>
            </a:lvl8pPr>
            <a:lvl9pPr marL="3992293" indent="-234841" eaLnBrk="0" fontAlgn="base" hangingPunct="0">
              <a:spcBef>
                <a:spcPct val="0"/>
              </a:spcBef>
              <a:spcAft>
                <a:spcPct val="0"/>
              </a:spcAft>
              <a:defRPr sz="2900">
                <a:solidFill>
                  <a:schemeClr val="tx1"/>
                </a:solidFill>
                <a:latin typeface="Times New Roman" panose="02020603050405020304" pitchFamily="18" charset="0"/>
              </a:defRPr>
            </a:lvl9pPr>
          </a:lstStyle>
          <a:p>
            <a:fld id="{4B525CAB-610B-4FCD-A17B-4207B482D3C0}" type="slidenum">
              <a:rPr lang="en-US" altLang="en-US" sz="900"/>
              <a:pPr/>
              <a:t>6</a:t>
            </a:fld>
            <a:endParaRPr lang="en-US" altLang="en-US" sz="1200"/>
          </a:p>
        </p:txBody>
      </p:sp>
    </p:spTree>
    <p:extLst>
      <p:ext uri="{BB962C8B-B14F-4D97-AF65-F5344CB8AC3E}">
        <p14:creationId xmlns:p14="http://schemas.microsoft.com/office/powerpoint/2010/main" val="112972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Rot="1" noChangeAspect="1" noChangeArrowheads="1" noTextEdit="1"/>
          </p:cNvSpPr>
          <p:nvPr>
            <p:ph type="sldImg"/>
          </p:nvPr>
        </p:nvSpPr>
        <p:spPr>
          <a:ln/>
        </p:spPr>
      </p:sp>
      <p:sp>
        <p:nvSpPr>
          <p:cNvPr id="23555" name="Rectangle 7"/>
          <p:cNvSpPr>
            <a:spLocks noGrp="1" noChangeArrowheads="1"/>
          </p:cNvSpPr>
          <p:nvPr>
            <p:ph type="body" idx="1"/>
          </p:nvPr>
        </p:nvSpPr>
        <p:spPr>
          <a:noFill/>
        </p:spPr>
        <p:txBody>
          <a:bodyPr/>
          <a:lstStyle/>
          <a:p>
            <a:pPr lvl="1"/>
            <a:r>
              <a:rPr lang="en-US" altLang="en-US"/>
              <a:t>Record a one- or two-line description of the injury or illness on the OSHA 300 Log within 7 calendar days of the incident. Also include the identity of the employee (unless a privacy case), when and where the incident occurred, the type of injury or illness, body parts affected, and the object or substance that directly caused the injury or illness. Classify the incident according to the most serious outcome and identify it as an injury or an illness.</a:t>
            </a:r>
          </a:p>
          <a:p>
            <a:pPr lvl="1"/>
            <a:r>
              <a:rPr lang="en-US" altLang="en-US"/>
              <a:t>The OSHA 300A Summary of Work-Related Injuries and Illnesses form is used to summarize the information from the OSHA 300 Log. You must post the 300A form every year from February 1 through April 30.</a:t>
            </a:r>
          </a:p>
          <a:p>
            <a:pPr lvl="1"/>
            <a:r>
              <a:rPr lang="en-US" altLang="en-US"/>
              <a:t>The OSHA 301 Injury and Illness Incident Report is used to investigate the incident. Complete a 301 form for each recordable injury or illness within 7 calendar days of the incident. </a:t>
            </a:r>
          </a:p>
          <a:p>
            <a:pPr lvl="1"/>
            <a:r>
              <a:rPr lang="en-US" altLang="en-US"/>
              <a:t>You may use other equivalent forms as long as the form contains the same information, is readable and understandable, and is completed using the same instructions as the OSHA form it replaces. Records may also be kept electronically as long as forms can be obtained when required.</a:t>
            </a:r>
          </a:p>
        </p:txBody>
      </p:sp>
      <p:sp>
        <p:nvSpPr>
          <p:cNvPr id="23556" name="Slide Number Placeholder 1"/>
          <p:cNvSpPr>
            <a:spLocks noGrp="1"/>
          </p:cNvSpPr>
          <p:nvPr>
            <p:ph type="sldNum" sz="quarter" idx="5"/>
          </p:nvPr>
        </p:nvSpPr>
        <p:spPr>
          <a:noFill/>
        </p:spPr>
        <p:txBody>
          <a:bodyPr/>
          <a:lstStyle>
            <a:lvl1pPr>
              <a:defRPr sz="2900">
                <a:solidFill>
                  <a:schemeClr val="tx1"/>
                </a:solidFill>
                <a:latin typeface="Times New Roman" panose="02020603050405020304" pitchFamily="18" charset="0"/>
              </a:defRPr>
            </a:lvl1pPr>
            <a:lvl2pPr marL="763233" indent="-293551">
              <a:defRPr sz="2900">
                <a:solidFill>
                  <a:schemeClr val="tx1"/>
                </a:solidFill>
                <a:latin typeface="Times New Roman" panose="02020603050405020304" pitchFamily="18" charset="0"/>
              </a:defRPr>
            </a:lvl2pPr>
            <a:lvl3pPr marL="1174204" indent="-234841">
              <a:defRPr sz="2900">
                <a:solidFill>
                  <a:schemeClr val="tx1"/>
                </a:solidFill>
                <a:latin typeface="Times New Roman" panose="02020603050405020304" pitchFamily="18" charset="0"/>
              </a:defRPr>
            </a:lvl3pPr>
            <a:lvl4pPr marL="1643885" indent="-234841">
              <a:defRPr sz="2900">
                <a:solidFill>
                  <a:schemeClr val="tx1"/>
                </a:solidFill>
                <a:latin typeface="Times New Roman" panose="02020603050405020304" pitchFamily="18" charset="0"/>
              </a:defRPr>
            </a:lvl4pPr>
            <a:lvl5pPr marL="2113567" indent="-234841">
              <a:defRPr sz="2900">
                <a:solidFill>
                  <a:schemeClr val="tx1"/>
                </a:solidFill>
                <a:latin typeface="Times New Roman" panose="02020603050405020304" pitchFamily="18" charset="0"/>
              </a:defRPr>
            </a:lvl5pPr>
            <a:lvl6pPr marL="2583249" indent="-234841" eaLnBrk="0" fontAlgn="base" hangingPunct="0">
              <a:spcBef>
                <a:spcPct val="0"/>
              </a:spcBef>
              <a:spcAft>
                <a:spcPct val="0"/>
              </a:spcAft>
              <a:defRPr sz="2900">
                <a:solidFill>
                  <a:schemeClr val="tx1"/>
                </a:solidFill>
                <a:latin typeface="Times New Roman" panose="02020603050405020304" pitchFamily="18" charset="0"/>
              </a:defRPr>
            </a:lvl6pPr>
            <a:lvl7pPr marL="3052930" indent="-234841" eaLnBrk="0" fontAlgn="base" hangingPunct="0">
              <a:spcBef>
                <a:spcPct val="0"/>
              </a:spcBef>
              <a:spcAft>
                <a:spcPct val="0"/>
              </a:spcAft>
              <a:defRPr sz="2900">
                <a:solidFill>
                  <a:schemeClr val="tx1"/>
                </a:solidFill>
                <a:latin typeface="Times New Roman" panose="02020603050405020304" pitchFamily="18" charset="0"/>
              </a:defRPr>
            </a:lvl7pPr>
            <a:lvl8pPr marL="3522612" indent="-234841" eaLnBrk="0" fontAlgn="base" hangingPunct="0">
              <a:spcBef>
                <a:spcPct val="0"/>
              </a:spcBef>
              <a:spcAft>
                <a:spcPct val="0"/>
              </a:spcAft>
              <a:defRPr sz="2900">
                <a:solidFill>
                  <a:schemeClr val="tx1"/>
                </a:solidFill>
                <a:latin typeface="Times New Roman" panose="02020603050405020304" pitchFamily="18" charset="0"/>
              </a:defRPr>
            </a:lvl8pPr>
            <a:lvl9pPr marL="3992293" indent="-234841" eaLnBrk="0" fontAlgn="base" hangingPunct="0">
              <a:spcBef>
                <a:spcPct val="0"/>
              </a:spcBef>
              <a:spcAft>
                <a:spcPct val="0"/>
              </a:spcAft>
              <a:defRPr sz="2900">
                <a:solidFill>
                  <a:schemeClr val="tx1"/>
                </a:solidFill>
                <a:latin typeface="Times New Roman" panose="02020603050405020304" pitchFamily="18" charset="0"/>
              </a:defRPr>
            </a:lvl9pPr>
          </a:lstStyle>
          <a:p>
            <a:fld id="{15E47D4A-237D-4596-9319-FE7FA6015F0F}" type="slidenum">
              <a:rPr lang="en-US" altLang="en-US" sz="900"/>
              <a:pPr/>
              <a:t>7</a:t>
            </a:fld>
            <a:endParaRPr lang="en-US" altLang="en-US" sz="1200"/>
          </a:p>
        </p:txBody>
      </p:sp>
    </p:spTree>
    <p:extLst>
      <p:ext uri="{BB962C8B-B14F-4D97-AF65-F5344CB8AC3E}">
        <p14:creationId xmlns:p14="http://schemas.microsoft.com/office/powerpoint/2010/main" val="311851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Rot="1" noChangeAspect="1" noChangeArrowheads="1" noTextEdit="1"/>
          </p:cNvSpPr>
          <p:nvPr>
            <p:ph type="sldImg"/>
          </p:nvPr>
        </p:nvSpPr>
        <p:spPr>
          <a:ln/>
        </p:spPr>
      </p:sp>
      <p:sp>
        <p:nvSpPr>
          <p:cNvPr id="21507" name="Rectangle 7"/>
          <p:cNvSpPr>
            <a:spLocks noGrp="1" noChangeArrowheads="1"/>
          </p:cNvSpPr>
          <p:nvPr>
            <p:ph type="body" idx="1"/>
          </p:nvPr>
        </p:nvSpPr>
        <p:spPr>
          <a:xfrm>
            <a:off x="1213916" y="4522236"/>
            <a:ext cx="5409375" cy="4996891"/>
          </a:xfrm>
          <a:noFill/>
        </p:spPr>
        <p:txBody>
          <a:bodyPr/>
          <a:lstStyle/>
          <a:p>
            <a:pPr lvl="1"/>
            <a:r>
              <a:rPr lang="en-US" altLang="en-US"/>
              <a:t>You are required to report to OSHA within 8 hours any work-related fatality. Deaths from motor vehicle accidents do not have to be reported to OSHA, but they must be recorded. A death from a heart attack must be reported to OSHA, and OSHA will determine if an investigation is required. </a:t>
            </a:r>
          </a:p>
          <a:p>
            <a:pPr lvl="1"/>
            <a:r>
              <a:rPr lang="en-US" altLang="en-US"/>
              <a:t>You are required to provide any of the documentation required by the standard to OSHA authorized representatives within 4 business hours after the request is made. Documents requested might include OSHA 300 Logs, Summary Forms, and OSHA 301 Forms.</a:t>
            </a:r>
          </a:p>
          <a:p>
            <a:pPr lvl="1"/>
            <a:r>
              <a:rPr lang="en-US" altLang="en-US"/>
              <a:t>If you receive an injury and illness survey form from the BLS, it must be completed and returned within 30 calendar days or the date stated on the survey. Not every employer will receive a survey each year. Even if your company is normally exempt from recordkeeping requirements, you must still return the completed survey. </a:t>
            </a:r>
          </a:p>
          <a:p>
            <a:pPr lvl="1"/>
            <a:r>
              <a:rPr lang="en-US" altLang="en-US"/>
              <a:t>For any in-patient hospitalization, amputation, or eye loss, you must report the incident within 24 hours of learning about it.</a:t>
            </a:r>
          </a:p>
          <a:p>
            <a:pPr lvl="1"/>
            <a:r>
              <a:rPr lang="en-US" altLang="en-US"/>
              <a:t>You have three options for reporting the event:</a:t>
            </a:r>
          </a:p>
          <a:p>
            <a:pPr lvl="2"/>
            <a:r>
              <a:rPr lang="en-US" altLang="en-US"/>
              <a:t>Calling or visiting the nearest OSHA area office during normal business hours;</a:t>
            </a:r>
          </a:p>
          <a:p>
            <a:pPr lvl="2"/>
            <a:r>
              <a:rPr lang="en-US" altLang="en-US"/>
              <a:t>Calling the 24-hour OSHA hotline at 800-321-OSHA or 800-321-6742; o</a:t>
            </a:r>
            <a:r>
              <a:rPr lang="en-US" altLang="en-US" i="1"/>
              <a:t>r</a:t>
            </a:r>
            <a:r>
              <a:rPr lang="en-US" altLang="en-US"/>
              <a:t> </a:t>
            </a:r>
          </a:p>
          <a:p>
            <a:pPr lvl="2"/>
            <a:r>
              <a:rPr lang="en-US" altLang="en-US"/>
              <a:t>Using OSHA’s online form at </a:t>
            </a:r>
            <a:r>
              <a:rPr lang="en-US" altLang="en-US">
                <a:ea typeface="ＭＳ Ｐゴシック" panose="020B0600070205080204" pitchFamily="34" charset="-128"/>
                <a:hlinkClick r:id="rId3"/>
              </a:rPr>
              <a:t>https://www.osha.gov/report.html</a:t>
            </a:r>
            <a:r>
              <a:rPr lang="en-US" altLang="en-US">
                <a:ea typeface="ＭＳ Ｐゴシック" panose="020B0600070205080204" pitchFamily="34" charset="-128"/>
              </a:rPr>
              <a:t> </a:t>
            </a:r>
          </a:p>
          <a:p>
            <a:pPr lvl="2"/>
            <a:endParaRPr lang="en-US" altLang="en-US"/>
          </a:p>
          <a:p>
            <a:pPr lvl="2"/>
            <a:endParaRPr lang="en-US" altLang="en-US"/>
          </a:p>
        </p:txBody>
      </p:sp>
      <p:sp>
        <p:nvSpPr>
          <p:cNvPr id="21508" name="Slide Number Placeholder 1"/>
          <p:cNvSpPr>
            <a:spLocks noGrp="1"/>
          </p:cNvSpPr>
          <p:nvPr>
            <p:ph type="sldNum" sz="quarter" idx="5"/>
          </p:nvPr>
        </p:nvSpPr>
        <p:spPr>
          <a:noFill/>
        </p:spPr>
        <p:txBody>
          <a:bodyPr/>
          <a:lstStyle>
            <a:lvl1pPr>
              <a:defRPr sz="2900">
                <a:solidFill>
                  <a:schemeClr val="tx1"/>
                </a:solidFill>
                <a:latin typeface="Times New Roman" panose="02020603050405020304" pitchFamily="18" charset="0"/>
              </a:defRPr>
            </a:lvl1pPr>
            <a:lvl2pPr marL="763233" indent="-293551">
              <a:defRPr sz="2900">
                <a:solidFill>
                  <a:schemeClr val="tx1"/>
                </a:solidFill>
                <a:latin typeface="Times New Roman" panose="02020603050405020304" pitchFamily="18" charset="0"/>
              </a:defRPr>
            </a:lvl2pPr>
            <a:lvl3pPr marL="1174204" indent="-234841">
              <a:defRPr sz="2900">
                <a:solidFill>
                  <a:schemeClr val="tx1"/>
                </a:solidFill>
                <a:latin typeface="Times New Roman" panose="02020603050405020304" pitchFamily="18" charset="0"/>
              </a:defRPr>
            </a:lvl3pPr>
            <a:lvl4pPr marL="1643885" indent="-234841">
              <a:defRPr sz="2900">
                <a:solidFill>
                  <a:schemeClr val="tx1"/>
                </a:solidFill>
                <a:latin typeface="Times New Roman" panose="02020603050405020304" pitchFamily="18" charset="0"/>
              </a:defRPr>
            </a:lvl4pPr>
            <a:lvl5pPr marL="2113567" indent="-234841">
              <a:defRPr sz="2900">
                <a:solidFill>
                  <a:schemeClr val="tx1"/>
                </a:solidFill>
                <a:latin typeface="Times New Roman" panose="02020603050405020304" pitchFamily="18" charset="0"/>
              </a:defRPr>
            </a:lvl5pPr>
            <a:lvl6pPr marL="2583249" indent="-234841" eaLnBrk="0" fontAlgn="base" hangingPunct="0">
              <a:spcBef>
                <a:spcPct val="0"/>
              </a:spcBef>
              <a:spcAft>
                <a:spcPct val="0"/>
              </a:spcAft>
              <a:defRPr sz="2900">
                <a:solidFill>
                  <a:schemeClr val="tx1"/>
                </a:solidFill>
                <a:latin typeface="Times New Roman" panose="02020603050405020304" pitchFamily="18" charset="0"/>
              </a:defRPr>
            </a:lvl6pPr>
            <a:lvl7pPr marL="3052930" indent="-234841" eaLnBrk="0" fontAlgn="base" hangingPunct="0">
              <a:spcBef>
                <a:spcPct val="0"/>
              </a:spcBef>
              <a:spcAft>
                <a:spcPct val="0"/>
              </a:spcAft>
              <a:defRPr sz="2900">
                <a:solidFill>
                  <a:schemeClr val="tx1"/>
                </a:solidFill>
                <a:latin typeface="Times New Roman" panose="02020603050405020304" pitchFamily="18" charset="0"/>
              </a:defRPr>
            </a:lvl7pPr>
            <a:lvl8pPr marL="3522612" indent="-234841" eaLnBrk="0" fontAlgn="base" hangingPunct="0">
              <a:spcBef>
                <a:spcPct val="0"/>
              </a:spcBef>
              <a:spcAft>
                <a:spcPct val="0"/>
              </a:spcAft>
              <a:defRPr sz="2900">
                <a:solidFill>
                  <a:schemeClr val="tx1"/>
                </a:solidFill>
                <a:latin typeface="Times New Roman" panose="02020603050405020304" pitchFamily="18" charset="0"/>
              </a:defRPr>
            </a:lvl8pPr>
            <a:lvl9pPr marL="3992293" indent="-234841" eaLnBrk="0" fontAlgn="base" hangingPunct="0">
              <a:spcBef>
                <a:spcPct val="0"/>
              </a:spcBef>
              <a:spcAft>
                <a:spcPct val="0"/>
              </a:spcAft>
              <a:defRPr sz="2900">
                <a:solidFill>
                  <a:schemeClr val="tx1"/>
                </a:solidFill>
                <a:latin typeface="Times New Roman" panose="02020603050405020304" pitchFamily="18" charset="0"/>
              </a:defRPr>
            </a:lvl9pPr>
          </a:lstStyle>
          <a:p>
            <a:fld id="{A3BB4251-E22F-4B41-8374-AF4C93CB7853}" type="slidenum">
              <a:rPr lang="en-US" altLang="en-US" sz="900"/>
              <a:pPr/>
              <a:t>8</a:t>
            </a:fld>
            <a:endParaRPr lang="en-US" altLang="en-US" sz="1200"/>
          </a:p>
        </p:txBody>
      </p:sp>
    </p:spTree>
    <p:extLst>
      <p:ext uri="{BB962C8B-B14F-4D97-AF65-F5344CB8AC3E}">
        <p14:creationId xmlns:p14="http://schemas.microsoft.com/office/powerpoint/2010/main" val="122546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Rot="1" noChangeAspect="1" noChangeArrowheads="1" noTextEdit="1"/>
          </p:cNvSpPr>
          <p:nvPr>
            <p:ph type="sldImg"/>
          </p:nvPr>
        </p:nvSpPr>
        <p:spPr>
          <a:ln/>
        </p:spPr>
      </p:sp>
      <p:sp>
        <p:nvSpPr>
          <p:cNvPr id="76803" name="Rectangle 7"/>
          <p:cNvSpPr>
            <a:spLocks noGrp="1" noChangeArrowheads="1"/>
          </p:cNvSpPr>
          <p:nvPr>
            <p:ph type="body" idx="1"/>
          </p:nvPr>
        </p:nvSpPr>
        <p:spPr>
          <a:noFill/>
        </p:spPr>
        <p:txBody>
          <a:bodyPr/>
          <a:lstStyle/>
          <a:p>
            <a:pPr lvl="1"/>
            <a:r>
              <a:rPr lang="en-US" altLang="en-US"/>
              <a:t>The OSHA 300 Log, the privacy list, the annual summary, and the OSHA 301 forms must all be maintained for at least 5 years following the end of the calendar year covered by the records.</a:t>
            </a:r>
          </a:p>
          <a:p>
            <a:pPr lvl="1"/>
            <a:r>
              <a:rPr lang="en-US" altLang="en-US"/>
              <a:t>During the 5-year retention period, the OSHA 300 Logs must be updated to reflect any new or changed information. Annual summary forms do not have to be updated to reflect the changed OSHA 300 Log. The OSHA 301 forms also do not need to be updated with new information.</a:t>
            </a:r>
          </a:p>
          <a:p>
            <a:pPr lvl="1"/>
            <a:r>
              <a:rPr lang="en-US" altLang="en-US"/>
              <a:t>Update the OSHA 300 Logs to record any newly discovered injuries or illnesses.</a:t>
            </a:r>
          </a:p>
          <a:p>
            <a:pPr lvl="1"/>
            <a:r>
              <a:rPr lang="en-US" altLang="en-US"/>
              <a:t>Update the OSHA 300 Logs to record any changes in the classification of previously recorded incidents. An employee with an injury that previously only required a job restriction may have to go in for surgery that requires some time away from work. This record must be updated to reflect the new classification as a “days away from work” case.</a:t>
            </a:r>
          </a:p>
        </p:txBody>
      </p:sp>
      <p:sp>
        <p:nvSpPr>
          <p:cNvPr id="76804" name="Slide Number Placeholder 1"/>
          <p:cNvSpPr>
            <a:spLocks noGrp="1"/>
          </p:cNvSpPr>
          <p:nvPr>
            <p:ph type="sldNum" sz="quarter" idx="5"/>
          </p:nvPr>
        </p:nvSpPr>
        <p:spPr>
          <a:noFill/>
        </p:spPr>
        <p:txBody>
          <a:bodyPr/>
          <a:lstStyle>
            <a:lvl1pPr>
              <a:defRPr sz="2900">
                <a:solidFill>
                  <a:schemeClr val="tx1"/>
                </a:solidFill>
                <a:latin typeface="Times New Roman" panose="02020603050405020304" pitchFamily="18" charset="0"/>
              </a:defRPr>
            </a:lvl1pPr>
            <a:lvl2pPr marL="763233" indent="-293551">
              <a:defRPr sz="2900">
                <a:solidFill>
                  <a:schemeClr val="tx1"/>
                </a:solidFill>
                <a:latin typeface="Times New Roman" panose="02020603050405020304" pitchFamily="18" charset="0"/>
              </a:defRPr>
            </a:lvl2pPr>
            <a:lvl3pPr marL="1174204" indent="-234841">
              <a:defRPr sz="2900">
                <a:solidFill>
                  <a:schemeClr val="tx1"/>
                </a:solidFill>
                <a:latin typeface="Times New Roman" panose="02020603050405020304" pitchFamily="18" charset="0"/>
              </a:defRPr>
            </a:lvl3pPr>
            <a:lvl4pPr marL="1643885" indent="-234841">
              <a:defRPr sz="2900">
                <a:solidFill>
                  <a:schemeClr val="tx1"/>
                </a:solidFill>
                <a:latin typeface="Times New Roman" panose="02020603050405020304" pitchFamily="18" charset="0"/>
              </a:defRPr>
            </a:lvl4pPr>
            <a:lvl5pPr marL="2113567" indent="-234841">
              <a:defRPr sz="2900">
                <a:solidFill>
                  <a:schemeClr val="tx1"/>
                </a:solidFill>
                <a:latin typeface="Times New Roman" panose="02020603050405020304" pitchFamily="18" charset="0"/>
              </a:defRPr>
            </a:lvl5pPr>
            <a:lvl6pPr marL="2583249" indent="-234841" eaLnBrk="0" fontAlgn="base" hangingPunct="0">
              <a:spcBef>
                <a:spcPct val="0"/>
              </a:spcBef>
              <a:spcAft>
                <a:spcPct val="0"/>
              </a:spcAft>
              <a:defRPr sz="2900">
                <a:solidFill>
                  <a:schemeClr val="tx1"/>
                </a:solidFill>
                <a:latin typeface="Times New Roman" panose="02020603050405020304" pitchFamily="18" charset="0"/>
              </a:defRPr>
            </a:lvl6pPr>
            <a:lvl7pPr marL="3052930" indent="-234841" eaLnBrk="0" fontAlgn="base" hangingPunct="0">
              <a:spcBef>
                <a:spcPct val="0"/>
              </a:spcBef>
              <a:spcAft>
                <a:spcPct val="0"/>
              </a:spcAft>
              <a:defRPr sz="2900">
                <a:solidFill>
                  <a:schemeClr val="tx1"/>
                </a:solidFill>
                <a:latin typeface="Times New Roman" panose="02020603050405020304" pitchFamily="18" charset="0"/>
              </a:defRPr>
            </a:lvl7pPr>
            <a:lvl8pPr marL="3522612" indent="-234841" eaLnBrk="0" fontAlgn="base" hangingPunct="0">
              <a:spcBef>
                <a:spcPct val="0"/>
              </a:spcBef>
              <a:spcAft>
                <a:spcPct val="0"/>
              </a:spcAft>
              <a:defRPr sz="2900">
                <a:solidFill>
                  <a:schemeClr val="tx1"/>
                </a:solidFill>
                <a:latin typeface="Times New Roman" panose="02020603050405020304" pitchFamily="18" charset="0"/>
              </a:defRPr>
            </a:lvl8pPr>
            <a:lvl9pPr marL="3992293" indent="-234841" eaLnBrk="0" fontAlgn="base" hangingPunct="0">
              <a:spcBef>
                <a:spcPct val="0"/>
              </a:spcBef>
              <a:spcAft>
                <a:spcPct val="0"/>
              </a:spcAft>
              <a:defRPr sz="2900">
                <a:solidFill>
                  <a:schemeClr val="tx1"/>
                </a:solidFill>
                <a:latin typeface="Times New Roman" panose="02020603050405020304" pitchFamily="18" charset="0"/>
              </a:defRPr>
            </a:lvl9pPr>
          </a:lstStyle>
          <a:p>
            <a:fld id="{7772BA66-FE60-49BC-A65B-1A6E864B48D0}" type="slidenum">
              <a:rPr lang="en-US" altLang="en-US" sz="900"/>
              <a:pPr/>
              <a:t>12</a:t>
            </a:fld>
            <a:endParaRPr lang="en-US" altLang="en-US" sz="1200"/>
          </a:p>
        </p:txBody>
      </p:sp>
    </p:spTree>
    <p:extLst>
      <p:ext uri="{BB962C8B-B14F-4D97-AF65-F5344CB8AC3E}">
        <p14:creationId xmlns:p14="http://schemas.microsoft.com/office/powerpoint/2010/main" val="423687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Rot="1" noChangeAspect="1" noChangeArrowheads="1" noTextEdit="1"/>
          </p:cNvSpPr>
          <p:nvPr>
            <p:ph type="sldImg"/>
          </p:nvPr>
        </p:nvSpPr>
        <p:spPr>
          <a:ln/>
        </p:spPr>
      </p:sp>
      <p:sp>
        <p:nvSpPr>
          <p:cNvPr id="21507" name="Rectangle 7"/>
          <p:cNvSpPr>
            <a:spLocks noGrp="1" noChangeArrowheads="1"/>
          </p:cNvSpPr>
          <p:nvPr>
            <p:ph type="body" idx="1"/>
          </p:nvPr>
        </p:nvSpPr>
        <p:spPr>
          <a:xfrm>
            <a:off x="1176338" y="4416425"/>
            <a:ext cx="5241925" cy="4879975"/>
          </a:xfrm>
          <a:noFill/>
        </p:spPr>
        <p:txBody>
          <a:bodyPr/>
          <a:lstStyle/>
          <a:p>
            <a:pPr lvl="1"/>
            <a:r>
              <a:rPr lang="en-US" altLang="en-US"/>
              <a:t>You are required to report to OSHA within 8 hours any work-related fatality. Deaths from motor vehicle accidents do not have to be reported to OSHA, but they must be recorded. A death from a heart attack must be reported to OSHA, and OSHA will determine if an investigation is required. </a:t>
            </a:r>
          </a:p>
          <a:p>
            <a:pPr lvl="1"/>
            <a:r>
              <a:rPr lang="en-US" altLang="en-US"/>
              <a:t>You are required to provide any of the documentation required by the standard to OSHA authorized representatives within 4 business hours after the request is made. Documents requested might include OSHA 300 Logs, Summary Forms, and OSHA 301 Forms.</a:t>
            </a:r>
          </a:p>
          <a:p>
            <a:pPr lvl="1"/>
            <a:r>
              <a:rPr lang="en-US" altLang="en-US"/>
              <a:t>If you receive an injury and illness survey form from the BLS, it must be completed and returned within 30 calendar days or the date stated on the survey. Not every employer will receive a survey each year. Even if your company is normally exempt from recordkeeping requirements, you must still return the completed survey. </a:t>
            </a:r>
          </a:p>
          <a:p>
            <a:pPr lvl="1"/>
            <a:r>
              <a:rPr lang="en-US" altLang="en-US"/>
              <a:t>For any in-patient hospitalization, amputation, or eye loss, you must report the incident within 24 hours of learning about it.</a:t>
            </a:r>
          </a:p>
          <a:p>
            <a:pPr lvl="1"/>
            <a:r>
              <a:rPr lang="en-US" altLang="en-US"/>
              <a:t>You have three options for reporting the event:</a:t>
            </a:r>
          </a:p>
          <a:p>
            <a:pPr lvl="2"/>
            <a:r>
              <a:rPr lang="en-US" altLang="en-US"/>
              <a:t>Calling or visiting the nearest OSHA area office during normal business hours;</a:t>
            </a:r>
          </a:p>
          <a:p>
            <a:pPr lvl="2"/>
            <a:r>
              <a:rPr lang="en-US" altLang="en-US"/>
              <a:t>Calling the 24-hour OSHA hotline at 800-321-OSHA or 800-321-6742; o</a:t>
            </a:r>
            <a:r>
              <a:rPr lang="en-US" altLang="en-US" i="1"/>
              <a:t>r</a:t>
            </a:r>
            <a:r>
              <a:rPr lang="en-US" altLang="en-US"/>
              <a:t> </a:t>
            </a:r>
          </a:p>
          <a:p>
            <a:pPr lvl="2"/>
            <a:r>
              <a:rPr lang="en-US" altLang="en-US"/>
              <a:t>Using OSHA’s online form at </a:t>
            </a:r>
            <a:r>
              <a:rPr lang="en-US" altLang="en-US">
                <a:ea typeface="ＭＳ Ｐゴシック" panose="020B0600070205080204" pitchFamily="34" charset="-128"/>
                <a:hlinkClick r:id="rId3"/>
              </a:rPr>
              <a:t>https://www.osha.gov/report.html</a:t>
            </a:r>
            <a:r>
              <a:rPr lang="en-US" altLang="en-US">
                <a:ea typeface="ＭＳ Ｐゴシック" panose="020B0600070205080204" pitchFamily="34" charset="-128"/>
              </a:rPr>
              <a:t> </a:t>
            </a:r>
          </a:p>
          <a:p>
            <a:pPr lvl="2"/>
            <a:endParaRPr lang="en-US" altLang="en-US"/>
          </a:p>
          <a:p>
            <a:pPr lvl="2"/>
            <a:endParaRPr lang="en-US" altLang="en-US"/>
          </a:p>
        </p:txBody>
      </p:sp>
      <p:sp>
        <p:nvSpPr>
          <p:cNvPr id="21508" name="Slide Number Placeholder 1"/>
          <p:cNvSpPr>
            <a:spLocks noGrp="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A3BB4251-E22F-4B41-8374-AF4C93CB7853}" type="slidenum">
              <a:rPr lang="en-US" altLang="en-US" sz="900" smtClean="0"/>
              <a:pPr/>
              <a:t>13</a:t>
            </a:fld>
            <a:endParaRPr lang="en-US" altLang="en-US" sz="1200"/>
          </a:p>
        </p:txBody>
      </p:sp>
    </p:spTree>
    <p:extLst>
      <p:ext uri="{BB962C8B-B14F-4D97-AF65-F5344CB8AC3E}">
        <p14:creationId xmlns:p14="http://schemas.microsoft.com/office/powerpoint/2010/main" val="423390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Rot="1" noChangeAspect="1" noChangeArrowheads="1" noTextEdit="1"/>
          </p:cNvSpPr>
          <p:nvPr>
            <p:ph type="sldImg"/>
          </p:nvPr>
        </p:nvSpPr>
        <p:spPr>
          <a:ln/>
        </p:spPr>
      </p:sp>
      <p:sp>
        <p:nvSpPr>
          <p:cNvPr id="23555" name="Rectangle 7"/>
          <p:cNvSpPr>
            <a:spLocks noGrp="1" noChangeArrowheads="1"/>
          </p:cNvSpPr>
          <p:nvPr>
            <p:ph type="body" idx="1"/>
          </p:nvPr>
        </p:nvSpPr>
        <p:spPr>
          <a:noFill/>
        </p:spPr>
        <p:txBody>
          <a:bodyPr/>
          <a:lstStyle/>
          <a:p>
            <a:pPr lvl="1"/>
            <a:r>
              <a:rPr lang="en-US" altLang="en-US"/>
              <a:t>Record a one- or two-line description of the injury or illness on the OSHA 300 Log within 7 calendar days of the incident. Also include the identity of the employee (unless a privacy case), when and where the incident occurred, the type of injury or illness, body parts affected, and the object or substance that directly caused the injury or illness. Classify the incident according to the most serious outcome and identify it as an injury or an illness.</a:t>
            </a:r>
          </a:p>
          <a:p>
            <a:pPr lvl="1"/>
            <a:r>
              <a:rPr lang="en-US" altLang="en-US"/>
              <a:t>The OSHA 300A Summary of Work-Related Injuries and Illnesses form is used to summarize the information from the OSHA 300 Log. You must post the 300A form every year from February 1 through April 30.</a:t>
            </a:r>
          </a:p>
          <a:p>
            <a:pPr lvl="1"/>
            <a:r>
              <a:rPr lang="en-US" altLang="en-US"/>
              <a:t>The OSHA 301 Injury and Illness Incident Report is used to investigate the incident. Complete a 301 form for each recordable injury or illness within 7 calendar days of the incident. </a:t>
            </a:r>
          </a:p>
          <a:p>
            <a:pPr lvl="1"/>
            <a:r>
              <a:rPr lang="en-US" altLang="en-US"/>
              <a:t>You may use other equivalent forms as long as the form contains the same information, is readable and understandable, and is completed using the same instructions as the OSHA form it replaces. Records may also be kept electronically as long as forms can be obtained when required.</a:t>
            </a:r>
          </a:p>
        </p:txBody>
      </p:sp>
      <p:sp>
        <p:nvSpPr>
          <p:cNvPr id="23556" name="Slide Number Placeholder 1"/>
          <p:cNvSpPr>
            <a:spLocks noGrp="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15E47D4A-237D-4596-9319-FE7FA6015F0F}" type="slidenum">
              <a:rPr lang="en-US" altLang="en-US" sz="900" smtClean="0"/>
              <a:pPr/>
              <a:t>14</a:t>
            </a:fld>
            <a:endParaRPr lang="en-US" altLang="en-US" sz="1200"/>
          </a:p>
        </p:txBody>
      </p:sp>
    </p:spTree>
    <p:extLst>
      <p:ext uri="{BB962C8B-B14F-4D97-AF65-F5344CB8AC3E}">
        <p14:creationId xmlns:p14="http://schemas.microsoft.com/office/powerpoint/2010/main" val="3662884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Rot="1" noChangeAspect="1" noChangeArrowheads="1" noTextEdit="1"/>
          </p:cNvSpPr>
          <p:nvPr>
            <p:ph type="sldImg"/>
          </p:nvPr>
        </p:nvSpPr>
        <p:spPr>
          <a:ln/>
        </p:spPr>
      </p:sp>
      <p:sp>
        <p:nvSpPr>
          <p:cNvPr id="21507" name="Rectangle 7"/>
          <p:cNvSpPr>
            <a:spLocks noGrp="1" noChangeArrowheads="1"/>
          </p:cNvSpPr>
          <p:nvPr>
            <p:ph type="body" idx="1"/>
          </p:nvPr>
        </p:nvSpPr>
        <p:spPr>
          <a:xfrm>
            <a:off x="1176338" y="4416425"/>
            <a:ext cx="5241925" cy="4879975"/>
          </a:xfrm>
          <a:noFill/>
        </p:spPr>
        <p:txBody>
          <a:bodyPr/>
          <a:lstStyle/>
          <a:p>
            <a:pPr lvl="1"/>
            <a:r>
              <a:rPr lang="en-US" altLang="en-US"/>
              <a:t>You are required to report to OSHA within 8 hours any work-related fatality. Deaths from motor vehicle accidents do not have to be reported to OSHA, but they must be recorded. A death from a heart attack must be reported to OSHA, and OSHA will determine if an investigation is required. </a:t>
            </a:r>
          </a:p>
          <a:p>
            <a:pPr lvl="1"/>
            <a:r>
              <a:rPr lang="en-US" altLang="en-US"/>
              <a:t>You are required to provide any of the documentation required by the standard to OSHA authorized representatives within 4 business hours after the request is made. Documents requested might include OSHA 300 Logs, Summary Forms, and OSHA 301 Forms.</a:t>
            </a:r>
          </a:p>
          <a:p>
            <a:pPr lvl="1"/>
            <a:r>
              <a:rPr lang="en-US" altLang="en-US"/>
              <a:t>If you receive an injury and illness survey form from the BLS, it must be completed and returned within 30 calendar days or the date stated on the survey. Not every employer will receive a survey each year. Even if your company is normally exempt from recordkeeping requirements, you must still return the completed survey. </a:t>
            </a:r>
          </a:p>
          <a:p>
            <a:pPr lvl="1"/>
            <a:r>
              <a:rPr lang="en-US" altLang="en-US"/>
              <a:t>For any in-patient hospitalization, amputation, or eye loss, you must report the incident within 24 hours of learning about it.</a:t>
            </a:r>
          </a:p>
          <a:p>
            <a:pPr lvl="1"/>
            <a:r>
              <a:rPr lang="en-US" altLang="en-US"/>
              <a:t>You have three options for reporting the event:</a:t>
            </a:r>
          </a:p>
          <a:p>
            <a:pPr lvl="2"/>
            <a:r>
              <a:rPr lang="en-US" altLang="en-US"/>
              <a:t>Calling or visiting the nearest OSHA area office during normal business hours;</a:t>
            </a:r>
          </a:p>
          <a:p>
            <a:pPr lvl="2"/>
            <a:r>
              <a:rPr lang="en-US" altLang="en-US"/>
              <a:t>Calling the 24-hour OSHA hotline at 800-321-OSHA or 800-321-6742; o</a:t>
            </a:r>
            <a:r>
              <a:rPr lang="en-US" altLang="en-US" i="1"/>
              <a:t>r</a:t>
            </a:r>
            <a:r>
              <a:rPr lang="en-US" altLang="en-US"/>
              <a:t> </a:t>
            </a:r>
          </a:p>
          <a:p>
            <a:pPr lvl="2"/>
            <a:r>
              <a:rPr lang="en-US" altLang="en-US"/>
              <a:t>Using OSHA’s online form at </a:t>
            </a:r>
            <a:r>
              <a:rPr lang="en-US" altLang="en-US">
                <a:ea typeface="ＭＳ Ｐゴシック" panose="020B0600070205080204" pitchFamily="34" charset="-128"/>
                <a:hlinkClick r:id="rId3"/>
              </a:rPr>
              <a:t>https://www.osha.gov/report.html</a:t>
            </a:r>
            <a:r>
              <a:rPr lang="en-US" altLang="en-US">
                <a:ea typeface="ＭＳ Ｐゴシック" panose="020B0600070205080204" pitchFamily="34" charset="-128"/>
              </a:rPr>
              <a:t> </a:t>
            </a:r>
          </a:p>
          <a:p>
            <a:pPr lvl="2"/>
            <a:endParaRPr lang="en-US" altLang="en-US"/>
          </a:p>
          <a:p>
            <a:pPr lvl="2"/>
            <a:endParaRPr lang="en-US" altLang="en-US"/>
          </a:p>
        </p:txBody>
      </p:sp>
      <p:sp>
        <p:nvSpPr>
          <p:cNvPr id="21508" name="Slide Number Placeholder 1"/>
          <p:cNvSpPr>
            <a:spLocks noGrp="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A3BB4251-E22F-4B41-8374-AF4C93CB7853}" type="slidenum">
              <a:rPr lang="en-US" altLang="en-US" sz="900" smtClean="0"/>
              <a:pPr/>
              <a:t>15</a:t>
            </a:fld>
            <a:endParaRPr lang="en-US" altLang="en-US" sz="1200"/>
          </a:p>
        </p:txBody>
      </p:sp>
    </p:spTree>
    <p:extLst>
      <p:ext uri="{BB962C8B-B14F-4D97-AF65-F5344CB8AC3E}">
        <p14:creationId xmlns:p14="http://schemas.microsoft.com/office/powerpoint/2010/main" val="2773291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Rot="1" noChangeAspect="1" noChangeArrowheads="1" noTextEdit="1"/>
          </p:cNvSpPr>
          <p:nvPr>
            <p:ph type="sldImg"/>
          </p:nvPr>
        </p:nvSpPr>
        <p:spPr>
          <a:ln/>
        </p:spPr>
      </p:sp>
      <p:sp>
        <p:nvSpPr>
          <p:cNvPr id="21507" name="Rectangle 7"/>
          <p:cNvSpPr>
            <a:spLocks noGrp="1" noChangeArrowheads="1"/>
          </p:cNvSpPr>
          <p:nvPr>
            <p:ph type="body" idx="1"/>
          </p:nvPr>
        </p:nvSpPr>
        <p:spPr>
          <a:xfrm>
            <a:off x="1176338" y="4416425"/>
            <a:ext cx="5241925" cy="4879975"/>
          </a:xfrm>
          <a:noFill/>
        </p:spPr>
        <p:txBody>
          <a:bodyPr/>
          <a:lstStyle/>
          <a:p>
            <a:pPr lvl="1"/>
            <a:r>
              <a:rPr lang="en-US" altLang="en-US"/>
              <a:t>You are required to report to OSHA within 8 hours any work-related fatality. Deaths from motor vehicle accidents do not have to be reported to OSHA, but they must be recorded. A death from a heart attack must be reported to OSHA, and OSHA will determine if an investigation is required. </a:t>
            </a:r>
          </a:p>
          <a:p>
            <a:pPr lvl="1"/>
            <a:r>
              <a:rPr lang="en-US" altLang="en-US"/>
              <a:t>You are required to provide any of the documentation required by the standard to OSHA authorized representatives within 4 business hours after the request is made. Documents requested might include OSHA 300 Logs, Summary Forms, and OSHA 301 Forms.</a:t>
            </a:r>
          </a:p>
          <a:p>
            <a:pPr lvl="1"/>
            <a:r>
              <a:rPr lang="en-US" altLang="en-US"/>
              <a:t>If you receive an injury and illness survey form from the BLS, it must be completed and returned within 30 calendar days or the date stated on the survey. Not every employer will receive a survey each year. Even if your company is normally exempt from recordkeeping requirements, you must still return the completed survey. </a:t>
            </a:r>
          </a:p>
          <a:p>
            <a:pPr lvl="1"/>
            <a:r>
              <a:rPr lang="en-US" altLang="en-US"/>
              <a:t>For any in-patient hospitalization, amputation, or eye loss, you must report the incident within 24 hours of learning about it.</a:t>
            </a:r>
          </a:p>
          <a:p>
            <a:pPr lvl="1"/>
            <a:r>
              <a:rPr lang="en-US" altLang="en-US"/>
              <a:t>You have three options for reporting the event:</a:t>
            </a:r>
          </a:p>
          <a:p>
            <a:pPr lvl="2"/>
            <a:r>
              <a:rPr lang="en-US" altLang="en-US"/>
              <a:t>Calling or visiting the nearest OSHA area office during normal business hours;</a:t>
            </a:r>
          </a:p>
          <a:p>
            <a:pPr lvl="2"/>
            <a:r>
              <a:rPr lang="en-US" altLang="en-US"/>
              <a:t>Calling the 24-hour OSHA hotline at 800-321-OSHA or 800-321-6742; o</a:t>
            </a:r>
            <a:r>
              <a:rPr lang="en-US" altLang="en-US" i="1"/>
              <a:t>r</a:t>
            </a:r>
            <a:r>
              <a:rPr lang="en-US" altLang="en-US"/>
              <a:t> </a:t>
            </a:r>
          </a:p>
          <a:p>
            <a:pPr lvl="2"/>
            <a:r>
              <a:rPr lang="en-US" altLang="en-US"/>
              <a:t>Using OSHA’s online form at </a:t>
            </a:r>
            <a:r>
              <a:rPr lang="en-US" altLang="en-US">
                <a:ea typeface="ＭＳ Ｐゴシック" panose="020B0600070205080204" pitchFamily="34" charset="-128"/>
                <a:hlinkClick r:id="rId3"/>
              </a:rPr>
              <a:t>https://www.osha.gov/report.html</a:t>
            </a:r>
            <a:r>
              <a:rPr lang="en-US" altLang="en-US">
                <a:ea typeface="ＭＳ Ｐゴシック" panose="020B0600070205080204" pitchFamily="34" charset="-128"/>
              </a:rPr>
              <a:t> </a:t>
            </a:r>
          </a:p>
          <a:p>
            <a:pPr lvl="2"/>
            <a:endParaRPr lang="en-US" altLang="en-US"/>
          </a:p>
          <a:p>
            <a:pPr lvl="2"/>
            <a:endParaRPr lang="en-US" altLang="en-US"/>
          </a:p>
        </p:txBody>
      </p:sp>
      <p:sp>
        <p:nvSpPr>
          <p:cNvPr id="21508" name="Slide Number Placeholder 1"/>
          <p:cNvSpPr>
            <a:spLocks noGrp="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A3BB4251-E22F-4B41-8374-AF4C93CB7853}" type="slidenum">
              <a:rPr lang="en-US" altLang="en-US" sz="900" smtClean="0"/>
              <a:pPr/>
              <a:t>16</a:t>
            </a:fld>
            <a:endParaRPr lang="en-US" altLang="en-US" sz="1200"/>
          </a:p>
        </p:txBody>
      </p:sp>
    </p:spTree>
    <p:extLst>
      <p:ext uri="{BB962C8B-B14F-4D97-AF65-F5344CB8AC3E}">
        <p14:creationId xmlns:p14="http://schemas.microsoft.com/office/powerpoint/2010/main" val="3772686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1/26/2026</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203114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1/26/2026</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dirty="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1232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a:extLst>
              <a:ext uri="{FF2B5EF4-FFF2-40B4-BE49-F238E27FC236}">
                <a16:creationId xmlns:a16="http://schemas.microsoft.com/office/drawing/2014/main" id="{D59B4087-C3A4-46A2-8D56-ED3875DDFCA5}"/>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657951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pic>
        <p:nvPicPr>
          <p:cNvPr id="11" name="Picture 10">
            <a:extLst>
              <a:ext uri="{FF2B5EF4-FFF2-40B4-BE49-F238E27FC236}">
                <a16:creationId xmlns:a16="http://schemas.microsoft.com/office/drawing/2014/main" id="{204E5B0B-F13F-4CBC-A03C-9F251DB1A93E}"/>
              </a:ext>
            </a:extLst>
          </p:cNvPr>
          <p:cNvPicPr>
            <a:picLocks noChangeAspect="1"/>
          </p:cNvPicPr>
          <p:nvPr userDrawn="1"/>
        </p:nvPicPr>
        <p:blipFill>
          <a:blip r:embed="rId2"/>
          <a:stretch>
            <a:fillRect/>
          </a:stretch>
        </p:blipFill>
        <p:spPr>
          <a:xfrm>
            <a:off x="9417730" y="6210580"/>
            <a:ext cx="1575851" cy="630341"/>
          </a:xfrm>
          <a:prstGeom prst="rect">
            <a:avLst/>
          </a:prstGeom>
        </p:spPr>
      </p:pic>
    </p:spTree>
    <p:extLst>
      <p:ext uri="{BB962C8B-B14F-4D97-AF65-F5344CB8AC3E}">
        <p14:creationId xmlns:p14="http://schemas.microsoft.com/office/powerpoint/2010/main" val="386854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pic>
        <p:nvPicPr>
          <p:cNvPr id="9" name="Picture 8">
            <a:extLst>
              <a:ext uri="{FF2B5EF4-FFF2-40B4-BE49-F238E27FC236}">
                <a16:creationId xmlns:a16="http://schemas.microsoft.com/office/drawing/2014/main" id="{F7FE47B0-6D90-470E-AB9C-59E5649B0C41}"/>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2526145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p:nvPr>
        </p:nvSpPr>
        <p:spPr/>
        <p:txBody>
          <a:bodyPr/>
          <a:lstStyle>
            <a:lvl1pPr>
              <a:defRPr>
                <a:solidFill>
                  <a:srgbClr val="091330"/>
                </a:solidFill>
              </a:defRPr>
            </a:lvl1pPr>
            <a:lvl2pPr>
              <a:defRPr>
                <a:solidFill>
                  <a:srgbClr val="091330"/>
                </a:solidFill>
              </a:defRPr>
            </a:lvl2pPr>
            <a:lvl3pPr>
              <a:defRPr>
                <a:solidFill>
                  <a:srgbClr val="091330"/>
                </a:solidFill>
              </a:defRPr>
            </a:lvl3pPr>
            <a:lvl4pPr>
              <a:defRPr>
                <a:solidFill>
                  <a:srgbClr val="091330"/>
                </a:solidFill>
              </a:defRPr>
            </a:lvl4pPr>
            <a:lvl5pPr>
              <a:defRPr>
                <a:solidFill>
                  <a:srgbClr val="091330"/>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223277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dirty="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413048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2779724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2084141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2277A-E818-4826-AAF2-657E0F49DEDB}"/>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351583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endParaRPr lang="en-US" noProof="0" dirty="0"/>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dirty="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Picture 12">
            <a:extLst>
              <a:ext uri="{FF2B5EF4-FFF2-40B4-BE49-F238E27FC236}">
                <a16:creationId xmlns:a16="http://schemas.microsoft.com/office/drawing/2014/main" id="{875DB38A-AC3C-4FC8-9207-8737FDE10DA6}"/>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368786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1/26/2026</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dirty="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219909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noProof="0" smtClean="0"/>
              <a:t>1/26/2026</a:t>
            </a:fld>
            <a:endParaRPr lang="en-US" noProof="0"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dirty="0"/>
          </a:p>
        </p:txBody>
      </p:sp>
      <p:pic>
        <p:nvPicPr>
          <p:cNvPr id="10" name="Picture 9">
            <a:extLst>
              <a:ext uri="{FF2B5EF4-FFF2-40B4-BE49-F238E27FC236}">
                <a16:creationId xmlns:a16="http://schemas.microsoft.com/office/drawing/2014/main" id="{4A82B01F-FDD0-49DE-9D22-E853A3384C30}"/>
              </a:ext>
            </a:extLst>
          </p:cNvPr>
          <p:cNvPicPr>
            <a:picLocks noChangeAspect="1"/>
          </p:cNvPicPr>
          <p:nvPr userDrawn="1"/>
        </p:nvPicPr>
        <p:blipFill>
          <a:blip r:embed="rId14"/>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1757089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lvl1pPr algn="l" defTabSz="914400" rtl="0" eaLnBrk="1" latinLnBrk="0" hangingPunct="1">
        <a:lnSpc>
          <a:spcPct val="90000"/>
        </a:lnSpc>
        <a:spcBef>
          <a:spcPct val="0"/>
        </a:spcBef>
        <a:buNone/>
        <a:defRPr sz="2800" kern="1200" spc="-50" baseline="0">
          <a:solidFill>
            <a:srgbClr val="091330"/>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0.xml"/><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44.jpe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www.complianceplace.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mailto:cmaye@complianceplace.com" TargetMode="External"/><Relationship Id="rId4" Type="http://schemas.openxmlformats.org/officeDocument/2006/relationships/hyperlink" Target="mailto:mschneider@complianceplace.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dirty="0" err="1"/>
              <a:t>ehs</a:t>
            </a:r>
            <a:r>
              <a:rPr lang="en-US" sz="5400" dirty="0"/>
              <a:t> Recordkeeping essentials for 2026</a:t>
            </a:r>
          </a:p>
        </p:txBody>
      </p:sp>
      <p:sp>
        <p:nvSpPr>
          <p:cNvPr id="5" name="Subtitle 4">
            <a:extLst>
              <a:ext uri="{FF2B5EF4-FFF2-40B4-BE49-F238E27FC236}">
                <a16:creationId xmlns:a16="http://schemas.microsoft.com/office/drawing/2014/main" id="{86A3CB37-150B-6EE7-EE08-466709B29F0B}"/>
              </a:ext>
            </a:extLst>
          </p:cNvPr>
          <p:cNvSpPr>
            <a:spLocks noGrp="1"/>
          </p:cNvSpPr>
          <p:nvPr>
            <p:ph type="subTitle" idx="1"/>
          </p:nvPr>
        </p:nvSpPr>
        <p:spPr/>
        <p:txBody>
          <a:bodyPr/>
          <a:lstStyle/>
          <a:p>
            <a:r>
              <a:rPr lang="en-US" dirty="0"/>
              <a:t>Is your organization ready?</a:t>
            </a:r>
          </a:p>
        </p:txBody>
      </p:sp>
      <p:pic>
        <p:nvPicPr>
          <p:cNvPr id="6" name="Picture 5">
            <a:extLst>
              <a:ext uri="{FF2B5EF4-FFF2-40B4-BE49-F238E27FC236}">
                <a16:creationId xmlns:a16="http://schemas.microsoft.com/office/drawing/2014/main" id="{40648B22-87C1-E5F6-2ED3-021EE1293C75}"/>
              </a:ext>
            </a:extLst>
          </p:cNvPr>
          <p:cNvPicPr>
            <a:picLocks noChangeAspect="1"/>
          </p:cNvPicPr>
          <p:nvPr/>
        </p:nvPicPr>
        <p:blipFill>
          <a:blip r:embed="rId2"/>
          <a:stretch>
            <a:fillRect/>
          </a:stretch>
        </p:blipFill>
        <p:spPr>
          <a:xfrm>
            <a:off x="9105900" y="5216652"/>
            <a:ext cx="2049780" cy="819912"/>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D0293E-4066-D3AD-A588-C214AA55A5B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AFB969B-8877-20BE-2347-486181ECDC0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688565F-E638-C230-5FC0-11EA74C45840}"/>
              </a:ext>
            </a:extLst>
          </p:cNvPr>
          <p:cNvPicPr>
            <a:picLocks noChangeAspect="1"/>
          </p:cNvPicPr>
          <p:nvPr/>
        </p:nvPicPr>
        <p:blipFill>
          <a:blip r:embed="rId2"/>
          <a:stretch>
            <a:fillRect/>
          </a:stretch>
        </p:blipFill>
        <p:spPr>
          <a:xfrm>
            <a:off x="1036320" y="942871"/>
            <a:ext cx="10214776" cy="4981575"/>
          </a:xfrm>
          <a:prstGeom prst="rect">
            <a:avLst/>
          </a:prstGeom>
        </p:spPr>
      </p:pic>
    </p:spTree>
    <p:extLst>
      <p:ext uri="{BB962C8B-B14F-4D97-AF65-F5344CB8AC3E}">
        <p14:creationId xmlns:p14="http://schemas.microsoft.com/office/powerpoint/2010/main" val="3856294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EB3EA9-A309-2787-0FB3-2951CD324FC0}"/>
              </a:ext>
            </a:extLst>
          </p:cNvPr>
          <p:cNvSpPr>
            <a:spLocks noGrp="1"/>
          </p:cNvSpPr>
          <p:nvPr>
            <p:ph idx="1"/>
          </p:nvPr>
        </p:nvSpPr>
        <p:spPr/>
        <p:txBody>
          <a:bodyPr>
            <a:normAutofit fontScale="92500" lnSpcReduction="20000"/>
          </a:bodyPr>
          <a:lstStyle/>
          <a:p>
            <a:r>
              <a:rPr lang="en-US" b="1" dirty="0"/>
              <a:t>High Risk Industries &gt;100 Employees</a:t>
            </a:r>
          </a:p>
          <a:p>
            <a:r>
              <a:rPr lang="en-US" dirty="0"/>
              <a:t>- Farming &amp; Food/Beverage Manufacturing</a:t>
            </a:r>
          </a:p>
          <a:p>
            <a:r>
              <a:rPr lang="en-US" dirty="0"/>
              <a:t>- Leather, Plastics, Rubber, Wood</a:t>
            </a:r>
          </a:p>
          <a:p>
            <a:r>
              <a:rPr lang="en-US" dirty="0"/>
              <a:t>- Metal Manufacturing</a:t>
            </a:r>
          </a:p>
          <a:p>
            <a:r>
              <a:rPr lang="en-US" dirty="0"/>
              <a:t>- Cars, Boats, House Supply Manufacturing</a:t>
            </a:r>
          </a:p>
          <a:p>
            <a:r>
              <a:rPr lang="en-US" dirty="0"/>
              <a:t>- Hospitals, Healthcare</a:t>
            </a:r>
          </a:p>
          <a:p>
            <a:r>
              <a:rPr lang="en-US" dirty="0"/>
              <a:t>- Waste Collection/Management</a:t>
            </a:r>
          </a:p>
          <a:p>
            <a:r>
              <a:rPr lang="en-US" dirty="0"/>
              <a:t>-Amusement, Entertainment</a:t>
            </a:r>
          </a:p>
          <a:p>
            <a:r>
              <a:rPr lang="en-US" dirty="0"/>
              <a:t>- </a:t>
            </a:r>
            <a:r>
              <a:rPr lang="en-US" dirty="0" err="1"/>
              <a:t>Etc</a:t>
            </a:r>
            <a:r>
              <a:rPr lang="en-US" dirty="0"/>
              <a:t> </a:t>
            </a:r>
            <a:r>
              <a:rPr lang="en-US" dirty="0" err="1"/>
              <a:t>etc</a:t>
            </a:r>
            <a:r>
              <a:rPr lang="en-US" dirty="0"/>
              <a:t> </a:t>
            </a:r>
            <a:r>
              <a:rPr lang="en-US" dirty="0" err="1"/>
              <a:t>etc</a:t>
            </a:r>
            <a:endParaRPr lang="en-US" dirty="0"/>
          </a:p>
          <a:p>
            <a:endParaRPr lang="en-US" dirty="0"/>
          </a:p>
        </p:txBody>
      </p:sp>
      <p:sp>
        <p:nvSpPr>
          <p:cNvPr id="3" name="Title 2">
            <a:extLst>
              <a:ext uri="{FF2B5EF4-FFF2-40B4-BE49-F238E27FC236}">
                <a16:creationId xmlns:a16="http://schemas.microsoft.com/office/drawing/2014/main" id="{AB0526FF-1F1F-2CEE-CEE5-52AF0D299909}"/>
              </a:ext>
            </a:extLst>
          </p:cNvPr>
          <p:cNvSpPr>
            <a:spLocks noGrp="1"/>
          </p:cNvSpPr>
          <p:nvPr>
            <p:ph type="title"/>
          </p:nvPr>
        </p:nvSpPr>
        <p:spPr/>
        <p:txBody>
          <a:bodyPr/>
          <a:lstStyle/>
          <a:p>
            <a:r>
              <a:rPr lang="en-US" dirty="0"/>
              <a:t>New requirements</a:t>
            </a:r>
          </a:p>
        </p:txBody>
      </p:sp>
      <p:pic>
        <p:nvPicPr>
          <p:cNvPr id="5" name="Picture 4">
            <a:extLst>
              <a:ext uri="{FF2B5EF4-FFF2-40B4-BE49-F238E27FC236}">
                <a16:creationId xmlns:a16="http://schemas.microsoft.com/office/drawing/2014/main" id="{91FF34B6-562C-3A25-5C12-9AC9A3C5EBE5}"/>
              </a:ext>
            </a:extLst>
          </p:cNvPr>
          <p:cNvPicPr>
            <a:picLocks noChangeAspect="1"/>
          </p:cNvPicPr>
          <p:nvPr/>
        </p:nvPicPr>
        <p:blipFill>
          <a:blip r:embed="rId2"/>
          <a:stretch>
            <a:fillRect/>
          </a:stretch>
        </p:blipFill>
        <p:spPr>
          <a:xfrm>
            <a:off x="6096000" y="1136191"/>
            <a:ext cx="5233987" cy="4131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020CBCC4-B452-DE73-FFC4-9A56876BF52C}"/>
              </a:ext>
            </a:extLst>
          </p:cNvPr>
          <p:cNvSpPr/>
          <p:nvPr/>
        </p:nvSpPr>
        <p:spPr>
          <a:xfrm>
            <a:off x="6029325" y="2000250"/>
            <a:ext cx="2686050" cy="3609975"/>
          </a:xfrm>
          <a:prstGeom prst="ellipse">
            <a:avLst/>
          </a:prstGeom>
          <a:noFill/>
          <a:ln>
            <a:solidFill>
              <a:schemeClr val="accent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372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11E6033-F6BC-A262-1532-5A9347C7167C}"/>
              </a:ext>
            </a:extLst>
          </p:cNvPr>
          <p:cNvSpPr>
            <a:spLocks noGrp="1"/>
          </p:cNvSpPr>
          <p:nvPr>
            <p:ph idx="1"/>
          </p:nvPr>
        </p:nvSpPr>
        <p:spPr>
          <a:xfrm>
            <a:off x="1183470" y="1669774"/>
            <a:ext cx="4220155" cy="3760891"/>
          </a:xfrm>
        </p:spPr>
        <p:txBody>
          <a:bodyPr anchor="ctr"/>
          <a:lstStyle/>
          <a:p>
            <a:pPr>
              <a:buClrTx/>
              <a:buFont typeface="Arial" panose="020B0604020202020204" pitchFamily="34" charset="0"/>
              <a:buChar char="•"/>
            </a:pPr>
            <a:r>
              <a:rPr lang="en-US" altLang="en-US" dirty="0"/>
              <a:t>Retain records for </a:t>
            </a:r>
            <a:r>
              <a:rPr lang="en-US" altLang="en-US" u="sng" dirty="0"/>
              <a:t>5 years</a:t>
            </a:r>
          </a:p>
          <a:p>
            <a:pPr>
              <a:buClrTx/>
              <a:buFont typeface="Arial" panose="020B0604020202020204" pitchFamily="34" charset="0"/>
              <a:buChar char="•"/>
            </a:pPr>
            <a:r>
              <a:rPr lang="en-US" altLang="en-US" dirty="0"/>
              <a:t>Record newly discovered injuries or illnesses</a:t>
            </a:r>
          </a:p>
          <a:p>
            <a:pPr>
              <a:buClrTx/>
              <a:buFont typeface="Arial" panose="020B0604020202020204" pitchFamily="34" charset="0"/>
              <a:buChar char="•"/>
            </a:pPr>
            <a:r>
              <a:rPr lang="en-US" altLang="en-US" dirty="0"/>
              <a:t>Record changes in the classification of previously recorded incidents</a:t>
            </a:r>
          </a:p>
          <a:p>
            <a:endParaRPr lang="en-US" dirty="0"/>
          </a:p>
        </p:txBody>
      </p:sp>
      <p:sp>
        <p:nvSpPr>
          <p:cNvPr id="62466" name="Rectangle 6"/>
          <p:cNvSpPr>
            <a:spLocks noGrp="1" noChangeArrowheads="1"/>
          </p:cNvSpPr>
          <p:nvPr>
            <p:ph type="title"/>
          </p:nvPr>
        </p:nvSpPr>
        <p:spPr/>
        <p:txBody>
          <a:bodyPr/>
          <a:lstStyle/>
          <a:p>
            <a:r>
              <a:rPr lang="en-US" altLang="en-US" dirty="0"/>
              <a:t>Retention and Updating of Records</a:t>
            </a:r>
          </a:p>
        </p:txBody>
      </p:sp>
      <p:sp>
        <p:nvSpPr>
          <p:cNvPr id="7" name="Rectangle 7"/>
          <p:cNvSpPr txBox="1">
            <a:spLocks noChangeArrowheads="1"/>
          </p:cNvSpPr>
          <p:nvPr/>
        </p:nvSpPr>
        <p:spPr>
          <a:xfrm>
            <a:off x="4927600" y="2180496"/>
            <a:ext cx="6683207"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ltLang="en-US" dirty="0">
              <a:ea typeface="ＭＳ Ｐゴシック" panose="020B0600070205080204" pitchFamily="34" charset="-128"/>
            </a:endParaRPr>
          </a:p>
        </p:txBody>
      </p:sp>
      <p:pic>
        <p:nvPicPr>
          <p:cNvPr id="15" name="Picture 14">
            <a:extLst>
              <a:ext uri="{FF2B5EF4-FFF2-40B4-BE49-F238E27FC236}">
                <a16:creationId xmlns:a16="http://schemas.microsoft.com/office/drawing/2014/main" id="{E3DE7514-E3FE-10B9-1679-BB0261BD6E13}"/>
              </a:ext>
            </a:extLst>
          </p:cNvPr>
          <p:cNvPicPr>
            <a:picLocks noChangeAspect="1"/>
          </p:cNvPicPr>
          <p:nvPr/>
        </p:nvPicPr>
        <p:blipFill>
          <a:blip r:embed="rId4"/>
          <a:stretch>
            <a:fillRect/>
          </a:stretch>
        </p:blipFill>
        <p:spPr>
          <a:xfrm>
            <a:off x="5879651" y="1669774"/>
            <a:ext cx="5276029" cy="3518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3631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97280" y="1656468"/>
            <a:ext cx="6094331" cy="1816889"/>
          </a:xfrm>
        </p:spPr>
        <p:txBody>
          <a:bodyPr/>
          <a:lstStyle/>
          <a:p>
            <a:r>
              <a:rPr lang="en-US" altLang="en-US" dirty="0">
                <a:ea typeface="ＭＳ Ｐゴシック" panose="020B0600070205080204" pitchFamily="34" charset="-128"/>
              </a:rPr>
              <a:t>GOVERNMENT COMPLIANCE</a:t>
            </a:r>
          </a:p>
          <a:p>
            <a:pPr lvl="1"/>
            <a:r>
              <a:rPr lang="en-US" altLang="en-US" dirty="0">
                <a:ea typeface="ＭＳ Ｐゴシック" panose="020B0600070205080204" pitchFamily="34" charset="-128"/>
              </a:rPr>
              <a:t>Hazardous Materials Inventory (Tier II)</a:t>
            </a:r>
          </a:p>
          <a:p>
            <a:pPr lvl="1"/>
            <a:r>
              <a:rPr lang="en-US" altLang="en-US" dirty="0">
                <a:ea typeface="ＭＳ Ｐゴシック" panose="020B0600070205080204" pitchFamily="34" charset="-128"/>
              </a:rPr>
              <a:t>Waste (Hazardous, Residual…)</a:t>
            </a:r>
          </a:p>
          <a:p>
            <a:pPr lvl="1"/>
            <a:r>
              <a:rPr lang="en-US" altLang="en-US" dirty="0">
                <a:ea typeface="ＭＳ Ｐゴシック" panose="020B0600070205080204" pitchFamily="34" charset="-128"/>
              </a:rPr>
              <a:t>Air Emissions</a:t>
            </a:r>
          </a:p>
          <a:p>
            <a:pPr lvl="1"/>
            <a:r>
              <a:rPr lang="en-US" altLang="en-US" dirty="0">
                <a:ea typeface="ＭＳ Ｐゴシック" panose="020B0600070205080204" pitchFamily="34" charset="-128"/>
              </a:rPr>
              <a:t>Wastewater/</a:t>
            </a:r>
            <a:r>
              <a:rPr lang="en-US" altLang="en-US" dirty="0" err="1">
                <a:ea typeface="ＭＳ Ｐゴシック" panose="020B0600070205080204" pitchFamily="34" charset="-128"/>
              </a:rPr>
              <a:t>Stormwater</a:t>
            </a:r>
            <a:r>
              <a:rPr lang="en-US" altLang="en-US" dirty="0">
                <a:ea typeface="ＭＳ Ｐゴシック" panose="020B0600070205080204" pitchFamily="34" charset="-128"/>
              </a:rPr>
              <a:t> Discharge</a:t>
            </a:r>
          </a:p>
        </p:txBody>
      </p:sp>
      <p:sp>
        <p:nvSpPr>
          <p:cNvPr id="11266" name="Rectangle 11"/>
          <p:cNvSpPr>
            <a:spLocks noGrp="1" noChangeArrowheads="1"/>
          </p:cNvSpPr>
          <p:nvPr>
            <p:ph type="title"/>
          </p:nvPr>
        </p:nvSpPr>
        <p:spPr/>
        <p:txBody>
          <a:bodyPr/>
          <a:lstStyle/>
          <a:p>
            <a:r>
              <a:rPr lang="en-US" altLang="en-US" dirty="0"/>
              <a:t>ANNUAL ENVIRONMENTAL REPORTING</a:t>
            </a:r>
          </a:p>
        </p:txBody>
      </p:sp>
      <p:sp>
        <p:nvSpPr>
          <p:cNvPr id="9" name="Rectangle 11"/>
          <p:cNvSpPr txBox="1">
            <a:spLocks noChangeArrowheads="1"/>
          </p:cNvSpPr>
          <p:nvPr/>
        </p:nvSpPr>
        <p:spPr>
          <a:xfrm>
            <a:off x="581193" y="2180496"/>
            <a:ext cx="7216608"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ltLang="en-US" dirty="0">
              <a:ea typeface="ＭＳ Ｐゴシック" panose="020B0600070205080204" pitchFamily="34" charset="-128"/>
            </a:endParaRPr>
          </a:p>
        </p:txBody>
      </p:sp>
      <p:pic>
        <p:nvPicPr>
          <p:cNvPr id="1028" name="Picture 4" descr="124 Sustainability Reporting Stock Photos, Pictur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09" y="3473357"/>
            <a:ext cx="3891063" cy="25940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QTohXJW1MSPQTQrBDRn0U5SXEg-UyEylMdiSViArfesNgN_if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2600" y="1539081"/>
            <a:ext cx="2619375" cy="174307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p:cNvSpPr txBox="1">
            <a:spLocks/>
          </p:cNvSpPr>
          <p:nvPr/>
        </p:nvSpPr>
        <p:spPr>
          <a:xfrm>
            <a:off x="6070060" y="3546972"/>
            <a:ext cx="4977461" cy="1816889"/>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dirty="0">
                <a:ea typeface="ＭＳ Ｐゴシック" panose="020B0600070205080204" pitchFamily="34" charset="-128"/>
              </a:rPr>
              <a:t>CORPORATE REPORTING</a:t>
            </a:r>
          </a:p>
          <a:p>
            <a:pPr lvl="1"/>
            <a:r>
              <a:rPr lang="en-US" altLang="en-US" dirty="0">
                <a:ea typeface="ＭＳ Ｐゴシック" panose="020B0600070205080204" pitchFamily="34" charset="-128"/>
              </a:rPr>
              <a:t>GHG (Portion of </a:t>
            </a:r>
            <a:r>
              <a:rPr lang="en-US" altLang="en-US" dirty="0" err="1">
                <a:ea typeface="ＭＳ Ｐゴシック" panose="020B0600070205080204" pitchFamily="34" charset="-128"/>
              </a:rPr>
              <a:t>Ecovadis</a:t>
            </a:r>
            <a:r>
              <a:rPr lang="en-US" altLang="en-US" dirty="0">
                <a:ea typeface="ＭＳ Ｐゴシック" panose="020B0600070205080204" pitchFamily="34" charset="-128"/>
              </a:rPr>
              <a:t>, CDP, etc.)</a:t>
            </a:r>
          </a:p>
          <a:p>
            <a:pPr lvl="1"/>
            <a:r>
              <a:rPr lang="en-US" altLang="en-US" dirty="0">
                <a:ea typeface="ＭＳ Ｐゴシック" panose="020B0600070205080204" pitchFamily="34" charset="-128"/>
              </a:rPr>
              <a:t>Utility Usage (Sustainability/EMS)</a:t>
            </a:r>
          </a:p>
          <a:p>
            <a:pPr lvl="1"/>
            <a:r>
              <a:rPr lang="en-US" altLang="en-US" dirty="0">
                <a:ea typeface="ＭＳ Ｐゴシック" panose="020B0600070205080204" pitchFamily="34" charset="-128"/>
              </a:rPr>
              <a:t>Intensity Calculations</a:t>
            </a:r>
          </a:p>
          <a:p>
            <a:pPr lvl="1"/>
            <a:r>
              <a:rPr lang="en-US" altLang="en-US" dirty="0">
                <a:ea typeface="ＭＳ Ｐゴシック" panose="020B0600070205080204" pitchFamily="34" charset="-128"/>
              </a:rPr>
              <a:t>Customer-specific aspects</a:t>
            </a:r>
          </a:p>
        </p:txBody>
      </p:sp>
    </p:spTree>
    <p:custDataLst>
      <p:tags r:id="rId1"/>
    </p:custDataLst>
    <p:extLst>
      <p:ext uri="{BB962C8B-B14F-4D97-AF65-F5344CB8AC3E}">
        <p14:creationId xmlns:p14="http://schemas.microsoft.com/office/powerpoint/2010/main" val="3934026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8"/>
          <p:cNvSpPr txBox="1">
            <a:spLocks noChangeArrowheads="1"/>
          </p:cNvSpPr>
          <p:nvPr/>
        </p:nvSpPr>
        <p:spPr bwMode="auto">
          <a:xfrm>
            <a:off x="7527925" y="47561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25000"/>
              </a:spcBef>
              <a:buClr>
                <a:srgbClr val="800000"/>
              </a:buClr>
              <a:buSzPct val="115000"/>
              <a:defRPr sz="25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pPr>
            <a:endParaRPr lang="en-US" altLang="en-US" sz="2400">
              <a:latin typeface="Times New Roman" panose="02020603050405020304" pitchFamily="18" charset="0"/>
            </a:endParaRPr>
          </a:p>
        </p:txBody>
      </p:sp>
      <p:sp>
        <p:nvSpPr>
          <p:cNvPr id="13315" name="Rectangle 21"/>
          <p:cNvSpPr>
            <a:spLocks noGrp="1" noChangeArrowheads="1"/>
          </p:cNvSpPr>
          <p:nvPr>
            <p:ph type="title"/>
          </p:nvPr>
        </p:nvSpPr>
        <p:spPr>
          <a:xfrm>
            <a:off x="1097280" y="769040"/>
            <a:ext cx="10058400" cy="587584"/>
          </a:xfrm>
        </p:spPr>
        <p:txBody>
          <a:bodyPr/>
          <a:lstStyle/>
          <a:p>
            <a:r>
              <a:rPr lang="en-US" altLang="en-US" dirty="0"/>
              <a:t>ENVIRONMENTAL REPORTING </a:t>
            </a:r>
            <a:r>
              <a:rPr lang="en-US" altLang="en-US" dirty="0" err="1"/>
              <a:t>dATA</a:t>
            </a:r>
            <a:endParaRPr lang="en-US" altLang="en-US" dirty="0"/>
          </a:p>
        </p:txBody>
      </p:sp>
      <p:sp>
        <p:nvSpPr>
          <p:cNvPr id="2" name="Content Placeholder 1"/>
          <p:cNvSpPr>
            <a:spLocks noGrp="1"/>
          </p:cNvSpPr>
          <p:nvPr>
            <p:ph idx="1"/>
          </p:nvPr>
        </p:nvSpPr>
        <p:spPr>
          <a:xfrm>
            <a:off x="831390" y="1452459"/>
            <a:ext cx="10058400" cy="3760891"/>
          </a:xfrm>
        </p:spPr>
        <p:txBody>
          <a:bodyPr>
            <a:noAutofit/>
          </a:bodyPr>
          <a:lstStyle/>
          <a:p>
            <a:r>
              <a:rPr lang="en-US" sz="1800" u="sng" dirty="0"/>
              <a:t>BUT FIRST:  Administrative/Change Management</a:t>
            </a:r>
          </a:p>
          <a:p>
            <a:pPr lvl="1"/>
            <a:r>
              <a:rPr lang="en-US" sz="1600" dirty="0"/>
              <a:t>On-line reporting, any changes to Certifying personnel?  If so…</a:t>
            </a:r>
          </a:p>
          <a:p>
            <a:pPr lvl="2"/>
            <a:r>
              <a:rPr lang="en-US" sz="1200" dirty="0"/>
              <a:t>Look to change online accounts, privileges, new account setup, etc.</a:t>
            </a:r>
          </a:p>
          <a:p>
            <a:pPr lvl="1"/>
            <a:r>
              <a:rPr lang="en-US" sz="1600" dirty="0"/>
              <a:t>Any changes to reporting mechanism (new on-line system, updated submittal addresses, forms, etc.)</a:t>
            </a:r>
          </a:p>
          <a:p>
            <a:pPr lvl="1"/>
            <a:r>
              <a:rPr lang="en-US" sz="1600" dirty="0"/>
              <a:t>Any changes to process/permitted units, and how this impacts each report/program</a:t>
            </a:r>
          </a:p>
          <a:p>
            <a:pPr lvl="1"/>
            <a:r>
              <a:rPr lang="en-US" sz="1600" dirty="0"/>
              <a:t>Any changes to site ownership</a:t>
            </a:r>
          </a:p>
        </p:txBody>
      </p:sp>
      <p:pic>
        <p:nvPicPr>
          <p:cNvPr id="2050" name="Picture 2" descr="https://encrypted-tbn0.gstatic.com/images?q=tbn:ANd9GcRVxXSSPikpGS8q5FpBN_9KlD1Mm5xAcvI2vS0Rz6HWie__ZWd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428" y="333290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rth Carolina Secretary of State Business Registration File An Annual  Re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9607" y="686175"/>
            <a:ext cx="2581275"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p:cNvSpPr txBox="1">
            <a:spLocks/>
          </p:cNvSpPr>
          <p:nvPr/>
        </p:nvSpPr>
        <p:spPr>
          <a:xfrm>
            <a:off x="5860590" y="3146113"/>
            <a:ext cx="5941654" cy="322007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u="sng" dirty="0"/>
              <a:t>Tier II/Hazardous Materials </a:t>
            </a:r>
            <a:r>
              <a:rPr lang="en-US" sz="1800" i="1" u="sng" dirty="0"/>
              <a:t>Inventory</a:t>
            </a:r>
          </a:p>
          <a:p>
            <a:pPr lvl="1"/>
            <a:r>
              <a:rPr lang="en-US" dirty="0"/>
              <a:t>Quantity – Assumptions/basis sheet update</a:t>
            </a:r>
          </a:p>
          <a:p>
            <a:pPr lvl="2"/>
            <a:r>
              <a:rPr lang="en-US" dirty="0"/>
              <a:t>Spot check physical inventory</a:t>
            </a:r>
          </a:p>
          <a:p>
            <a:pPr lvl="2"/>
            <a:r>
              <a:rPr lang="en-US" dirty="0" err="1"/>
              <a:t>Forktruck</a:t>
            </a:r>
            <a:r>
              <a:rPr lang="en-US" dirty="0"/>
              <a:t>/pallet jack inventory</a:t>
            </a:r>
          </a:p>
          <a:p>
            <a:pPr lvl="2"/>
            <a:r>
              <a:rPr lang="en-US" dirty="0"/>
              <a:t>Tanks, containers, other storage; confirm assumptions</a:t>
            </a:r>
          </a:p>
          <a:p>
            <a:pPr lvl="2"/>
            <a:r>
              <a:rPr lang="en-US" dirty="0"/>
              <a:t>Any new hazardous materials??</a:t>
            </a:r>
          </a:p>
          <a:p>
            <a:pPr lvl="1"/>
            <a:r>
              <a:rPr lang="en-US" dirty="0"/>
              <a:t>Chemical</a:t>
            </a:r>
          </a:p>
          <a:p>
            <a:pPr lvl="2"/>
            <a:r>
              <a:rPr lang="en-US" dirty="0"/>
              <a:t>Current SDS with hazards</a:t>
            </a:r>
          </a:p>
          <a:p>
            <a:pPr lvl="2"/>
            <a:r>
              <a:rPr lang="en-US" dirty="0"/>
              <a:t>Comparison to EHS/Reporting Thresholds</a:t>
            </a:r>
          </a:p>
          <a:p>
            <a:pPr lvl="2"/>
            <a:r>
              <a:rPr lang="en-US" dirty="0"/>
              <a:t>Changes to reportable thresholds</a:t>
            </a:r>
          </a:p>
        </p:txBody>
      </p:sp>
    </p:spTree>
    <p:custDataLst>
      <p:tags r:id="rId1"/>
    </p:custDataLst>
    <p:extLst>
      <p:ext uri="{BB962C8B-B14F-4D97-AF65-F5344CB8AC3E}">
        <p14:creationId xmlns:p14="http://schemas.microsoft.com/office/powerpoint/2010/main" val="3357120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60054" y="1707661"/>
            <a:ext cx="7923503" cy="3798193"/>
          </a:xfrm>
        </p:spPr>
        <p:txBody>
          <a:bodyPr>
            <a:normAutofit/>
          </a:bodyPr>
          <a:lstStyle/>
          <a:p>
            <a:r>
              <a:rPr lang="en-US" altLang="en-US" u="sng" dirty="0">
                <a:ea typeface="ＭＳ Ｐゴシック" panose="020B0600070205080204" pitchFamily="34" charset="-128"/>
              </a:rPr>
              <a:t>Waste Reporting</a:t>
            </a:r>
          </a:p>
          <a:p>
            <a:pPr lvl="1"/>
            <a:r>
              <a:rPr lang="en-US" altLang="en-US" dirty="0">
                <a:ea typeface="ＭＳ Ｐゴシック" panose="020B0600070205080204" pitchFamily="34" charset="-128"/>
              </a:rPr>
              <a:t>Lookup Manifest Data at </a:t>
            </a:r>
            <a:r>
              <a:rPr lang="en-US" altLang="en-US" dirty="0" err="1">
                <a:ea typeface="ＭＳ Ｐゴシック" panose="020B0600070205080204" pitchFamily="34" charset="-128"/>
              </a:rPr>
              <a:t>RCRAInfo</a:t>
            </a:r>
            <a:r>
              <a:rPr lang="en-US" altLang="en-US" dirty="0">
                <a:ea typeface="ＭＳ Ｐゴシック" panose="020B0600070205080204" pitchFamily="34" charset="-128"/>
              </a:rPr>
              <a:t> (hazardous only)</a:t>
            </a:r>
          </a:p>
          <a:p>
            <a:pPr lvl="1"/>
            <a:r>
              <a:rPr lang="en-US" altLang="en-US" dirty="0">
                <a:ea typeface="ＭＳ Ｐゴシック" panose="020B0600070205080204" pitchFamily="34" charset="-128"/>
              </a:rPr>
              <a:t>Obtain data from waste vendor &amp; compare to manifest data by </a:t>
            </a:r>
            <a:r>
              <a:rPr lang="en-US" altLang="en-US" dirty="0" err="1">
                <a:ea typeface="ＭＳ Ｐゴシック" panose="020B0600070205080204" pitchFamily="34" charset="-128"/>
              </a:rPr>
              <a:t>wastestream</a:t>
            </a:r>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Compare to data on site (do you maintain an on-going log?)</a:t>
            </a:r>
          </a:p>
          <a:p>
            <a:pPr lvl="1"/>
            <a:r>
              <a:rPr lang="en-US" altLang="en-US" dirty="0">
                <a:ea typeface="ＭＳ Ｐゴシック" panose="020B0600070205080204" pitchFamily="34" charset="-128"/>
              </a:rPr>
              <a:t>Confirm waste handling codes and disposal codes</a:t>
            </a:r>
          </a:p>
          <a:p>
            <a:pPr lvl="1"/>
            <a:r>
              <a:rPr lang="en-US" altLang="en-US" dirty="0">
                <a:ea typeface="ＭＳ Ｐゴシック" panose="020B0600070205080204" pitchFamily="34" charset="-128"/>
              </a:rPr>
              <a:t>Enter data in online report or electronic form</a:t>
            </a:r>
          </a:p>
          <a:p>
            <a:pPr lvl="1"/>
            <a:r>
              <a:rPr lang="en-US" altLang="en-US" dirty="0">
                <a:ea typeface="ＭＳ Ｐゴシック" panose="020B0600070205080204" pitchFamily="34" charset="-128"/>
              </a:rPr>
              <a:t>Gather data for other elements of reporting, as applicable:</a:t>
            </a:r>
          </a:p>
          <a:p>
            <a:pPr lvl="2"/>
            <a:r>
              <a:rPr lang="en-US" altLang="en-US" dirty="0">
                <a:ea typeface="ＭＳ Ｐゴシック" panose="020B0600070205080204" pitchFamily="34" charset="-128"/>
              </a:rPr>
              <a:t>Hazardous Secondary Material (HSM)</a:t>
            </a:r>
          </a:p>
          <a:p>
            <a:pPr lvl="2"/>
            <a:r>
              <a:rPr lang="en-US" altLang="en-US" dirty="0">
                <a:ea typeface="ＭＳ Ｐゴシック" panose="020B0600070205080204" pitchFamily="34" charset="-128"/>
              </a:rPr>
              <a:t>Other special cases</a:t>
            </a:r>
          </a:p>
          <a:p>
            <a:pPr lvl="1"/>
            <a:r>
              <a:rPr lang="en-US" altLang="en-US" dirty="0">
                <a:ea typeface="ＭＳ Ｐゴシック" panose="020B0600070205080204" pitchFamily="34" charset="-128"/>
              </a:rPr>
              <a:t>BEST PRACTICE:  Confirm waste profiles are current, Form SI</a:t>
            </a:r>
          </a:p>
          <a:p>
            <a:pPr marL="201168" lvl="1" indent="0">
              <a:buNone/>
            </a:pPr>
            <a:r>
              <a:rPr lang="en-US" altLang="en-US" dirty="0">
                <a:ea typeface="ＭＳ Ｐゴシック" panose="020B0600070205080204" pitchFamily="34" charset="-128"/>
              </a:rPr>
              <a:t>		   data</a:t>
            </a:r>
          </a:p>
        </p:txBody>
      </p:sp>
      <p:sp>
        <p:nvSpPr>
          <p:cNvPr id="11266" name="Rectangle 11"/>
          <p:cNvSpPr>
            <a:spLocks noGrp="1" noChangeArrowheads="1"/>
          </p:cNvSpPr>
          <p:nvPr>
            <p:ph type="title"/>
          </p:nvPr>
        </p:nvSpPr>
        <p:spPr/>
        <p:txBody>
          <a:bodyPr/>
          <a:lstStyle/>
          <a:p>
            <a:r>
              <a:rPr lang="en-US" altLang="en-US" dirty="0"/>
              <a:t>ENVIRONMENTAL Reporting </a:t>
            </a:r>
            <a:r>
              <a:rPr lang="en-US" altLang="en-US" dirty="0" err="1"/>
              <a:t>DatA</a:t>
            </a:r>
            <a:endParaRPr lang="en-US" altLang="en-US" dirty="0"/>
          </a:p>
        </p:txBody>
      </p:sp>
      <p:sp>
        <p:nvSpPr>
          <p:cNvPr id="9" name="Rectangle 11"/>
          <p:cNvSpPr txBox="1">
            <a:spLocks noChangeArrowheads="1"/>
          </p:cNvSpPr>
          <p:nvPr/>
        </p:nvSpPr>
        <p:spPr>
          <a:xfrm>
            <a:off x="581193" y="2180496"/>
            <a:ext cx="7216608"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ltLang="en-US" dirty="0">
              <a:ea typeface="ＭＳ Ｐゴシック" panose="020B0600070205080204" pitchFamily="34" charset="-128"/>
            </a:endParaRPr>
          </a:p>
        </p:txBody>
      </p:sp>
      <p:sp>
        <p:nvSpPr>
          <p:cNvPr id="2" name="AutoShape 6" descr="Rise of Sustainability Reporting Brings Questions of Motivation, Agenda"/>
          <p:cNvSpPr>
            <a:spLocks noChangeAspect="1" noChangeArrowheads="1"/>
          </p:cNvSpPr>
          <p:nvPr/>
        </p:nvSpPr>
        <p:spPr bwMode="auto">
          <a:xfrm>
            <a:off x="1887655" y="2884251"/>
            <a:ext cx="261937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Oregonians are recycling less while generating more waste, report says -  oregonlive.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335" y="678976"/>
            <a:ext cx="25812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014" y="3124379"/>
            <a:ext cx="4068776" cy="2463792"/>
          </a:xfrm>
          <a:prstGeom prst="rect">
            <a:avLst/>
          </a:prstGeom>
        </p:spPr>
      </p:pic>
    </p:spTree>
    <p:custDataLst>
      <p:tags r:id="rId1"/>
    </p:custDataLst>
    <p:extLst>
      <p:ext uri="{BB962C8B-B14F-4D97-AF65-F5344CB8AC3E}">
        <p14:creationId xmlns:p14="http://schemas.microsoft.com/office/powerpoint/2010/main" val="102450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
          <p:cNvSpPr>
            <a:spLocks noGrp="1" noChangeArrowheads="1"/>
          </p:cNvSpPr>
          <p:nvPr>
            <p:ph type="title"/>
          </p:nvPr>
        </p:nvSpPr>
        <p:spPr/>
        <p:txBody>
          <a:bodyPr/>
          <a:lstStyle/>
          <a:p>
            <a:r>
              <a:rPr lang="en-US" altLang="en-US" dirty="0"/>
              <a:t>ENVIRONMENTAL Reporting </a:t>
            </a:r>
            <a:r>
              <a:rPr lang="en-US" altLang="en-US" dirty="0" err="1"/>
              <a:t>DatA</a:t>
            </a:r>
            <a:endParaRPr lang="en-US" altLang="en-US" dirty="0"/>
          </a:p>
        </p:txBody>
      </p:sp>
      <p:sp>
        <p:nvSpPr>
          <p:cNvPr id="9" name="Rectangle 11"/>
          <p:cNvSpPr txBox="1">
            <a:spLocks noChangeArrowheads="1"/>
          </p:cNvSpPr>
          <p:nvPr/>
        </p:nvSpPr>
        <p:spPr>
          <a:xfrm>
            <a:off x="581193" y="2180496"/>
            <a:ext cx="7216608"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ltLang="en-US" dirty="0">
              <a:ea typeface="ＭＳ Ｐゴシック" panose="020B0600070205080204" pitchFamily="34" charset="-128"/>
            </a:endParaRPr>
          </a:p>
        </p:txBody>
      </p:sp>
      <p:sp>
        <p:nvSpPr>
          <p:cNvPr id="2" name="AutoShape 6" descr="Rise of Sustainability Reporting Brings Questions of Motivation, Agenda"/>
          <p:cNvSpPr>
            <a:spLocks noChangeAspect="1" noChangeArrowheads="1"/>
          </p:cNvSpPr>
          <p:nvPr/>
        </p:nvSpPr>
        <p:spPr bwMode="auto">
          <a:xfrm>
            <a:off x="1887655" y="2884251"/>
            <a:ext cx="261937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Content Placeholder 5"/>
          <p:cNvSpPr txBox="1">
            <a:spLocks/>
          </p:cNvSpPr>
          <p:nvPr/>
        </p:nvSpPr>
        <p:spPr>
          <a:xfrm>
            <a:off x="5071107" y="1468087"/>
            <a:ext cx="6084573" cy="3836730"/>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u="sng" dirty="0">
                <a:ea typeface="ＭＳ Ｐゴシック" panose="020B0600070205080204" pitchFamily="34" charset="-128"/>
              </a:rPr>
              <a:t>Air Emissions Reporting</a:t>
            </a:r>
          </a:p>
          <a:p>
            <a:pPr lvl="1"/>
            <a:r>
              <a:rPr lang="en-US" altLang="en-US" dirty="0">
                <a:ea typeface="ＭＳ Ｐゴシック" panose="020B0600070205080204" pitchFamily="34" charset="-128"/>
              </a:rPr>
              <a:t>Address/incorporate equipment changes (new, removed)</a:t>
            </a:r>
          </a:p>
          <a:p>
            <a:pPr lvl="1"/>
            <a:r>
              <a:rPr lang="en-US" altLang="en-US" dirty="0">
                <a:ea typeface="ＭＳ Ｐゴシック" panose="020B0600070205080204" pitchFamily="34" charset="-128"/>
              </a:rPr>
              <a:t>Onsite fuel use (natural gas bills, fuel deliveries)</a:t>
            </a:r>
          </a:p>
          <a:p>
            <a:pPr lvl="1"/>
            <a:r>
              <a:rPr lang="en-US" altLang="en-US" dirty="0">
                <a:ea typeface="ＭＳ Ｐゴシック" panose="020B0600070205080204" pitchFamily="34" charset="-128"/>
              </a:rPr>
              <a:t>Process Material use (raw material purchase, metering, etc.)</a:t>
            </a:r>
          </a:p>
          <a:p>
            <a:pPr lvl="1"/>
            <a:r>
              <a:rPr lang="en-US" altLang="en-US" dirty="0">
                <a:ea typeface="ＭＳ Ｐゴシック" panose="020B0600070205080204" pitchFamily="34" charset="-128"/>
              </a:rPr>
              <a:t>Process Operation (hours, widgets made, etc. by month)</a:t>
            </a:r>
          </a:p>
          <a:p>
            <a:pPr lvl="2"/>
            <a:r>
              <a:rPr lang="en-US" altLang="en-US" dirty="0">
                <a:ea typeface="ＭＳ Ｐゴシック" panose="020B0600070205080204" pitchFamily="34" charset="-128"/>
              </a:rPr>
              <a:t>Engine Hours - By Type (emergency, exercise, etc.)</a:t>
            </a:r>
          </a:p>
          <a:p>
            <a:pPr lvl="2"/>
            <a:r>
              <a:rPr lang="en-US" altLang="en-US" dirty="0">
                <a:ea typeface="ＭＳ Ｐゴシック" panose="020B0600070205080204" pitchFamily="34" charset="-128"/>
              </a:rPr>
              <a:t>Processing time(s)</a:t>
            </a:r>
          </a:p>
          <a:p>
            <a:pPr lvl="1"/>
            <a:r>
              <a:rPr lang="en-US" altLang="en-US" dirty="0">
                <a:ea typeface="ＭＳ Ｐゴシック" panose="020B0600070205080204" pitchFamily="34" charset="-128"/>
              </a:rPr>
              <a:t>Emission Calculations</a:t>
            </a:r>
          </a:p>
          <a:p>
            <a:pPr lvl="2"/>
            <a:r>
              <a:rPr lang="en-US" altLang="en-US" dirty="0">
                <a:ea typeface="ＭＳ Ｐゴシック" panose="020B0600070205080204" pitchFamily="34" charset="-128"/>
              </a:rPr>
              <a:t>Confirm any new materials used in processes</a:t>
            </a:r>
          </a:p>
          <a:p>
            <a:pPr lvl="2"/>
            <a:r>
              <a:rPr lang="en-US" altLang="en-US" dirty="0">
                <a:ea typeface="ＭＳ Ｐゴシック" panose="020B0600070205080204" pitchFamily="34" charset="-128"/>
              </a:rPr>
              <a:t>Confirm emission factors; update if testing occurred</a:t>
            </a:r>
          </a:p>
          <a:p>
            <a:pPr lvl="1"/>
            <a:r>
              <a:rPr lang="en-US" altLang="en-US" dirty="0">
                <a:ea typeface="ＭＳ Ｐゴシック" panose="020B0600070205080204" pitchFamily="34" charset="-128"/>
              </a:rPr>
              <a:t>BEST PRACTICE – Configure on-going spreadsheet for emission statement summary, and incorporate changes.</a:t>
            </a:r>
          </a:p>
        </p:txBody>
      </p:sp>
      <p:pic>
        <p:nvPicPr>
          <p:cNvPr id="3080" name="Picture 8" descr="Millions more Americans are living with rising air pollution | World  Economic Fo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84" y="1581236"/>
            <a:ext cx="3664277" cy="24384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69627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1591" y="1823530"/>
            <a:ext cx="3776645" cy="2144622"/>
          </a:xfrm>
        </p:spPr>
        <p:txBody>
          <a:bodyPr>
            <a:normAutofit/>
          </a:bodyPr>
          <a:lstStyle/>
          <a:p>
            <a:r>
              <a:rPr lang="en-US" altLang="en-US" u="sng" dirty="0"/>
              <a:t>Wastewater/</a:t>
            </a:r>
            <a:r>
              <a:rPr lang="en-US" altLang="en-US" u="sng" dirty="0" err="1"/>
              <a:t>Stormwater</a:t>
            </a:r>
            <a:endParaRPr lang="en-US" altLang="en-US" u="sng" dirty="0"/>
          </a:p>
          <a:p>
            <a:pPr lvl="1"/>
            <a:r>
              <a:rPr lang="en-US" altLang="en-US" dirty="0"/>
              <a:t>Sampling Results</a:t>
            </a:r>
          </a:p>
          <a:p>
            <a:pPr lvl="1"/>
            <a:r>
              <a:rPr lang="en-US" altLang="en-US" dirty="0"/>
              <a:t>Metering data or water bills</a:t>
            </a:r>
          </a:p>
          <a:p>
            <a:pPr lvl="1"/>
            <a:r>
              <a:rPr lang="en-US" altLang="en-US" dirty="0"/>
              <a:t>Weather data/inspections</a:t>
            </a:r>
          </a:p>
          <a:p>
            <a:pPr lvl="1"/>
            <a:endParaRPr lang="en-US" altLang="en-US" dirty="0"/>
          </a:p>
        </p:txBody>
      </p:sp>
      <p:sp>
        <p:nvSpPr>
          <p:cNvPr id="2" name="Title 1"/>
          <p:cNvSpPr>
            <a:spLocks noGrp="1"/>
          </p:cNvSpPr>
          <p:nvPr>
            <p:ph type="title"/>
          </p:nvPr>
        </p:nvSpPr>
        <p:spPr/>
        <p:txBody>
          <a:bodyPr/>
          <a:lstStyle/>
          <a:p>
            <a:r>
              <a:rPr lang="en-US" dirty="0"/>
              <a:t>ENVIRONMENTAL REPORTING DATA</a:t>
            </a:r>
          </a:p>
        </p:txBody>
      </p:sp>
      <p:sp>
        <p:nvSpPr>
          <p:cNvPr id="10" name="Content Placeholder 2"/>
          <p:cNvSpPr txBox="1">
            <a:spLocks/>
          </p:cNvSpPr>
          <p:nvPr/>
        </p:nvSpPr>
        <p:spPr>
          <a:xfrm>
            <a:off x="5423151" y="2048906"/>
            <a:ext cx="5847964" cy="2144622"/>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u="sng" dirty="0"/>
              <a:t>Other Corporate Reports</a:t>
            </a:r>
          </a:p>
          <a:p>
            <a:pPr lvl="1"/>
            <a:r>
              <a:rPr lang="en-US" altLang="en-US" dirty="0"/>
              <a:t>Electricity Consumption (Scope 2 GHG)</a:t>
            </a:r>
          </a:p>
          <a:p>
            <a:pPr lvl="1"/>
            <a:r>
              <a:rPr lang="en-US" altLang="en-US" dirty="0"/>
              <a:t>Data already collected for other reports, reformatted for specific report</a:t>
            </a:r>
          </a:p>
          <a:p>
            <a:pPr lvl="1"/>
            <a:r>
              <a:rPr lang="en-US" altLang="en-US" dirty="0"/>
              <a:t>BEST PRACTICE – Develop summary file noting data sources</a:t>
            </a:r>
          </a:p>
          <a:p>
            <a:pPr lvl="1"/>
            <a:endParaRPr lang="en-US" altLang="en-US" dirty="0"/>
          </a:p>
        </p:txBody>
      </p:sp>
      <p:pic>
        <p:nvPicPr>
          <p:cNvPr id="4100" name="Picture 4" descr="Companies scores - CDP"/>
          <p:cNvPicPr>
            <a:picLocks noChangeAspect="1" noChangeArrowheads="1"/>
          </p:cNvPicPr>
          <p:nvPr/>
        </p:nvPicPr>
        <p:blipFill rotWithShape="1">
          <a:blip r:embed="rId4">
            <a:extLst>
              <a:ext uri="{28A0092B-C50C-407E-A947-70E740481C1C}">
                <a14:useLocalDpi xmlns:a14="http://schemas.microsoft.com/office/drawing/2010/main" val="0"/>
              </a:ext>
            </a:extLst>
          </a:blip>
          <a:srcRect t="29283" b="29963"/>
          <a:stretch/>
        </p:blipFill>
        <p:spPr bwMode="auto">
          <a:xfrm>
            <a:off x="8298180" y="770381"/>
            <a:ext cx="2857500" cy="116456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encrypted-tbn3.gstatic.com/images?q=tbn:ANd9GcQl5RcU3ahKGAX_k1NlAY1mdEQ09X-iCQilA-3IUbAgbTJcnrWP"/>
          <p:cNvPicPr>
            <a:picLocks noChangeAspect="1" noChangeArrowheads="1"/>
          </p:cNvPicPr>
          <p:nvPr/>
        </p:nvPicPr>
        <p:blipFill rotWithShape="1">
          <a:blip r:embed="rId5">
            <a:extLst>
              <a:ext uri="{28A0092B-C50C-407E-A947-70E740481C1C}">
                <a14:useLocalDpi xmlns:a14="http://schemas.microsoft.com/office/drawing/2010/main" val="0"/>
              </a:ext>
            </a:extLst>
          </a:blip>
          <a:srcRect t="32166" b="31496"/>
          <a:stretch/>
        </p:blipFill>
        <p:spPr bwMode="auto">
          <a:xfrm rot="2107127">
            <a:off x="8794859" y="4486623"/>
            <a:ext cx="2962275" cy="560717"/>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GRI Asks For Feedback on New Corporate Tax Reporting Standard — KERAMIDA  In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456" y="3845082"/>
            <a:ext cx="2262550" cy="226255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What is REACH? - Piper Plastics Cor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7890" y="4574858"/>
            <a:ext cx="2242582" cy="1851999"/>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N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79036">
            <a:off x="834690" y="3440729"/>
            <a:ext cx="4189492" cy="15055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0563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fade">
                                      <p:cBhvr>
                                        <p:cTn id="37" dur="500"/>
                                        <p:tgtEl>
                                          <p:spTgt spid="1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7BA8E-3D88-16E7-578E-23B8A9B33D32}"/>
              </a:ext>
            </a:extLst>
          </p:cNvPr>
          <p:cNvSpPr>
            <a:spLocks noGrp="1"/>
          </p:cNvSpPr>
          <p:nvPr>
            <p:ph type="title"/>
          </p:nvPr>
        </p:nvSpPr>
        <p:spPr/>
        <p:txBody>
          <a:bodyPr/>
          <a:lstStyle/>
          <a:p>
            <a:r>
              <a:rPr lang="en-US" dirty="0"/>
              <a:t>Training Records</a:t>
            </a:r>
          </a:p>
        </p:txBody>
      </p:sp>
      <p:sp>
        <p:nvSpPr>
          <p:cNvPr id="5" name="Content Placeholder 4">
            <a:extLst>
              <a:ext uri="{FF2B5EF4-FFF2-40B4-BE49-F238E27FC236}">
                <a16:creationId xmlns:a16="http://schemas.microsoft.com/office/drawing/2014/main" id="{18FA26CA-E754-E2A0-3918-5EB1FAD8599E}"/>
              </a:ext>
            </a:extLst>
          </p:cNvPr>
          <p:cNvSpPr>
            <a:spLocks noGrp="1"/>
          </p:cNvSpPr>
          <p:nvPr>
            <p:ph sz="half" idx="2"/>
          </p:nvPr>
        </p:nvSpPr>
        <p:spPr/>
        <p:txBody>
          <a:bodyPr/>
          <a:lstStyle/>
          <a:p>
            <a:pPr marL="457200" indent="-457200">
              <a:buFont typeface="+mj-lt"/>
              <a:buAutoNum type="arabicPeriod"/>
            </a:pPr>
            <a:r>
              <a:rPr lang="en-US" sz="2000" dirty="0"/>
              <a:t>Name</a:t>
            </a:r>
          </a:p>
          <a:p>
            <a:pPr marL="457200" indent="-457200">
              <a:buFont typeface="+mj-lt"/>
              <a:buAutoNum type="arabicPeriod"/>
            </a:pPr>
            <a:r>
              <a:rPr lang="en-US" sz="2000" dirty="0"/>
              <a:t>Date</a:t>
            </a:r>
          </a:p>
          <a:p>
            <a:pPr marL="457200" indent="-457200">
              <a:buFont typeface="+mj-lt"/>
              <a:buAutoNum type="arabicPeriod"/>
            </a:pPr>
            <a:r>
              <a:rPr lang="en-US" sz="2000" dirty="0"/>
              <a:t>Topics Discussed</a:t>
            </a:r>
          </a:p>
          <a:p>
            <a:pPr marL="457200" indent="-457200">
              <a:buFont typeface="+mj-lt"/>
              <a:buAutoNum type="arabicPeriod"/>
            </a:pPr>
            <a:r>
              <a:rPr lang="en-US" sz="2000" dirty="0"/>
              <a:t>Signature</a:t>
            </a:r>
          </a:p>
          <a:p>
            <a:pPr marL="457200" indent="-457200">
              <a:buFont typeface="+mj-lt"/>
              <a:buAutoNum type="arabicPeriod"/>
            </a:pPr>
            <a:r>
              <a:rPr lang="en-US" sz="2000" dirty="0"/>
              <a:t>Name of Trainer</a:t>
            </a:r>
          </a:p>
          <a:p>
            <a:pPr marL="457200" indent="-457200">
              <a:buFont typeface="+mj-lt"/>
              <a:buAutoNum type="arabicPeriod"/>
            </a:pPr>
            <a:r>
              <a:rPr lang="en-US" sz="2000" i="1" dirty="0"/>
              <a:t>Retain for the time of employee’s employment with the company.</a:t>
            </a:r>
          </a:p>
          <a:p>
            <a:pPr marL="457200" indent="-457200">
              <a:buFont typeface="+mj-lt"/>
              <a:buAutoNum type="arabicPeriod"/>
            </a:pPr>
            <a:endParaRPr lang="en-US" sz="2000" dirty="0"/>
          </a:p>
          <a:p>
            <a:endParaRPr lang="en-US" dirty="0"/>
          </a:p>
        </p:txBody>
      </p:sp>
      <p:sp>
        <p:nvSpPr>
          <p:cNvPr id="10" name="Picture Placeholder 9">
            <a:extLst>
              <a:ext uri="{FF2B5EF4-FFF2-40B4-BE49-F238E27FC236}">
                <a16:creationId xmlns:a16="http://schemas.microsoft.com/office/drawing/2014/main" id="{A8C5CA33-8DF3-84FF-6C14-CB04943F6AA8}"/>
              </a:ext>
            </a:extLst>
          </p:cNvPr>
          <p:cNvSpPr>
            <a:spLocks noGrp="1"/>
          </p:cNvSpPr>
          <p:nvPr>
            <p:ph type="pic" sz="quarter" idx="13"/>
          </p:nvPr>
        </p:nvSpPr>
        <p:spPr/>
      </p:sp>
      <p:pic>
        <p:nvPicPr>
          <p:cNvPr id="16" name="Picture 15">
            <a:extLst>
              <a:ext uri="{FF2B5EF4-FFF2-40B4-BE49-F238E27FC236}">
                <a16:creationId xmlns:a16="http://schemas.microsoft.com/office/drawing/2014/main" id="{3868A1E1-F683-1F34-0F1C-EBA690B12A43}"/>
              </a:ext>
            </a:extLst>
          </p:cNvPr>
          <p:cNvPicPr>
            <a:picLocks noChangeAspect="1"/>
          </p:cNvPicPr>
          <p:nvPr/>
        </p:nvPicPr>
        <p:blipFill>
          <a:blip r:embed="rId2"/>
          <a:stretch>
            <a:fillRect/>
          </a:stretch>
        </p:blipFill>
        <p:spPr>
          <a:xfrm>
            <a:off x="6166300" y="864702"/>
            <a:ext cx="5161884" cy="5050426"/>
          </a:xfrm>
          <a:prstGeom prst="rect">
            <a:avLst/>
          </a:prstGeom>
        </p:spPr>
      </p:pic>
    </p:spTree>
    <p:extLst>
      <p:ext uri="{BB962C8B-B14F-4D97-AF65-F5344CB8AC3E}">
        <p14:creationId xmlns:p14="http://schemas.microsoft.com/office/powerpoint/2010/main" val="206839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E5ADB06-83BE-3CA4-8AEB-692DCBD39232}"/>
              </a:ext>
            </a:extLst>
          </p:cNvPr>
          <p:cNvPicPr>
            <a:picLocks noGrp="1" noChangeAspect="1"/>
          </p:cNvPicPr>
          <p:nvPr>
            <p:ph type="pic" sz="quarter" idx="13"/>
          </p:nvPr>
        </p:nvPicPr>
        <p:blipFill>
          <a:blip r:embed="rId2"/>
          <a:srcRect l="36" r="36"/>
          <a:stretch>
            <a:fillRect/>
          </a:stretch>
        </p:blipFill>
        <p:spPr>
          <a:prstGeom prst="rect">
            <a:avLst/>
          </a:prstGeom>
        </p:spPr>
      </p:pic>
      <p:sp>
        <p:nvSpPr>
          <p:cNvPr id="3" name="Title 2">
            <a:extLst>
              <a:ext uri="{FF2B5EF4-FFF2-40B4-BE49-F238E27FC236}">
                <a16:creationId xmlns:a16="http://schemas.microsoft.com/office/drawing/2014/main" id="{BA1A793B-E95B-62BB-5918-6DEE3080CC36}"/>
              </a:ext>
            </a:extLst>
          </p:cNvPr>
          <p:cNvSpPr>
            <a:spLocks noGrp="1"/>
          </p:cNvSpPr>
          <p:nvPr>
            <p:ph type="title"/>
          </p:nvPr>
        </p:nvSpPr>
        <p:spPr/>
        <p:txBody>
          <a:bodyPr/>
          <a:lstStyle/>
          <a:p>
            <a:r>
              <a:rPr lang="en-US" dirty="0"/>
              <a:t>Training Matrix</a:t>
            </a:r>
          </a:p>
        </p:txBody>
      </p:sp>
      <p:sp>
        <p:nvSpPr>
          <p:cNvPr id="4" name="Content Placeholder 3">
            <a:extLst>
              <a:ext uri="{FF2B5EF4-FFF2-40B4-BE49-F238E27FC236}">
                <a16:creationId xmlns:a16="http://schemas.microsoft.com/office/drawing/2014/main" id="{B0D13AFC-978D-1930-ABAC-3408D8385C46}"/>
              </a:ext>
            </a:extLst>
          </p:cNvPr>
          <p:cNvSpPr>
            <a:spLocks noGrp="1"/>
          </p:cNvSpPr>
          <p:nvPr>
            <p:ph sz="half" idx="2"/>
          </p:nvPr>
        </p:nvSpPr>
        <p:spPr/>
        <p:txBody>
          <a:bodyPr/>
          <a:lstStyle/>
          <a:p>
            <a:pPr marL="457200" indent="-457200">
              <a:buFont typeface="+mj-lt"/>
              <a:buAutoNum type="arabicPeriod"/>
            </a:pPr>
            <a:r>
              <a:rPr lang="en-US" sz="2000" dirty="0"/>
              <a:t>Shows that OSHA Programs have been evaluated</a:t>
            </a:r>
          </a:p>
          <a:p>
            <a:pPr marL="457200" indent="-457200">
              <a:buFont typeface="+mj-lt"/>
              <a:buAutoNum type="arabicPeriod"/>
            </a:pPr>
            <a:r>
              <a:rPr lang="en-US" sz="2000" dirty="0"/>
              <a:t>Applicable job titles have been determined</a:t>
            </a:r>
          </a:p>
          <a:p>
            <a:pPr marL="457200" indent="-457200">
              <a:buFont typeface="+mj-lt"/>
              <a:buAutoNum type="arabicPeriod"/>
            </a:pPr>
            <a:r>
              <a:rPr lang="en-US" sz="2000" dirty="0"/>
              <a:t>Training Frequency Noted</a:t>
            </a:r>
          </a:p>
          <a:p>
            <a:pPr marL="457200" indent="-457200">
              <a:buFont typeface="+mj-lt"/>
              <a:buAutoNum type="arabicPeriod"/>
            </a:pPr>
            <a:r>
              <a:rPr lang="en-US" sz="2000" dirty="0"/>
              <a:t>Course Descriptions</a:t>
            </a:r>
          </a:p>
          <a:p>
            <a:endParaRPr lang="en-US" dirty="0"/>
          </a:p>
        </p:txBody>
      </p:sp>
    </p:spTree>
    <p:extLst>
      <p:ext uri="{BB962C8B-B14F-4D97-AF65-F5344CB8AC3E}">
        <p14:creationId xmlns:p14="http://schemas.microsoft.com/office/powerpoint/2010/main" val="689979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B6C6BD0-EDC9-7C44-A414-B66D25E34B52}"/>
              </a:ext>
            </a:extLst>
          </p:cNvPr>
          <p:cNvSpPr>
            <a:spLocks noGrp="1"/>
          </p:cNvSpPr>
          <p:nvPr>
            <p:ph type="title"/>
          </p:nvPr>
        </p:nvSpPr>
        <p:spPr>
          <a:xfrm>
            <a:off x="1097280" y="942871"/>
            <a:ext cx="10058400" cy="587584"/>
          </a:xfrm>
        </p:spPr>
        <p:txBody>
          <a:bodyPr/>
          <a:lstStyle/>
          <a:p>
            <a:r>
              <a:rPr lang="en-US" dirty="0"/>
              <a:t>OUR TEAM for today’s presentation</a:t>
            </a:r>
          </a:p>
        </p:txBody>
      </p:sp>
      <p:sp>
        <p:nvSpPr>
          <p:cNvPr id="19" name="Text Placeholder 18">
            <a:extLst>
              <a:ext uri="{FF2B5EF4-FFF2-40B4-BE49-F238E27FC236}">
                <a16:creationId xmlns:a16="http://schemas.microsoft.com/office/drawing/2014/main" id="{342B2560-FAA9-124F-AD83-8C8D48E03E44}"/>
              </a:ext>
            </a:extLst>
          </p:cNvPr>
          <p:cNvSpPr>
            <a:spLocks noGrp="1"/>
          </p:cNvSpPr>
          <p:nvPr>
            <p:ph type="body" sz="half" idx="2"/>
          </p:nvPr>
        </p:nvSpPr>
        <p:spPr>
          <a:xfrm>
            <a:off x="3022177" y="4913905"/>
            <a:ext cx="2919413" cy="905807"/>
          </a:xfrm>
        </p:spPr>
        <p:txBody>
          <a:bodyPr>
            <a:normAutofit fontScale="92500" lnSpcReduction="20000"/>
          </a:bodyPr>
          <a:lstStyle/>
          <a:p>
            <a:r>
              <a:rPr lang="en-US" dirty="0"/>
              <a:t>Chris </a:t>
            </a:r>
            <a:r>
              <a:rPr lang="en-US" dirty="0" err="1"/>
              <a:t>maye</a:t>
            </a:r>
            <a:r>
              <a:rPr lang="en-US" dirty="0"/>
              <a:t>, </a:t>
            </a:r>
            <a:r>
              <a:rPr lang="en-US" dirty="0" err="1"/>
              <a:t>p.e.</a:t>
            </a:r>
            <a:endParaRPr lang="en-US" dirty="0"/>
          </a:p>
          <a:p>
            <a:r>
              <a:rPr lang="en-US" dirty="0"/>
              <a:t>Project DIRECTOR, Environmental Services</a:t>
            </a:r>
          </a:p>
        </p:txBody>
      </p:sp>
      <p:sp>
        <p:nvSpPr>
          <p:cNvPr id="3" name="Text Placeholder 18">
            <a:extLst>
              <a:ext uri="{FF2B5EF4-FFF2-40B4-BE49-F238E27FC236}">
                <a16:creationId xmlns:a16="http://schemas.microsoft.com/office/drawing/2014/main" id="{55099E7D-C26E-3A91-7EA9-67075788F5B2}"/>
              </a:ext>
            </a:extLst>
          </p:cNvPr>
          <p:cNvSpPr txBox="1">
            <a:spLocks/>
          </p:cNvSpPr>
          <p:nvPr/>
        </p:nvSpPr>
        <p:spPr>
          <a:xfrm>
            <a:off x="6115238" y="4913904"/>
            <a:ext cx="3171884" cy="905807"/>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800" kern="1200" cap="all" baseline="0">
                <a:solidFill>
                  <a:schemeClr val="tx1"/>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rgbClr val="091330"/>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rgbClr val="091330"/>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rgbClr val="091330"/>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rgbClr val="091330"/>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dirty="0"/>
              <a:t>Michael schneider, CSP </a:t>
            </a:r>
          </a:p>
          <a:p>
            <a:r>
              <a:rPr lang="en-US" dirty="0"/>
              <a:t>DIRECTOR, health &amp; safety Services</a:t>
            </a:r>
          </a:p>
        </p:txBody>
      </p:sp>
      <p:pic>
        <p:nvPicPr>
          <p:cNvPr id="4" name="Picture 3">
            <a:extLst>
              <a:ext uri="{FF2B5EF4-FFF2-40B4-BE49-F238E27FC236}">
                <a16:creationId xmlns:a16="http://schemas.microsoft.com/office/drawing/2014/main" id="{D55401CA-6ABC-70BC-3B06-6916FB51A881}"/>
              </a:ext>
            </a:extLst>
          </p:cNvPr>
          <p:cNvPicPr>
            <a:picLocks noChangeAspect="1"/>
          </p:cNvPicPr>
          <p:nvPr/>
        </p:nvPicPr>
        <p:blipFill>
          <a:blip r:embed="rId2"/>
          <a:srcRect l="14674" t="15627" r="14673" b="13269"/>
          <a:stretch>
            <a:fillRect/>
          </a:stretch>
        </p:blipFill>
        <p:spPr>
          <a:xfrm>
            <a:off x="6226555" y="1847534"/>
            <a:ext cx="2991656" cy="3010710"/>
          </a:xfrm>
          <a:prstGeom prst="rect">
            <a:avLst/>
          </a:prstGeom>
        </p:spPr>
      </p:pic>
      <p:pic>
        <p:nvPicPr>
          <p:cNvPr id="1026" name="Picture 2" descr="chris maye">
            <a:extLst>
              <a:ext uri="{FF2B5EF4-FFF2-40B4-BE49-F238E27FC236}">
                <a16:creationId xmlns:a16="http://schemas.microsoft.com/office/drawing/2014/main" id="{05CD13A3-9FE3-6C77-FB14-63524ED38C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43" t="14147" r="14534" b="13503"/>
          <a:stretch>
            <a:fillRect/>
          </a:stretch>
        </p:blipFill>
        <p:spPr bwMode="auto">
          <a:xfrm>
            <a:off x="2973789" y="1840726"/>
            <a:ext cx="2862470" cy="293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43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9EA645D-6B4E-4FE6-FAE8-229FAFC2D284}"/>
              </a:ext>
            </a:extLst>
          </p:cNvPr>
          <p:cNvGraphicFramePr>
            <a:graphicFrameLocks noGrp="1"/>
          </p:cNvGraphicFramePr>
          <p:nvPr>
            <p:ph sz="half" idx="2"/>
            <p:extLst>
              <p:ext uri="{D42A27DB-BD31-4B8C-83A1-F6EECF244321}">
                <p14:modId xmlns:p14="http://schemas.microsoft.com/office/powerpoint/2010/main" val="2613039605"/>
              </p:ext>
            </p:extLst>
          </p:nvPr>
        </p:nvGraphicFramePr>
        <p:xfrm>
          <a:off x="876982" y="762274"/>
          <a:ext cx="7213470" cy="5403614"/>
        </p:xfrm>
        <a:graphic>
          <a:graphicData uri="http://schemas.openxmlformats.org/drawingml/2006/table">
            <a:tbl>
              <a:tblPr/>
              <a:tblGrid>
                <a:gridCol w="4328082">
                  <a:extLst>
                    <a:ext uri="{9D8B030D-6E8A-4147-A177-3AD203B41FA5}">
                      <a16:colId xmlns:a16="http://schemas.microsoft.com/office/drawing/2014/main" val="1346450881"/>
                    </a:ext>
                  </a:extLst>
                </a:gridCol>
                <a:gridCol w="2885388">
                  <a:extLst>
                    <a:ext uri="{9D8B030D-6E8A-4147-A177-3AD203B41FA5}">
                      <a16:colId xmlns:a16="http://schemas.microsoft.com/office/drawing/2014/main" val="470038006"/>
                    </a:ext>
                  </a:extLst>
                </a:gridCol>
              </a:tblGrid>
              <a:tr h="231203">
                <a:tc>
                  <a:txBody>
                    <a:bodyPr/>
                    <a:lstStyle/>
                    <a:p>
                      <a:pPr algn="l" fontAlgn="ctr"/>
                      <a:r>
                        <a:rPr lang="en-US" sz="1600" b="0" dirty="0">
                          <a:effectLst/>
                        </a:rPr>
                        <a:t>Emergency Action Plan</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tc>
                  <a:txBody>
                    <a:bodyPr/>
                    <a:lstStyle/>
                    <a:p>
                      <a:pPr algn="l" fontAlgn="ctr"/>
                      <a:r>
                        <a:rPr lang="en-US" sz="1600" b="0" dirty="0">
                          <a:effectLst/>
                        </a:rPr>
                        <a:t>1910.38</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229799333"/>
                  </a:ext>
                </a:extLst>
              </a:tr>
              <a:tr h="418947">
                <a:tc>
                  <a:txBody>
                    <a:bodyPr/>
                    <a:lstStyle/>
                    <a:p>
                      <a:pPr algn="l" fontAlgn="ctr"/>
                      <a:r>
                        <a:rPr lang="en-US" sz="1600" b="0">
                          <a:effectLst/>
                        </a:rPr>
                        <a:t>Process Safety Management of Highly Hazardous Chemicals</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dirty="0">
                          <a:effectLst/>
                        </a:rPr>
                        <a:t>1910.119</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591385"/>
                  </a:ext>
                </a:extLst>
              </a:tr>
              <a:tr h="325075">
                <a:tc>
                  <a:txBody>
                    <a:bodyPr/>
                    <a:lstStyle/>
                    <a:p>
                      <a:pPr algn="l" fontAlgn="ctr"/>
                      <a:r>
                        <a:rPr lang="en-US" sz="1600" b="0">
                          <a:effectLst/>
                        </a:rPr>
                        <a:t>Hazardous Waste Operations and Emergency Response</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tc>
                  <a:txBody>
                    <a:bodyPr/>
                    <a:lstStyle/>
                    <a:p>
                      <a:pPr algn="l" fontAlgn="ctr"/>
                      <a:r>
                        <a:rPr lang="en-US" sz="1600" b="0">
                          <a:effectLst/>
                        </a:rPr>
                        <a:t>1910.120</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2704365890"/>
                  </a:ext>
                </a:extLst>
              </a:tr>
              <a:tr h="137332">
                <a:tc>
                  <a:txBody>
                    <a:bodyPr/>
                    <a:lstStyle/>
                    <a:p>
                      <a:pPr algn="l" fontAlgn="ctr"/>
                      <a:r>
                        <a:rPr lang="en-US" sz="1600" b="0">
                          <a:effectLst/>
                        </a:rPr>
                        <a:t>Respiratory Protection</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dirty="0">
                          <a:effectLst/>
                        </a:rPr>
                        <a:t>1910.134</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0228845"/>
                  </a:ext>
                </a:extLst>
              </a:tr>
              <a:tr h="231203">
                <a:tc>
                  <a:txBody>
                    <a:bodyPr/>
                    <a:lstStyle/>
                    <a:p>
                      <a:pPr algn="l" fontAlgn="ctr"/>
                      <a:r>
                        <a:rPr lang="en-US" sz="1600" b="0">
                          <a:effectLst/>
                        </a:rPr>
                        <a:t>Permit-Required Confined Spaces</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tc>
                  <a:txBody>
                    <a:bodyPr/>
                    <a:lstStyle/>
                    <a:p>
                      <a:pPr algn="l" fontAlgn="ctr"/>
                      <a:r>
                        <a:rPr lang="en-US" sz="1600" b="0">
                          <a:effectLst/>
                        </a:rPr>
                        <a:t>1910.146</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1978159707"/>
                  </a:ext>
                </a:extLst>
              </a:tr>
              <a:tr h="325075">
                <a:tc>
                  <a:txBody>
                    <a:bodyPr/>
                    <a:lstStyle/>
                    <a:p>
                      <a:pPr algn="l" fontAlgn="ctr"/>
                      <a:r>
                        <a:rPr lang="en-US" sz="1600" b="0">
                          <a:effectLst/>
                        </a:rPr>
                        <a:t>The Control of Hazardous Energy (Lockout/Tagout)</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dirty="0">
                          <a:effectLst/>
                        </a:rPr>
                        <a:t>1910.147</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4270176"/>
                  </a:ext>
                </a:extLst>
              </a:tr>
              <a:tr h="231203">
                <a:tc>
                  <a:txBody>
                    <a:bodyPr/>
                    <a:lstStyle/>
                    <a:p>
                      <a:pPr algn="l" fontAlgn="ctr"/>
                      <a:r>
                        <a:rPr lang="en-US" sz="1600" b="0">
                          <a:effectLst/>
                        </a:rPr>
                        <a:t>Employee Alarm Systems</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tc>
                  <a:txBody>
                    <a:bodyPr/>
                    <a:lstStyle/>
                    <a:p>
                      <a:pPr algn="l" fontAlgn="ctr"/>
                      <a:r>
                        <a:rPr lang="en-US" sz="1600" b="0" dirty="0">
                          <a:effectLst/>
                        </a:rPr>
                        <a:t>1910.165</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1658196771"/>
                  </a:ext>
                </a:extLst>
              </a:tr>
              <a:tr h="231203">
                <a:tc>
                  <a:txBody>
                    <a:bodyPr/>
                    <a:lstStyle/>
                    <a:p>
                      <a:pPr algn="l" fontAlgn="ctr"/>
                      <a:r>
                        <a:rPr lang="en-US" sz="1600" b="0" dirty="0">
                          <a:effectLst/>
                        </a:rPr>
                        <a:t>Powered Industrial Trucks</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a:effectLst/>
                        </a:rPr>
                        <a:t> 1910.178</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4262083"/>
                  </a:ext>
                </a:extLst>
              </a:tr>
              <a:tr h="418947">
                <a:tc>
                  <a:txBody>
                    <a:bodyPr/>
                    <a:lstStyle/>
                    <a:p>
                      <a:pPr algn="l" fontAlgn="ctr"/>
                      <a:r>
                        <a:rPr lang="en-US" sz="1600" b="0">
                          <a:effectLst/>
                        </a:rPr>
                        <a:t>Electric Power Generation, Transmission and Distribution</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tc>
                  <a:txBody>
                    <a:bodyPr/>
                    <a:lstStyle/>
                    <a:p>
                      <a:pPr algn="l" fontAlgn="ctr"/>
                      <a:r>
                        <a:rPr lang="en-US" sz="1600" b="0" dirty="0">
                          <a:effectLst/>
                        </a:rPr>
                        <a:t>1910.269</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1292120187"/>
                  </a:ext>
                </a:extLst>
              </a:tr>
              <a:tr h="325075">
                <a:tc>
                  <a:txBody>
                    <a:bodyPr/>
                    <a:lstStyle/>
                    <a:p>
                      <a:pPr algn="l" fontAlgn="ctr"/>
                      <a:r>
                        <a:rPr lang="en-US" sz="1600" b="0" dirty="0">
                          <a:effectLst/>
                        </a:rPr>
                        <a:t>Electrical Safety-Related Work Practices</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dirty="0">
                          <a:effectLst/>
                        </a:rPr>
                        <a:t>1910.333</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3438346"/>
                  </a:ext>
                </a:extLst>
              </a:tr>
              <a:tr h="700562">
                <a:tc>
                  <a:txBody>
                    <a:bodyPr/>
                    <a:lstStyle/>
                    <a:p>
                      <a:pPr algn="l" fontAlgn="ctr"/>
                      <a:r>
                        <a:rPr lang="en-US" sz="1600" b="0">
                          <a:effectLst/>
                        </a:rPr>
                        <a:t>Subpart Z: Specific Chemical Substances</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tc>
                  <a:txBody>
                    <a:bodyPr/>
                    <a:lstStyle/>
                    <a:p>
                      <a:pPr algn="l" fontAlgn="ctr"/>
                      <a:r>
                        <a:rPr lang="en-US" sz="1600" b="0" dirty="0">
                          <a:effectLst/>
                        </a:rPr>
                        <a:t>1910.1000 to 1910.1018, 1910.1025 to 1910.1029 and 1910.1043 to 1910.1096</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203808934"/>
                  </a:ext>
                </a:extLst>
              </a:tr>
              <a:tr h="231203">
                <a:tc>
                  <a:txBody>
                    <a:bodyPr/>
                    <a:lstStyle/>
                    <a:p>
                      <a:pPr algn="l" fontAlgn="ctr"/>
                      <a:r>
                        <a:rPr lang="en-US" sz="1600" b="0">
                          <a:effectLst/>
                        </a:rPr>
                        <a:t>Bloodborne Pathogens</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dirty="0">
                          <a:effectLst/>
                        </a:rPr>
                        <a:t> 1910.1030</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4619570"/>
                  </a:ext>
                </a:extLst>
              </a:tr>
              <a:tr h="231203">
                <a:tc>
                  <a:txBody>
                    <a:bodyPr/>
                    <a:lstStyle/>
                    <a:p>
                      <a:pPr algn="l" fontAlgn="ctr"/>
                      <a:r>
                        <a:rPr lang="en-US" sz="1600" b="0">
                          <a:effectLst/>
                        </a:rPr>
                        <a:t>Hazard Communication</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tc>
                  <a:txBody>
                    <a:bodyPr/>
                    <a:lstStyle/>
                    <a:p>
                      <a:pPr algn="l" fontAlgn="ctr"/>
                      <a:r>
                        <a:rPr lang="en-US" sz="1600" b="0">
                          <a:effectLst/>
                        </a:rPr>
                        <a:t>1910.1200</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1139196698"/>
                  </a:ext>
                </a:extLst>
              </a:tr>
              <a:tr h="418947">
                <a:tc>
                  <a:txBody>
                    <a:bodyPr/>
                    <a:lstStyle/>
                    <a:p>
                      <a:pPr algn="l" fontAlgn="ctr"/>
                      <a:r>
                        <a:rPr lang="en-US" sz="1600" b="0">
                          <a:effectLst/>
                        </a:rPr>
                        <a:t>Occupational Exposure to Hazardous Chemicals in Laboratories</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dirty="0">
                          <a:effectLst/>
                        </a:rPr>
                        <a:t>1910.1450</a:t>
                      </a:r>
                    </a:p>
                  </a:txBody>
                  <a:tcPr marL="15181" marR="15181" marT="15181" marB="151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5230088"/>
                  </a:ext>
                </a:extLst>
              </a:tr>
            </a:tbl>
          </a:graphicData>
        </a:graphic>
      </p:graphicFrame>
      <p:sp>
        <p:nvSpPr>
          <p:cNvPr id="10" name="Title 2">
            <a:extLst>
              <a:ext uri="{FF2B5EF4-FFF2-40B4-BE49-F238E27FC236}">
                <a16:creationId xmlns:a16="http://schemas.microsoft.com/office/drawing/2014/main" id="{F5D9BCE2-6FAE-C82D-035B-882F119D1ADD}"/>
              </a:ext>
            </a:extLst>
          </p:cNvPr>
          <p:cNvSpPr>
            <a:spLocks noGrp="1"/>
          </p:cNvSpPr>
          <p:nvPr>
            <p:ph type="title"/>
          </p:nvPr>
        </p:nvSpPr>
        <p:spPr>
          <a:xfrm>
            <a:off x="7961243" y="3170289"/>
            <a:ext cx="3353775" cy="587584"/>
          </a:xfrm>
        </p:spPr>
        <p:txBody>
          <a:bodyPr/>
          <a:lstStyle/>
          <a:p>
            <a:r>
              <a:rPr lang="en-US" sz="3600" dirty="0"/>
              <a:t>Health &amp; Safety Program Records</a:t>
            </a:r>
          </a:p>
        </p:txBody>
      </p:sp>
    </p:spTree>
    <p:extLst>
      <p:ext uri="{BB962C8B-B14F-4D97-AF65-F5344CB8AC3E}">
        <p14:creationId xmlns:p14="http://schemas.microsoft.com/office/powerpoint/2010/main" val="344039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65105E-FF25-7E67-CE1F-3A652EEA73F9}"/>
              </a:ext>
            </a:extLst>
          </p:cNvPr>
          <p:cNvSpPr>
            <a:spLocks noGrp="1"/>
          </p:cNvSpPr>
          <p:nvPr>
            <p:ph idx="1"/>
          </p:nvPr>
        </p:nvSpPr>
        <p:spPr>
          <a:xfrm>
            <a:off x="1097280" y="2108201"/>
            <a:ext cx="7659094" cy="3760891"/>
          </a:xfrm>
        </p:spPr>
        <p:txBody>
          <a:bodyPr/>
          <a:lstStyle/>
          <a:p>
            <a:r>
              <a:rPr lang="en-US" b="1" dirty="0"/>
              <a:t>Permit-Required Confined Spaces </a:t>
            </a:r>
          </a:p>
          <a:p>
            <a:pPr lvl="1"/>
            <a:r>
              <a:rPr lang="en-US" dirty="0"/>
              <a:t>Employers are required to retain canceled entry permits for a minimum of one year. </a:t>
            </a:r>
          </a:p>
          <a:p>
            <a:pPr lvl="1"/>
            <a:r>
              <a:rPr lang="en-US" dirty="0"/>
              <a:t>They should also be reviewed within one year following each entry. </a:t>
            </a:r>
          </a:p>
          <a:p>
            <a:r>
              <a:rPr lang="en-US" b="1" dirty="0"/>
              <a:t>Hazard Communication</a:t>
            </a:r>
          </a:p>
          <a:p>
            <a:pPr lvl="1"/>
            <a:r>
              <a:rPr lang="en-US" dirty="0"/>
              <a:t>Each safety data sheet (SDS) must be retained for 30 years beyond the duration of employment for all exposed employees. </a:t>
            </a:r>
          </a:p>
          <a:p>
            <a:pPr lvl="1"/>
            <a:r>
              <a:rPr lang="en-US" dirty="0"/>
              <a:t>Employers must also retain copies of all SDSs for every chemical currently being used.</a:t>
            </a:r>
          </a:p>
          <a:p>
            <a:pPr lvl="1"/>
            <a:endParaRPr lang="en-US" dirty="0"/>
          </a:p>
        </p:txBody>
      </p:sp>
      <p:sp>
        <p:nvSpPr>
          <p:cNvPr id="3" name="Title 2">
            <a:extLst>
              <a:ext uri="{FF2B5EF4-FFF2-40B4-BE49-F238E27FC236}">
                <a16:creationId xmlns:a16="http://schemas.microsoft.com/office/drawing/2014/main" id="{27C015F2-1A59-9E0B-B496-B1244F4438D1}"/>
              </a:ext>
            </a:extLst>
          </p:cNvPr>
          <p:cNvSpPr>
            <a:spLocks noGrp="1"/>
          </p:cNvSpPr>
          <p:nvPr>
            <p:ph type="title"/>
          </p:nvPr>
        </p:nvSpPr>
        <p:spPr/>
        <p:txBody>
          <a:bodyPr/>
          <a:lstStyle/>
          <a:p>
            <a:r>
              <a:rPr lang="en-US" dirty="0"/>
              <a:t>Health &amp; Safety Program Records</a:t>
            </a:r>
          </a:p>
        </p:txBody>
      </p:sp>
      <p:pic>
        <p:nvPicPr>
          <p:cNvPr id="10" name="Picture 9">
            <a:extLst>
              <a:ext uri="{FF2B5EF4-FFF2-40B4-BE49-F238E27FC236}">
                <a16:creationId xmlns:a16="http://schemas.microsoft.com/office/drawing/2014/main" id="{2FC1071E-DAF1-12E0-06F6-C23DB367AF62}"/>
              </a:ext>
            </a:extLst>
          </p:cNvPr>
          <p:cNvPicPr>
            <a:picLocks noChangeAspect="1"/>
          </p:cNvPicPr>
          <p:nvPr/>
        </p:nvPicPr>
        <p:blipFill>
          <a:blip r:embed="rId2"/>
          <a:stretch>
            <a:fillRect/>
          </a:stretch>
        </p:blipFill>
        <p:spPr>
          <a:xfrm>
            <a:off x="8788014" y="2258944"/>
            <a:ext cx="2306706" cy="15378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DBBF2B2-E77A-E9B9-A10D-79A501B21121}"/>
              </a:ext>
            </a:extLst>
          </p:cNvPr>
          <p:cNvPicPr>
            <a:picLocks noChangeAspect="1"/>
          </p:cNvPicPr>
          <p:nvPr/>
        </p:nvPicPr>
        <p:blipFill>
          <a:blip r:embed="rId3"/>
          <a:stretch>
            <a:fillRect/>
          </a:stretch>
        </p:blipFill>
        <p:spPr>
          <a:xfrm>
            <a:off x="8788014" y="3987471"/>
            <a:ext cx="2367095" cy="15378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91608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9838DF1-3200-BDB2-198C-3E39C8346EA3}"/>
              </a:ext>
            </a:extLst>
          </p:cNvPr>
          <p:cNvPicPr>
            <a:picLocks noChangeAspect="1"/>
          </p:cNvPicPr>
          <p:nvPr/>
        </p:nvPicPr>
        <p:blipFill>
          <a:blip r:embed="rId2"/>
          <a:stretch>
            <a:fillRect/>
          </a:stretch>
        </p:blipFill>
        <p:spPr>
          <a:xfrm>
            <a:off x="10039439" y="2137246"/>
            <a:ext cx="890447" cy="8904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ontent Placeholder 1">
            <a:extLst>
              <a:ext uri="{FF2B5EF4-FFF2-40B4-BE49-F238E27FC236}">
                <a16:creationId xmlns:a16="http://schemas.microsoft.com/office/drawing/2014/main" id="{C765105E-FF25-7E67-CE1F-3A652EEA73F9}"/>
              </a:ext>
            </a:extLst>
          </p:cNvPr>
          <p:cNvSpPr>
            <a:spLocks noGrp="1"/>
          </p:cNvSpPr>
          <p:nvPr>
            <p:ph idx="1"/>
          </p:nvPr>
        </p:nvSpPr>
        <p:spPr>
          <a:xfrm>
            <a:off x="1097280" y="2108201"/>
            <a:ext cx="9100268" cy="3760891"/>
          </a:xfrm>
        </p:spPr>
        <p:txBody>
          <a:bodyPr>
            <a:normAutofit fontScale="92500" lnSpcReduction="10000"/>
          </a:bodyPr>
          <a:lstStyle/>
          <a:p>
            <a:r>
              <a:rPr lang="en-US" b="1" dirty="0"/>
              <a:t>Respiratory Protection</a:t>
            </a:r>
          </a:p>
          <a:p>
            <a:pPr lvl="1"/>
            <a:r>
              <a:rPr lang="en-US" dirty="0"/>
              <a:t>Retain records pertaining to employee medical evaluations for 30 years past the final date of employment. </a:t>
            </a:r>
          </a:p>
          <a:p>
            <a:pPr lvl="1"/>
            <a:r>
              <a:rPr lang="en-US" dirty="0"/>
              <a:t>Retain results from the most recent fit-test should also be recorded and maintained until the results of the next test have been collected.</a:t>
            </a:r>
          </a:p>
          <a:p>
            <a:r>
              <a:rPr lang="en-US" b="1" dirty="0"/>
              <a:t>Bloodborne Pathogens</a:t>
            </a:r>
          </a:p>
          <a:p>
            <a:pPr lvl="1"/>
            <a:r>
              <a:rPr lang="en-US" dirty="0"/>
              <a:t>OSHA employs the “duration of employment plus 30 years” for employee exposure records. </a:t>
            </a:r>
          </a:p>
          <a:p>
            <a:r>
              <a:rPr lang="en-US" b="1" dirty="0"/>
              <a:t>Lockout Tagout</a:t>
            </a:r>
          </a:p>
          <a:p>
            <a:pPr lvl="1"/>
            <a:r>
              <a:rPr lang="en-US" dirty="0"/>
              <a:t>Maintain logs verifying that periodic inspections by authorized employees are being performed at least once per year. </a:t>
            </a:r>
          </a:p>
          <a:p>
            <a:pPr lvl="1"/>
            <a:r>
              <a:rPr lang="en-US" dirty="0"/>
              <a:t>Logs should be maintained for a minimum of one year or until a new log is validated and certification is issued. </a:t>
            </a:r>
          </a:p>
          <a:p>
            <a:pPr lvl="1"/>
            <a:endParaRPr lang="en-US" dirty="0"/>
          </a:p>
        </p:txBody>
      </p:sp>
      <p:sp>
        <p:nvSpPr>
          <p:cNvPr id="3" name="Title 2">
            <a:extLst>
              <a:ext uri="{FF2B5EF4-FFF2-40B4-BE49-F238E27FC236}">
                <a16:creationId xmlns:a16="http://schemas.microsoft.com/office/drawing/2014/main" id="{27C015F2-1A59-9E0B-B496-B1244F4438D1}"/>
              </a:ext>
            </a:extLst>
          </p:cNvPr>
          <p:cNvSpPr>
            <a:spLocks noGrp="1"/>
          </p:cNvSpPr>
          <p:nvPr>
            <p:ph type="title"/>
          </p:nvPr>
        </p:nvSpPr>
        <p:spPr/>
        <p:txBody>
          <a:bodyPr/>
          <a:lstStyle/>
          <a:p>
            <a:r>
              <a:rPr lang="en-US" dirty="0"/>
              <a:t>Health &amp; Safety Program Records</a:t>
            </a:r>
          </a:p>
        </p:txBody>
      </p:sp>
      <p:pic>
        <p:nvPicPr>
          <p:cNvPr id="20" name="Picture 19">
            <a:extLst>
              <a:ext uri="{FF2B5EF4-FFF2-40B4-BE49-F238E27FC236}">
                <a16:creationId xmlns:a16="http://schemas.microsoft.com/office/drawing/2014/main" id="{FD036FB1-C555-7C87-09B6-81DEC6BC51BD}"/>
              </a:ext>
            </a:extLst>
          </p:cNvPr>
          <p:cNvPicPr>
            <a:picLocks noChangeAspect="1"/>
          </p:cNvPicPr>
          <p:nvPr/>
        </p:nvPicPr>
        <p:blipFill>
          <a:blip r:embed="rId3"/>
          <a:stretch>
            <a:fillRect/>
          </a:stretch>
        </p:blipFill>
        <p:spPr>
          <a:xfrm>
            <a:off x="10053969" y="3446328"/>
            <a:ext cx="890447" cy="8199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C94B21B4-2337-3D25-E194-D54E4B06A191}"/>
              </a:ext>
            </a:extLst>
          </p:cNvPr>
          <p:cNvPicPr>
            <a:picLocks noChangeAspect="1"/>
          </p:cNvPicPr>
          <p:nvPr/>
        </p:nvPicPr>
        <p:blipFill rotWithShape="1">
          <a:blip r:embed="rId4"/>
          <a:srcRect l="30978"/>
          <a:stretch/>
        </p:blipFill>
        <p:spPr>
          <a:xfrm>
            <a:off x="10053969" y="4684916"/>
            <a:ext cx="956392" cy="833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4875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65105E-FF25-7E67-CE1F-3A652EEA73F9}"/>
              </a:ext>
            </a:extLst>
          </p:cNvPr>
          <p:cNvSpPr>
            <a:spLocks noGrp="1"/>
          </p:cNvSpPr>
          <p:nvPr>
            <p:ph idx="1"/>
          </p:nvPr>
        </p:nvSpPr>
        <p:spPr>
          <a:xfrm>
            <a:off x="1097280" y="1780210"/>
            <a:ext cx="8961120" cy="3760891"/>
          </a:xfrm>
        </p:spPr>
        <p:txBody>
          <a:bodyPr/>
          <a:lstStyle/>
          <a:p>
            <a:r>
              <a:rPr lang="en-US" b="1" dirty="0"/>
              <a:t>Hearing Conservation</a:t>
            </a:r>
          </a:p>
          <a:p>
            <a:pPr lvl="1"/>
            <a:r>
              <a:rPr lang="en-US" dirty="0"/>
              <a:t>OSHA recommends that employers retain noise exposure measurement records for a minimum of two years </a:t>
            </a:r>
          </a:p>
          <a:p>
            <a:pPr lvl="1"/>
            <a:r>
              <a:rPr lang="en-US" dirty="0"/>
              <a:t>Audiometric test records should be retained for the duration of employment</a:t>
            </a:r>
          </a:p>
          <a:p>
            <a:r>
              <a:rPr lang="en-US" b="1" dirty="0"/>
              <a:t>Personal Protective Equipment</a:t>
            </a:r>
          </a:p>
          <a:p>
            <a:pPr lvl="1"/>
            <a:r>
              <a:rPr lang="en-US" dirty="0"/>
              <a:t>There are several written certifications regarding hazard assessment and employee training that must be retained for the duration of a worker’s employment. </a:t>
            </a:r>
          </a:p>
          <a:p>
            <a:pPr lvl="1"/>
            <a:r>
              <a:rPr lang="en-US" dirty="0"/>
              <a:t>PPE records for individual employees should also be retained until the employee is no longer employed.</a:t>
            </a:r>
          </a:p>
          <a:p>
            <a:endParaRPr lang="en-US" dirty="0"/>
          </a:p>
        </p:txBody>
      </p:sp>
      <p:sp>
        <p:nvSpPr>
          <p:cNvPr id="3" name="Title 2">
            <a:extLst>
              <a:ext uri="{FF2B5EF4-FFF2-40B4-BE49-F238E27FC236}">
                <a16:creationId xmlns:a16="http://schemas.microsoft.com/office/drawing/2014/main" id="{27C015F2-1A59-9E0B-B496-B1244F4438D1}"/>
              </a:ext>
            </a:extLst>
          </p:cNvPr>
          <p:cNvSpPr>
            <a:spLocks noGrp="1"/>
          </p:cNvSpPr>
          <p:nvPr>
            <p:ph type="title"/>
          </p:nvPr>
        </p:nvSpPr>
        <p:spPr/>
        <p:txBody>
          <a:bodyPr/>
          <a:lstStyle/>
          <a:p>
            <a:r>
              <a:rPr lang="en-US" dirty="0"/>
              <a:t>Health &amp; Safety Program Records</a:t>
            </a:r>
          </a:p>
        </p:txBody>
      </p:sp>
      <p:pic>
        <p:nvPicPr>
          <p:cNvPr id="10" name="Picture 9">
            <a:extLst>
              <a:ext uri="{FF2B5EF4-FFF2-40B4-BE49-F238E27FC236}">
                <a16:creationId xmlns:a16="http://schemas.microsoft.com/office/drawing/2014/main" id="{B3F87375-2198-8E82-67E8-FF8671C7F498}"/>
              </a:ext>
            </a:extLst>
          </p:cNvPr>
          <p:cNvPicPr>
            <a:picLocks noChangeAspect="1"/>
          </p:cNvPicPr>
          <p:nvPr/>
        </p:nvPicPr>
        <p:blipFill>
          <a:blip r:embed="rId2"/>
          <a:stretch>
            <a:fillRect/>
          </a:stretch>
        </p:blipFill>
        <p:spPr>
          <a:xfrm>
            <a:off x="9879123" y="2057400"/>
            <a:ext cx="1276557" cy="1192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55DE5403-7127-36CF-E320-A8710E42078F}"/>
              </a:ext>
            </a:extLst>
          </p:cNvPr>
          <p:cNvPicPr>
            <a:picLocks noChangeAspect="1"/>
          </p:cNvPicPr>
          <p:nvPr/>
        </p:nvPicPr>
        <p:blipFill>
          <a:blip r:embed="rId3"/>
          <a:stretch>
            <a:fillRect/>
          </a:stretch>
        </p:blipFill>
        <p:spPr>
          <a:xfrm>
            <a:off x="9829316" y="4104860"/>
            <a:ext cx="1376170" cy="979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08398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47441-1852-18BF-3FBA-43ACC524DDD0}"/>
              </a:ext>
            </a:extLst>
          </p:cNvPr>
          <p:cNvSpPr>
            <a:spLocks noGrp="1"/>
          </p:cNvSpPr>
          <p:nvPr>
            <p:ph idx="1"/>
          </p:nvPr>
        </p:nvSpPr>
        <p:spPr>
          <a:xfrm>
            <a:off x="1097280" y="1859723"/>
            <a:ext cx="8036781" cy="3760891"/>
          </a:xfrm>
        </p:spPr>
        <p:txBody>
          <a:bodyPr/>
          <a:lstStyle/>
          <a:p>
            <a:pPr algn="l" fontAlgn="base"/>
            <a:r>
              <a:rPr lang="en-US" b="0" i="0" dirty="0">
                <a:solidFill>
                  <a:srgbClr val="333333"/>
                </a:solidFill>
                <a:effectLst/>
                <a:latin typeface="gotham-book"/>
              </a:rPr>
              <a:t>OSHA requires process hazard analyses (PHAs), related employee records, and verification records to be retained for the duration of the covered process or the employee’s tenure. </a:t>
            </a:r>
          </a:p>
          <a:p>
            <a:pPr algn="l" fontAlgn="base"/>
            <a:r>
              <a:rPr lang="en-US" b="0" i="0" dirty="0">
                <a:solidFill>
                  <a:srgbClr val="333333"/>
                </a:solidFill>
                <a:effectLst/>
                <a:latin typeface="gotham-book"/>
              </a:rPr>
              <a:t>Process safety information (PSI) documents used for developing, maintaining, auditing, and managing processes should also be retained for as long as the process is being used.</a:t>
            </a:r>
          </a:p>
          <a:p>
            <a:pPr algn="l" fontAlgn="base"/>
            <a:r>
              <a:rPr lang="en-US" b="0" i="0" dirty="0">
                <a:solidFill>
                  <a:srgbClr val="333333"/>
                </a:solidFill>
                <a:effectLst/>
                <a:latin typeface="gotham-book"/>
              </a:rPr>
              <a:t>Save incident investigations covered by the PSM standard for at least five years as well as the two most recent compliance audit reports. </a:t>
            </a:r>
          </a:p>
          <a:p>
            <a:pPr algn="l" fontAlgn="base"/>
            <a:r>
              <a:rPr lang="en-US" b="0" i="0" dirty="0">
                <a:solidFill>
                  <a:srgbClr val="333333"/>
                </a:solidFill>
                <a:effectLst/>
                <a:latin typeface="gotham-book"/>
              </a:rPr>
              <a:t>Failure to comply with these retention policies could result in a citation, fine, or penalty.</a:t>
            </a:r>
          </a:p>
          <a:p>
            <a:endParaRPr lang="en-US" dirty="0"/>
          </a:p>
        </p:txBody>
      </p:sp>
      <p:sp>
        <p:nvSpPr>
          <p:cNvPr id="3" name="Title 2">
            <a:extLst>
              <a:ext uri="{FF2B5EF4-FFF2-40B4-BE49-F238E27FC236}">
                <a16:creationId xmlns:a16="http://schemas.microsoft.com/office/drawing/2014/main" id="{C8696EDB-9E96-1F56-BEED-A17E00D024F9}"/>
              </a:ext>
            </a:extLst>
          </p:cNvPr>
          <p:cNvSpPr>
            <a:spLocks noGrp="1"/>
          </p:cNvSpPr>
          <p:nvPr>
            <p:ph type="title"/>
          </p:nvPr>
        </p:nvSpPr>
        <p:spPr/>
        <p:txBody>
          <a:bodyPr/>
          <a:lstStyle/>
          <a:p>
            <a:r>
              <a:rPr lang="en-US" dirty="0"/>
              <a:t>Process Safety Management (PSM)</a:t>
            </a:r>
          </a:p>
        </p:txBody>
      </p:sp>
      <p:pic>
        <p:nvPicPr>
          <p:cNvPr id="4" name="Picture 3">
            <a:extLst>
              <a:ext uri="{FF2B5EF4-FFF2-40B4-BE49-F238E27FC236}">
                <a16:creationId xmlns:a16="http://schemas.microsoft.com/office/drawing/2014/main" id="{01634113-D213-B24F-4157-F337AE1FCA64}"/>
              </a:ext>
            </a:extLst>
          </p:cNvPr>
          <p:cNvPicPr>
            <a:picLocks noChangeAspect="1"/>
          </p:cNvPicPr>
          <p:nvPr/>
        </p:nvPicPr>
        <p:blipFill>
          <a:blip r:embed="rId2"/>
          <a:stretch>
            <a:fillRect/>
          </a:stretch>
        </p:blipFill>
        <p:spPr>
          <a:xfrm>
            <a:off x="9207433" y="2486336"/>
            <a:ext cx="2299180" cy="18853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01118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7F1E09-9F2D-5C6B-8BC4-381AFE9216D3}"/>
              </a:ext>
            </a:extLst>
          </p:cNvPr>
          <p:cNvSpPr>
            <a:spLocks noGrp="1"/>
          </p:cNvSpPr>
          <p:nvPr>
            <p:ph idx="1"/>
          </p:nvPr>
        </p:nvSpPr>
        <p:spPr>
          <a:xfrm>
            <a:off x="1066800" y="1859723"/>
            <a:ext cx="10058400" cy="3760891"/>
          </a:xfrm>
        </p:spPr>
        <p:txBody>
          <a:bodyPr/>
          <a:lstStyle/>
          <a:p>
            <a:r>
              <a:rPr lang="en-US" dirty="0"/>
              <a:t>The best practice for General Duty Clause document retention is to retain any training records dealing with “recognized hazards” for the duration of employment, including:</a:t>
            </a:r>
          </a:p>
          <a:p>
            <a:endParaRPr lang="en-US" dirty="0"/>
          </a:p>
          <a:p>
            <a:endParaRPr lang="en-US" dirty="0"/>
          </a:p>
          <a:p>
            <a:pPr marL="457200" indent="-457200">
              <a:buClrTx/>
              <a:buFont typeface="+mj-lt"/>
              <a:buAutoNum type="arabicPeriod"/>
            </a:pPr>
            <a:r>
              <a:rPr lang="en-US" dirty="0"/>
              <a:t>The written policy</a:t>
            </a:r>
          </a:p>
          <a:p>
            <a:pPr marL="457200" indent="-457200">
              <a:buClrTx/>
              <a:buFont typeface="+mj-lt"/>
              <a:buAutoNum type="arabicPeriod"/>
            </a:pPr>
            <a:r>
              <a:rPr lang="en-US" dirty="0"/>
              <a:t>Training records</a:t>
            </a:r>
          </a:p>
          <a:p>
            <a:pPr marL="457200" indent="-457200">
              <a:buClrTx/>
              <a:buFont typeface="+mj-lt"/>
              <a:buAutoNum type="arabicPeriod"/>
            </a:pPr>
            <a:r>
              <a:rPr lang="en-US" dirty="0"/>
              <a:t>Disciplinary documents for policy violations</a:t>
            </a:r>
          </a:p>
        </p:txBody>
      </p:sp>
      <p:sp>
        <p:nvSpPr>
          <p:cNvPr id="3" name="Title 2">
            <a:extLst>
              <a:ext uri="{FF2B5EF4-FFF2-40B4-BE49-F238E27FC236}">
                <a16:creationId xmlns:a16="http://schemas.microsoft.com/office/drawing/2014/main" id="{16462369-645F-987E-4011-9092607E68EE}"/>
              </a:ext>
            </a:extLst>
          </p:cNvPr>
          <p:cNvSpPr>
            <a:spLocks noGrp="1"/>
          </p:cNvSpPr>
          <p:nvPr>
            <p:ph type="title"/>
          </p:nvPr>
        </p:nvSpPr>
        <p:spPr/>
        <p:txBody>
          <a:bodyPr/>
          <a:lstStyle/>
          <a:p>
            <a:r>
              <a:rPr lang="en-US" dirty="0"/>
              <a:t>General Duty Clause Document Retention</a:t>
            </a:r>
          </a:p>
        </p:txBody>
      </p:sp>
      <p:pic>
        <p:nvPicPr>
          <p:cNvPr id="6" name="Picture 5">
            <a:extLst>
              <a:ext uri="{FF2B5EF4-FFF2-40B4-BE49-F238E27FC236}">
                <a16:creationId xmlns:a16="http://schemas.microsoft.com/office/drawing/2014/main" id="{A60F2723-A452-31E6-DBB2-0F13F4D5C8B5}"/>
              </a:ext>
            </a:extLst>
          </p:cNvPr>
          <p:cNvPicPr>
            <a:picLocks noChangeAspect="1"/>
          </p:cNvPicPr>
          <p:nvPr/>
        </p:nvPicPr>
        <p:blipFill>
          <a:blip r:embed="rId2"/>
          <a:stretch>
            <a:fillRect/>
          </a:stretch>
        </p:blipFill>
        <p:spPr>
          <a:xfrm>
            <a:off x="7448668" y="2991346"/>
            <a:ext cx="3408175" cy="2385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5434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2E36E6-6531-FAA0-801E-454EA626F5DF}"/>
              </a:ext>
            </a:extLst>
          </p:cNvPr>
          <p:cNvPicPr>
            <a:picLocks noChangeAspect="1"/>
          </p:cNvPicPr>
          <p:nvPr/>
        </p:nvPicPr>
        <p:blipFill>
          <a:blip r:embed="rId2"/>
          <a:stretch>
            <a:fillRect/>
          </a:stretch>
        </p:blipFill>
        <p:spPr>
          <a:xfrm rot="776440">
            <a:off x="5590740" y="974033"/>
            <a:ext cx="3651609" cy="4442791"/>
          </a:xfrm>
          <a:prstGeom prst="rect">
            <a:avLst/>
          </a:prstGeom>
        </p:spPr>
      </p:pic>
      <p:sp>
        <p:nvSpPr>
          <p:cNvPr id="2" name="Content Placeholder 1">
            <a:extLst>
              <a:ext uri="{FF2B5EF4-FFF2-40B4-BE49-F238E27FC236}">
                <a16:creationId xmlns:a16="http://schemas.microsoft.com/office/drawing/2014/main" id="{894610A7-1142-3781-F40A-C52C822D4DB6}"/>
              </a:ext>
            </a:extLst>
          </p:cNvPr>
          <p:cNvSpPr>
            <a:spLocks noGrp="1"/>
          </p:cNvSpPr>
          <p:nvPr>
            <p:ph idx="1"/>
          </p:nvPr>
        </p:nvSpPr>
        <p:spPr>
          <a:xfrm>
            <a:off x="1097280" y="1732064"/>
            <a:ext cx="10058400" cy="4286115"/>
          </a:xfrm>
        </p:spPr>
        <p:txBody>
          <a:bodyPr>
            <a:normAutofit/>
          </a:bodyPr>
          <a:lstStyle/>
          <a:p>
            <a:r>
              <a:rPr lang="en-US" dirty="0"/>
              <a:t>Fire extinguishers</a:t>
            </a:r>
          </a:p>
          <a:p>
            <a:r>
              <a:rPr lang="en-US" dirty="0"/>
              <a:t>Emergency Lighting</a:t>
            </a:r>
          </a:p>
          <a:p>
            <a:r>
              <a:rPr lang="en-US" dirty="0"/>
              <a:t>Emergency Eyewash &amp; Showers</a:t>
            </a:r>
          </a:p>
          <a:p>
            <a:r>
              <a:rPr lang="en-US" dirty="0"/>
              <a:t>Overhead Crane, Hoists and Slings</a:t>
            </a:r>
          </a:p>
          <a:p>
            <a:r>
              <a:rPr lang="en-US" dirty="0"/>
              <a:t>Powered Industrial Trucks</a:t>
            </a:r>
          </a:p>
          <a:p>
            <a:r>
              <a:rPr lang="en-US" dirty="0"/>
              <a:t>Labels on Equipment</a:t>
            </a:r>
          </a:p>
          <a:p>
            <a:r>
              <a:rPr lang="en-US" dirty="0"/>
              <a:t>Internal Requirements</a:t>
            </a:r>
          </a:p>
          <a:p>
            <a:r>
              <a:rPr lang="en-US" dirty="0"/>
              <a:t>Waste Inspections</a:t>
            </a:r>
          </a:p>
          <a:p>
            <a:r>
              <a:rPr lang="en-US" dirty="0"/>
              <a:t>Tank Inspections (internal &amp; external)</a:t>
            </a:r>
          </a:p>
        </p:txBody>
      </p:sp>
      <p:sp>
        <p:nvSpPr>
          <p:cNvPr id="3" name="Title 2">
            <a:extLst>
              <a:ext uri="{FF2B5EF4-FFF2-40B4-BE49-F238E27FC236}">
                <a16:creationId xmlns:a16="http://schemas.microsoft.com/office/drawing/2014/main" id="{2903C521-4CA7-196A-3EDD-BB711686AE4C}"/>
              </a:ext>
            </a:extLst>
          </p:cNvPr>
          <p:cNvSpPr>
            <a:spLocks noGrp="1"/>
          </p:cNvSpPr>
          <p:nvPr>
            <p:ph type="title"/>
          </p:nvPr>
        </p:nvSpPr>
        <p:spPr/>
        <p:txBody>
          <a:bodyPr/>
          <a:lstStyle/>
          <a:p>
            <a:r>
              <a:rPr lang="en-US" dirty="0"/>
              <a:t>Inspection records</a:t>
            </a:r>
          </a:p>
        </p:txBody>
      </p:sp>
      <p:pic>
        <p:nvPicPr>
          <p:cNvPr id="4" name="Picture 3">
            <a:extLst>
              <a:ext uri="{FF2B5EF4-FFF2-40B4-BE49-F238E27FC236}">
                <a16:creationId xmlns:a16="http://schemas.microsoft.com/office/drawing/2014/main" id="{DA3948FC-52C4-56ED-1B60-8886BE54F729}"/>
              </a:ext>
            </a:extLst>
          </p:cNvPr>
          <p:cNvPicPr>
            <a:picLocks noChangeAspect="1"/>
          </p:cNvPicPr>
          <p:nvPr/>
        </p:nvPicPr>
        <p:blipFill>
          <a:blip r:embed="rId3"/>
          <a:stretch>
            <a:fillRect/>
          </a:stretch>
        </p:blipFill>
        <p:spPr>
          <a:xfrm>
            <a:off x="8566426" y="2393704"/>
            <a:ext cx="2528294" cy="3375577"/>
          </a:xfrm>
          <a:prstGeom prst="rect">
            <a:avLst/>
          </a:prstGeom>
        </p:spPr>
      </p:pic>
    </p:spTree>
    <p:extLst>
      <p:ext uri="{BB962C8B-B14F-4D97-AF65-F5344CB8AC3E}">
        <p14:creationId xmlns:p14="http://schemas.microsoft.com/office/powerpoint/2010/main" val="1125486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97280" y="1661747"/>
            <a:ext cx="10058400" cy="4207346"/>
          </a:xfrm>
        </p:spPr>
        <p:txBody>
          <a:bodyPr>
            <a:normAutofit/>
          </a:bodyPr>
          <a:lstStyle/>
          <a:p>
            <a:pPr>
              <a:buClrTx/>
              <a:buFont typeface="Arial" panose="020B0604020202020204" pitchFamily="34" charset="0"/>
              <a:buChar char="•"/>
            </a:pPr>
            <a:r>
              <a:rPr lang="en-US" altLang="en-US" dirty="0">
                <a:ea typeface="ＭＳ Ｐゴシック" panose="020B0600070205080204" pitchFamily="34" charset="-128"/>
              </a:rPr>
              <a:t>Training to Complete (and records)</a:t>
            </a:r>
          </a:p>
          <a:p>
            <a:pPr>
              <a:buClrTx/>
              <a:buFont typeface="Arial" panose="020B0604020202020204" pitchFamily="34" charset="0"/>
              <a:buChar char="•"/>
            </a:pPr>
            <a:r>
              <a:rPr lang="en-US" altLang="en-US" dirty="0">
                <a:ea typeface="ＭＳ Ｐゴシック" panose="020B0600070205080204" pitchFamily="34" charset="-128"/>
              </a:rPr>
              <a:t>Inspections (and records) to prepare</a:t>
            </a:r>
          </a:p>
          <a:p>
            <a:pPr>
              <a:buClrTx/>
              <a:buFont typeface="Arial" panose="020B0604020202020204" pitchFamily="34" charset="0"/>
              <a:buChar char="•"/>
            </a:pPr>
            <a:r>
              <a:rPr lang="en-US" altLang="en-US" dirty="0">
                <a:ea typeface="ＭＳ Ｐゴシック" panose="020B0600070205080204" pitchFamily="34" charset="-128"/>
              </a:rPr>
              <a:t>Calendar of Action Items to Complete</a:t>
            </a:r>
          </a:p>
          <a:p>
            <a:pPr>
              <a:buClrTx/>
              <a:buFont typeface="Arial" panose="020B0604020202020204" pitchFamily="34" charset="0"/>
              <a:buChar char="•"/>
            </a:pPr>
            <a:r>
              <a:rPr lang="en-US" altLang="en-US" dirty="0">
                <a:ea typeface="ＭＳ Ｐゴシック" panose="020B0600070205080204" pitchFamily="34" charset="-128"/>
              </a:rPr>
              <a:t>On-Going Records to Compile</a:t>
            </a:r>
          </a:p>
          <a:p>
            <a:pPr>
              <a:buClrTx/>
              <a:buFont typeface="Arial" panose="020B0604020202020204" pitchFamily="34" charset="0"/>
              <a:buChar char="•"/>
            </a:pPr>
            <a:r>
              <a:rPr lang="en-US" altLang="en-US" dirty="0">
                <a:ea typeface="ＭＳ Ｐゴシック" panose="020B0600070205080204" pitchFamily="34" charset="-128"/>
              </a:rPr>
              <a:t>Reporting to the government</a:t>
            </a:r>
          </a:p>
          <a:p>
            <a:pPr>
              <a:buClrTx/>
              <a:buFont typeface="Arial" panose="020B0604020202020204" pitchFamily="34" charset="0"/>
              <a:buChar char="•"/>
            </a:pPr>
            <a:r>
              <a:rPr lang="en-US" altLang="en-US" dirty="0">
                <a:ea typeface="ＭＳ Ｐゴシック" panose="020B0600070205080204" pitchFamily="34" charset="-128"/>
              </a:rPr>
              <a:t>BEST PRACTICE – Use a calendar, </a:t>
            </a:r>
          </a:p>
          <a:p>
            <a:pPr marL="0" indent="0">
              <a:buClrTx/>
              <a:buNone/>
            </a:pPr>
            <a:r>
              <a:rPr lang="en-US" altLang="en-US" dirty="0">
                <a:ea typeface="ＭＳ Ｐゴシック" panose="020B0600070205080204" pitchFamily="34" charset="-128"/>
              </a:rPr>
              <a:t>                             and update each year!</a:t>
            </a:r>
          </a:p>
        </p:txBody>
      </p:sp>
      <p:sp>
        <p:nvSpPr>
          <p:cNvPr id="21506" name="Rectangle 9"/>
          <p:cNvSpPr>
            <a:spLocks noGrp="1" noChangeArrowheads="1"/>
          </p:cNvSpPr>
          <p:nvPr>
            <p:ph type="title"/>
          </p:nvPr>
        </p:nvSpPr>
        <p:spPr/>
        <p:txBody>
          <a:bodyPr/>
          <a:lstStyle/>
          <a:p>
            <a:r>
              <a:rPr lang="en-US" altLang="en-US" dirty="0"/>
              <a:t>PLANNING AHEAD     </a:t>
            </a:r>
          </a:p>
        </p:txBody>
      </p:sp>
      <p:sp>
        <p:nvSpPr>
          <p:cNvPr id="7" name="Content Placeholder 2"/>
          <p:cNvSpPr txBox="1">
            <a:spLocks/>
          </p:cNvSpPr>
          <p:nvPr/>
        </p:nvSpPr>
        <p:spPr>
          <a:xfrm>
            <a:off x="581192" y="2180496"/>
            <a:ext cx="11029615"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ltLang="en-US" dirty="0">
              <a:ea typeface="ＭＳ Ｐゴシック" panose="020B0600070205080204" pitchFamily="34" charset="-128"/>
            </a:endParaRPr>
          </a:p>
        </p:txBody>
      </p:sp>
      <p:pic>
        <p:nvPicPr>
          <p:cNvPr id="2" name="Picture 1">
            <a:extLst>
              <a:ext uri="{FF2B5EF4-FFF2-40B4-BE49-F238E27FC236}">
                <a16:creationId xmlns:a16="http://schemas.microsoft.com/office/drawing/2014/main" id="{E17236F7-9FA1-BEEB-5950-8DE32D2E6AA7}"/>
              </a:ext>
            </a:extLst>
          </p:cNvPr>
          <p:cNvPicPr>
            <a:picLocks noChangeAspect="1"/>
          </p:cNvPicPr>
          <p:nvPr/>
        </p:nvPicPr>
        <p:blipFill>
          <a:blip r:embed="rId4"/>
          <a:stretch>
            <a:fillRect/>
          </a:stretch>
        </p:blipFill>
        <p:spPr>
          <a:xfrm>
            <a:off x="779270" y="4606276"/>
            <a:ext cx="2012056" cy="14685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rotWithShape="1">
          <a:blip r:embed="rId5"/>
          <a:srcRect l="2021" t="26527" r="3937" b="6015"/>
          <a:stretch/>
        </p:blipFill>
        <p:spPr>
          <a:xfrm>
            <a:off x="5104262" y="3485828"/>
            <a:ext cx="6392764" cy="2491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90832D07-D346-61FE-9527-16CB55C40240}"/>
              </a:ext>
            </a:extLst>
          </p:cNvPr>
          <p:cNvPicPr>
            <a:picLocks noChangeAspect="1"/>
          </p:cNvPicPr>
          <p:nvPr/>
        </p:nvPicPr>
        <p:blipFill>
          <a:blip r:embed="rId6"/>
          <a:srcRect t="15827"/>
          <a:stretch/>
        </p:blipFill>
        <p:spPr>
          <a:xfrm>
            <a:off x="5125946" y="757696"/>
            <a:ext cx="6392764" cy="2825012"/>
          </a:xfrm>
          <a:prstGeom prst="rect">
            <a:avLst/>
          </a:prstGeom>
        </p:spPr>
      </p:pic>
    </p:spTree>
    <p:custDataLst>
      <p:tags r:id="rId1"/>
    </p:custDataLst>
    <p:extLst>
      <p:ext uri="{BB962C8B-B14F-4D97-AF65-F5344CB8AC3E}">
        <p14:creationId xmlns:p14="http://schemas.microsoft.com/office/powerpoint/2010/main" val="92012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E76AF-1177-AA0D-A809-C74959A1FEF8}"/>
              </a:ext>
            </a:extLst>
          </p:cNvPr>
          <p:cNvPicPr>
            <a:picLocks noChangeAspect="1"/>
          </p:cNvPicPr>
          <p:nvPr/>
        </p:nvPicPr>
        <p:blipFill>
          <a:blip r:embed="rId2"/>
          <a:stretch>
            <a:fillRect/>
          </a:stretch>
        </p:blipFill>
        <p:spPr>
          <a:xfrm>
            <a:off x="3025120" y="1056047"/>
            <a:ext cx="6141760" cy="4745905"/>
          </a:xfrm>
          <a:prstGeom prst="rect">
            <a:avLst/>
          </a:prstGeom>
        </p:spPr>
      </p:pic>
    </p:spTree>
    <p:extLst>
      <p:ext uri="{BB962C8B-B14F-4D97-AF65-F5344CB8AC3E}">
        <p14:creationId xmlns:p14="http://schemas.microsoft.com/office/powerpoint/2010/main" val="2612859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5F01F-80BE-6FC8-4061-3E38912D264E}"/>
              </a:ext>
            </a:extLst>
          </p:cNvPr>
          <p:cNvPicPr>
            <a:picLocks noChangeAspect="1"/>
          </p:cNvPicPr>
          <p:nvPr/>
        </p:nvPicPr>
        <p:blipFill rotWithShape="1">
          <a:blip r:embed="rId4"/>
          <a:srcRect l="578" t="9134" r="79663" b="22980"/>
          <a:stretch/>
        </p:blipFill>
        <p:spPr>
          <a:xfrm rot="21115477">
            <a:off x="4121189" y="731912"/>
            <a:ext cx="2097883" cy="3866535"/>
          </a:xfrm>
          <a:prstGeom prst="rect">
            <a:avLst/>
          </a:prstGeom>
          <a:effectLst>
            <a:glow rad="63500">
              <a:schemeClr val="accent2">
                <a:lumMod val="10000"/>
                <a:alpha val="40000"/>
              </a:schemeClr>
            </a:glow>
          </a:effectLst>
        </p:spPr>
      </p:pic>
      <p:sp>
        <p:nvSpPr>
          <p:cNvPr id="5" name="Content Placeholder 4"/>
          <p:cNvSpPr>
            <a:spLocks noGrp="1"/>
          </p:cNvSpPr>
          <p:nvPr>
            <p:ph idx="1"/>
          </p:nvPr>
        </p:nvSpPr>
        <p:spPr>
          <a:xfrm>
            <a:off x="1097279" y="1661747"/>
            <a:ext cx="3084195" cy="4207346"/>
          </a:xfrm>
        </p:spPr>
        <p:txBody>
          <a:bodyPr>
            <a:normAutofit/>
          </a:bodyPr>
          <a:lstStyle/>
          <a:p>
            <a:pPr>
              <a:buClrTx/>
              <a:buFont typeface="Arial" panose="020B0604020202020204" pitchFamily="34" charset="0"/>
              <a:buChar char="•"/>
            </a:pPr>
            <a:r>
              <a:rPr lang="en-US" altLang="en-US" dirty="0">
                <a:ea typeface="ＭＳ Ｐゴシック" panose="020B0600070205080204" pitchFamily="34" charset="-128"/>
              </a:rPr>
              <a:t>Consider use of online tools for:</a:t>
            </a:r>
          </a:p>
          <a:p>
            <a:pPr marL="0" indent="0">
              <a:buClrTx/>
              <a:buNone/>
            </a:pPr>
            <a:endParaRPr lang="en-US" altLang="en-US" dirty="0">
              <a:ea typeface="ＭＳ Ｐゴシック" panose="020B0600070205080204" pitchFamily="34" charset="-128"/>
            </a:endParaRPr>
          </a:p>
          <a:p>
            <a:pPr lvl="1">
              <a:buFont typeface="Arial" panose="020B0604020202020204" pitchFamily="34" charset="0"/>
              <a:buChar char="•"/>
            </a:pPr>
            <a:r>
              <a:rPr lang="en-US" altLang="en-US" dirty="0">
                <a:ea typeface="ＭＳ Ｐゴシック" panose="020B0600070205080204" pitchFamily="34" charset="-128"/>
              </a:rPr>
              <a:t>Forms (inspections)</a:t>
            </a:r>
          </a:p>
          <a:p>
            <a:pPr lvl="1">
              <a:buFont typeface="Arial" panose="020B0604020202020204" pitchFamily="34" charset="0"/>
              <a:buChar char="•"/>
            </a:pPr>
            <a:r>
              <a:rPr lang="en-US" altLang="en-US" dirty="0">
                <a:ea typeface="ＭＳ Ｐゴシック" panose="020B0600070205080204" pitchFamily="34" charset="-128"/>
              </a:rPr>
              <a:t>File Maintenance [Records] (</a:t>
            </a:r>
            <a:r>
              <a:rPr lang="en-US" altLang="en-US" dirty="0" err="1">
                <a:ea typeface="ＭＳ Ｐゴシック" panose="020B0600070205080204" pitchFamily="34" charset="-128"/>
              </a:rPr>
              <a:t>Sharepoint</a:t>
            </a:r>
            <a:r>
              <a:rPr lang="en-US" altLang="en-US" dirty="0">
                <a:ea typeface="ＭＳ Ｐゴシック" panose="020B0600070205080204" pitchFamily="34" charset="-128"/>
              </a:rPr>
              <a:t>/OneDrive/Drive)</a:t>
            </a:r>
          </a:p>
          <a:p>
            <a:pPr lvl="1">
              <a:buFont typeface="Arial" panose="020B0604020202020204" pitchFamily="34" charset="0"/>
              <a:buChar char="•"/>
            </a:pPr>
            <a:r>
              <a:rPr lang="en-US" altLang="en-US" dirty="0">
                <a:ea typeface="ＭＳ Ｐゴシック" panose="020B0600070205080204" pitchFamily="34" charset="-128"/>
              </a:rPr>
              <a:t>Calendar/Schedule [Reports/submissions] (Planner, </a:t>
            </a:r>
            <a:r>
              <a:rPr lang="en-US" altLang="en-US" dirty="0" err="1">
                <a:ea typeface="ＭＳ Ｐゴシック" panose="020B0600070205080204" pitchFamily="34" charset="-128"/>
              </a:rPr>
              <a:t>Jamboard</a:t>
            </a:r>
            <a:r>
              <a:rPr lang="en-US" altLang="en-US" dirty="0">
                <a:ea typeface="ＭＳ Ｐゴシック" panose="020B0600070205080204" pitchFamily="34" charset="-128"/>
              </a:rPr>
              <a:t>)</a:t>
            </a:r>
          </a:p>
          <a:p>
            <a:pPr lvl="1">
              <a:buFont typeface="Arial" panose="020B0604020202020204" pitchFamily="34" charset="0"/>
              <a:buChar char="•"/>
            </a:pPr>
            <a:r>
              <a:rPr lang="en-US" altLang="en-US" dirty="0">
                <a:ea typeface="ＭＳ Ｐゴシック" panose="020B0600070205080204" pitchFamily="34" charset="-128"/>
              </a:rPr>
              <a:t>Collaboration/Delegation (Planner/Teams, Sites/Meet)</a:t>
            </a:r>
          </a:p>
          <a:p>
            <a:pPr lvl="1">
              <a:buFont typeface="Arial" panose="020B0604020202020204" pitchFamily="34" charset="0"/>
              <a:buChar char="•"/>
            </a:pPr>
            <a:endParaRPr lang="en-US" altLang="en-US" dirty="0">
              <a:ea typeface="ＭＳ Ｐゴシック" panose="020B0600070205080204" pitchFamily="34" charset="-128"/>
            </a:endParaRPr>
          </a:p>
        </p:txBody>
      </p:sp>
      <p:sp>
        <p:nvSpPr>
          <p:cNvPr id="21506" name="Rectangle 9"/>
          <p:cNvSpPr>
            <a:spLocks noGrp="1" noChangeArrowheads="1"/>
          </p:cNvSpPr>
          <p:nvPr>
            <p:ph type="title"/>
          </p:nvPr>
        </p:nvSpPr>
        <p:spPr/>
        <p:txBody>
          <a:bodyPr/>
          <a:lstStyle/>
          <a:p>
            <a:r>
              <a:rPr lang="en-US" altLang="en-US" dirty="0"/>
              <a:t>NEW TOOLS</a:t>
            </a:r>
          </a:p>
        </p:txBody>
      </p:sp>
      <p:sp>
        <p:nvSpPr>
          <p:cNvPr id="7" name="Content Placeholder 2"/>
          <p:cNvSpPr txBox="1">
            <a:spLocks/>
          </p:cNvSpPr>
          <p:nvPr/>
        </p:nvSpPr>
        <p:spPr>
          <a:xfrm>
            <a:off x="581192" y="2180496"/>
            <a:ext cx="11029615"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ltLang="en-US" dirty="0">
              <a:ea typeface="ＭＳ Ｐゴシック" panose="020B0600070205080204" pitchFamily="34" charset="-128"/>
            </a:endParaRPr>
          </a:p>
        </p:txBody>
      </p:sp>
      <p:pic>
        <p:nvPicPr>
          <p:cNvPr id="1028" name="Picture 4" descr="What is Google Workspace? | Digital Trends">
            <a:extLst>
              <a:ext uri="{FF2B5EF4-FFF2-40B4-BE49-F238E27FC236}">
                <a16:creationId xmlns:a16="http://schemas.microsoft.com/office/drawing/2014/main" id="{D7016560-75E9-1304-82F1-9D378CFE1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9946">
            <a:off x="6301041" y="1076231"/>
            <a:ext cx="5090398" cy="33983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04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EAFE5F1-F40A-4918-BB10-C8C0A6AA1FBD}"/>
              </a:ext>
            </a:extLst>
          </p:cNvPr>
          <p:cNvSpPr>
            <a:spLocks noGrp="1"/>
          </p:cNvSpPr>
          <p:nvPr>
            <p:ph idx="1"/>
          </p:nvPr>
        </p:nvSpPr>
        <p:spPr>
          <a:xfrm>
            <a:off x="1097280" y="2018666"/>
            <a:ext cx="5084859" cy="2820668"/>
          </a:xfrm>
        </p:spPr>
        <p:txBody>
          <a:bodyPr anchor="ctr">
            <a:normAutofit/>
          </a:bodyPr>
          <a:lstStyle/>
          <a:p>
            <a:pPr>
              <a:buClr>
                <a:srgbClr val="191919"/>
              </a:buClr>
              <a:buFont typeface="Arial" panose="020B0604020202020204" pitchFamily="34" charset="0"/>
              <a:buChar char="•"/>
            </a:pPr>
            <a:r>
              <a:rPr lang="en-US" sz="2400" dirty="0"/>
              <a:t>This presentation is being recorded and will be shared.</a:t>
            </a:r>
          </a:p>
          <a:p>
            <a:pPr>
              <a:buClr>
                <a:srgbClr val="191919"/>
              </a:buClr>
              <a:buFont typeface="Arial" panose="020B0604020202020204" pitchFamily="34" charset="0"/>
              <a:buChar char="•"/>
            </a:pPr>
            <a:r>
              <a:rPr lang="en-US" sz="2400" dirty="0"/>
              <a:t>Everyone will be muted to prevent background noise. </a:t>
            </a:r>
          </a:p>
          <a:p>
            <a:pPr>
              <a:buClr>
                <a:srgbClr val="191919"/>
              </a:buClr>
              <a:buFont typeface="Arial" panose="020B0604020202020204" pitchFamily="34" charset="0"/>
              <a:buChar char="•"/>
            </a:pPr>
            <a:r>
              <a:rPr lang="en-US" sz="2400" dirty="0"/>
              <a:t>Use the question button to log your question. </a:t>
            </a:r>
          </a:p>
        </p:txBody>
      </p:sp>
      <p:sp>
        <p:nvSpPr>
          <p:cNvPr id="4" name="Title 3">
            <a:extLst>
              <a:ext uri="{FF2B5EF4-FFF2-40B4-BE49-F238E27FC236}">
                <a16:creationId xmlns:a16="http://schemas.microsoft.com/office/drawing/2014/main" id="{7ED6630C-AD91-49EF-9690-56B8089CFDBF}"/>
              </a:ext>
            </a:extLst>
          </p:cNvPr>
          <p:cNvSpPr>
            <a:spLocks noGrp="1"/>
          </p:cNvSpPr>
          <p:nvPr>
            <p:ph type="title"/>
          </p:nvPr>
        </p:nvSpPr>
        <p:spPr/>
        <p:txBody>
          <a:bodyPr/>
          <a:lstStyle/>
          <a:p>
            <a:r>
              <a:rPr lang="en-US" dirty="0"/>
              <a:t>Housekeeping</a:t>
            </a:r>
          </a:p>
        </p:txBody>
      </p:sp>
      <p:pic>
        <p:nvPicPr>
          <p:cNvPr id="13" name="Picture 12">
            <a:extLst>
              <a:ext uri="{FF2B5EF4-FFF2-40B4-BE49-F238E27FC236}">
                <a16:creationId xmlns:a16="http://schemas.microsoft.com/office/drawing/2014/main" id="{6841ED0F-1BA8-483A-8043-510EBFAF3290}"/>
              </a:ext>
            </a:extLst>
          </p:cNvPr>
          <p:cNvPicPr>
            <a:picLocks noChangeAspect="1"/>
          </p:cNvPicPr>
          <p:nvPr/>
        </p:nvPicPr>
        <p:blipFill>
          <a:blip r:embed="rId3"/>
          <a:stretch>
            <a:fillRect/>
          </a:stretch>
        </p:blipFill>
        <p:spPr>
          <a:xfrm>
            <a:off x="6517549" y="986222"/>
            <a:ext cx="4577171" cy="4928907"/>
          </a:xfrm>
          <a:prstGeom prst="rect">
            <a:avLst/>
          </a:prstGeom>
        </p:spPr>
      </p:pic>
      <p:sp>
        <p:nvSpPr>
          <p:cNvPr id="14" name="Rectangle 13">
            <a:extLst>
              <a:ext uri="{FF2B5EF4-FFF2-40B4-BE49-F238E27FC236}">
                <a16:creationId xmlns:a16="http://schemas.microsoft.com/office/drawing/2014/main" id="{B0C62D11-ED3A-4EFF-82AC-D8D291FB7AB1}"/>
              </a:ext>
            </a:extLst>
          </p:cNvPr>
          <p:cNvSpPr/>
          <p:nvPr/>
        </p:nvSpPr>
        <p:spPr>
          <a:xfrm>
            <a:off x="8478078" y="5059018"/>
            <a:ext cx="2533687" cy="496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ECEEF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86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100-3076-4726-B6E8-AE7CD2CCFA3F}"/>
              </a:ext>
            </a:extLst>
          </p:cNvPr>
          <p:cNvSpPr>
            <a:spLocks noGrp="1"/>
          </p:cNvSpPr>
          <p:nvPr>
            <p:ph type="ctrTitle"/>
          </p:nvPr>
        </p:nvSpPr>
        <p:spPr/>
        <p:txBody>
          <a:bodyPr/>
          <a:lstStyle/>
          <a:p>
            <a:r>
              <a:rPr lang="en-US" dirty="0"/>
              <a:t>Questions?</a:t>
            </a:r>
          </a:p>
        </p:txBody>
      </p:sp>
      <p:sp>
        <p:nvSpPr>
          <p:cNvPr id="20" name="Text Placeholder 19">
            <a:extLst>
              <a:ext uri="{FF2B5EF4-FFF2-40B4-BE49-F238E27FC236}">
                <a16:creationId xmlns:a16="http://schemas.microsoft.com/office/drawing/2014/main" id="{5AEC0676-36E0-374F-8480-880FE68CC821}"/>
              </a:ext>
            </a:extLst>
          </p:cNvPr>
          <p:cNvSpPr>
            <a:spLocks noGrp="1"/>
          </p:cNvSpPr>
          <p:nvPr>
            <p:ph type="subTitle" idx="1"/>
          </p:nvPr>
        </p:nvSpPr>
        <p:spPr/>
        <p:txBody>
          <a:bodyPr/>
          <a:lstStyle/>
          <a:p>
            <a:r>
              <a:rPr lang="en-US" dirty="0"/>
              <a:t>Thank you for joining us.</a:t>
            </a:r>
          </a:p>
        </p:txBody>
      </p:sp>
    </p:spTree>
    <p:extLst>
      <p:ext uri="{BB962C8B-B14F-4D97-AF65-F5344CB8AC3E}">
        <p14:creationId xmlns:p14="http://schemas.microsoft.com/office/powerpoint/2010/main" val="35122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DE2065C-646E-4AEF-8557-35AE694271F3}"/>
              </a:ext>
            </a:extLst>
          </p:cNvPr>
          <p:cNvSpPr>
            <a:spLocks noGrp="1"/>
          </p:cNvSpPr>
          <p:nvPr>
            <p:ph sz="half" idx="2"/>
          </p:nvPr>
        </p:nvSpPr>
        <p:spPr>
          <a:xfrm>
            <a:off x="5575829" y="633875"/>
            <a:ext cx="4903485" cy="5590250"/>
          </a:xfrm>
        </p:spPr>
        <p:txBody>
          <a:bodyPr>
            <a:normAutofit/>
          </a:bodyPr>
          <a:lstStyle/>
          <a:p>
            <a:pPr marL="0" indent="0">
              <a:buNone/>
            </a:pPr>
            <a:endParaRPr lang="en-US" sz="2100" dirty="0"/>
          </a:p>
          <a:p>
            <a:pPr marL="0" indent="0" algn="ctr">
              <a:buNone/>
            </a:pPr>
            <a:r>
              <a:rPr lang="en-US" sz="2400" dirty="0"/>
              <a:t>Connect with us for a complementary 15 minute consultation.</a:t>
            </a:r>
          </a:p>
          <a:p>
            <a:pPr marL="0" indent="0" algn="ctr">
              <a:buNone/>
            </a:pPr>
            <a:endParaRPr lang="en-US" sz="1800" dirty="0"/>
          </a:p>
          <a:p>
            <a:pPr marL="0" indent="0" algn="ctr">
              <a:buNone/>
            </a:pPr>
            <a:endParaRPr lang="en-US" sz="1800" dirty="0"/>
          </a:p>
        </p:txBody>
      </p:sp>
      <p:pic>
        <p:nvPicPr>
          <p:cNvPr id="4" name="Picture 3">
            <a:extLst>
              <a:ext uri="{FF2B5EF4-FFF2-40B4-BE49-F238E27FC236}">
                <a16:creationId xmlns:a16="http://schemas.microsoft.com/office/drawing/2014/main" id="{69E74BAF-DEA6-F5CB-1C40-7E2CB038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971" y="2673348"/>
            <a:ext cx="3778259" cy="1511304"/>
          </a:xfrm>
          <a:prstGeom prst="rect">
            <a:avLst/>
          </a:prstGeom>
        </p:spPr>
      </p:pic>
    </p:spTree>
    <p:extLst>
      <p:ext uri="{BB962C8B-B14F-4D97-AF65-F5344CB8AC3E}">
        <p14:creationId xmlns:p14="http://schemas.microsoft.com/office/powerpoint/2010/main" val="28569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9E97B-D5D3-42C7-A769-816F20AC8BAE}"/>
              </a:ext>
            </a:extLst>
          </p:cNvPr>
          <p:cNvSpPr>
            <a:spLocks noGrp="1"/>
          </p:cNvSpPr>
          <p:nvPr>
            <p:ph type="ctrTitle"/>
          </p:nvPr>
        </p:nvSpPr>
        <p:spPr>
          <a:xfrm>
            <a:off x="2324100" y="1652125"/>
            <a:ext cx="7543800" cy="3553751"/>
          </a:xfrm>
        </p:spPr>
        <p:txBody>
          <a:bodyPr anchor="ctr">
            <a:noAutofit/>
          </a:bodyPr>
          <a:lstStyle/>
          <a:p>
            <a:pPr algn="ctr"/>
            <a:br>
              <a:rPr lang="en-US" sz="3300" b="1" dirty="0"/>
            </a:br>
            <a:br>
              <a:rPr lang="en-US" sz="3300" b="1" dirty="0"/>
            </a:br>
            <a:r>
              <a:rPr lang="en-US" sz="3300" b="1" dirty="0"/>
              <a:t>Get in Touch:</a:t>
            </a:r>
            <a:br>
              <a:rPr lang="en-US" sz="3300" b="1" dirty="0"/>
            </a:br>
            <a:br>
              <a:rPr lang="en-US" sz="2100" b="1" dirty="0"/>
            </a:br>
            <a:r>
              <a:rPr lang="en-US" sz="3200" b="1" dirty="0">
                <a:hlinkClick r:id="rId3"/>
              </a:rPr>
              <a:t>www.Complianceplace.com </a:t>
            </a:r>
            <a:br>
              <a:rPr lang="en-US" sz="3200" b="1" dirty="0"/>
            </a:br>
            <a:br>
              <a:rPr lang="en-US" sz="3200" b="1" dirty="0"/>
            </a:br>
            <a:br>
              <a:rPr lang="en-US" sz="2100" dirty="0"/>
            </a:br>
            <a:br>
              <a:rPr lang="en-US" sz="2100" dirty="0"/>
            </a:br>
            <a:r>
              <a:rPr lang="en-US" sz="2100" dirty="0">
                <a:hlinkClick r:id="rId4"/>
              </a:rPr>
              <a:t>mschneider@complianceplace.com</a:t>
            </a:r>
            <a:br>
              <a:rPr lang="en-US" sz="2100" dirty="0"/>
            </a:br>
            <a:r>
              <a:rPr lang="en-US" sz="2100" dirty="0">
                <a:hlinkClick r:id="rId5"/>
              </a:rPr>
              <a:t>cmaye@complianceplace.com</a:t>
            </a:r>
            <a:br>
              <a:rPr lang="en-US" sz="2100" dirty="0"/>
            </a:br>
            <a:br>
              <a:rPr lang="en-US" sz="2100" dirty="0"/>
            </a:br>
            <a:br>
              <a:rPr lang="en-US" sz="2100" dirty="0"/>
            </a:br>
            <a:br>
              <a:rPr lang="en-US" sz="2100" dirty="0"/>
            </a:br>
            <a:br>
              <a:rPr lang="en-US" sz="2100" dirty="0">
                <a:hlinkClick r:id="rId3"/>
              </a:rPr>
            </a:br>
            <a:br>
              <a:rPr lang="en-US" sz="2100" dirty="0"/>
            </a:br>
            <a:endParaRPr lang="en-US" sz="2100" b="1" dirty="0"/>
          </a:p>
        </p:txBody>
      </p:sp>
    </p:spTree>
    <p:extLst>
      <p:ext uri="{BB962C8B-B14F-4D97-AF65-F5344CB8AC3E}">
        <p14:creationId xmlns:p14="http://schemas.microsoft.com/office/powerpoint/2010/main" val="11820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33341FF-8418-7759-A239-D40695E9EC98}"/>
              </a:ext>
            </a:extLst>
          </p:cNvPr>
          <p:cNvSpPr>
            <a:spLocks noGrp="1"/>
          </p:cNvSpPr>
          <p:nvPr>
            <p:ph idx="1"/>
          </p:nvPr>
        </p:nvSpPr>
        <p:spPr>
          <a:xfrm>
            <a:off x="1097280" y="2154238"/>
            <a:ext cx="10058400" cy="3760891"/>
          </a:xfrm>
        </p:spPr>
        <p:txBody>
          <a:bodyPr>
            <a:normAutofit/>
          </a:bodyPr>
          <a:lstStyle/>
          <a:p>
            <a:pPr marL="342900" indent="-342900" algn="l" fontAlgn="base">
              <a:buClr>
                <a:schemeClr val="tx2"/>
              </a:buClr>
              <a:buFont typeface="+mj-lt"/>
              <a:buAutoNum type="arabicPeriod"/>
            </a:pPr>
            <a:r>
              <a:rPr lang="en-US" sz="2400" b="0" i="0" dirty="0">
                <a:solidFill>
                  <a:srgbClr val="000000"/>
                </a:solidFill>
                <a:effectLst/>
                <a:latin typeface="Calibri" panose="020F0502020204030204" pitchFamily="34" charset="0"/>
              </a:rPr>
              <a:t>OSHA Recordkeeping Requirements</a:t>
            </a:r>
            <a:endParaRPr lang="en-US" sz="2400" b="0" i="0" dirty="0">
              <a:solidFill>
                <a:srgbClr val="666666"/>
              </a:solidFill>
              <a:effectLst/>
              <a:latin typeface="Open Sans" panose="020B0606030504020204" pitchFamily="34" charset="0"/>
            </a:endParaRPr>
          </a:p>
          <a:p>
            <a:pPr marL="342900" indent="-342900" algn="l" fontAlgn="base">
              <a:buClr>
                <a:schemeClr val="tx2"/>
              </a:buClr>
              <a:buFont typeface="+mj-lt"/>
              <a:buAutoNum type="arabicPeriod"/>
            </a:pPr>
            <a:r>
              <a:rPr lang="en-US" sz="2400" b="0" i="0" dirty="0">
                <a:solidFill>
                  <a:srgbClr val="000000"/>
                </a:solidFill>
                <a:effectLst/>
                <a:latin typeface="Calibri" panose="020F0502020204030204" pitchFamily="34" charset="0"/>
              </a:rPr>
              <a:t>Annual Environmental Reports </a:t>
            </a:r>
          </a:p>
          <a:p>
            <a:pPr marL="342900" indent="-342900" fontAlgn="base">
              <a:buClr>
                <a:schemeClr val="tx2"/>
              </a:buClr>
              <a:buFont typeface="+mj-lt"/>
              <a:buAutoNum type="arabicPeriod"/>
            </a:pPr>
            <a:r>
              <a:rPr lang="en-US" sz="2400" b="0" i="0" dirty="0">
                <a:solidFill>
                  <a:srgbClr val="000000"/>
                </a:solidFill>
                <a:effectLst/>
                <a:latin typeface="Calibri" panose="020F0502020204030204" pitchFamily="34" charset="0"/>
              </a:rPr>
              <a:t>Training Documentation</a:t>
            </a:r>
            <a:endParaRPr lang="en-US" sz="2400" b="0" i="0" dirty="0">
              <a:solidFill>
                <a:srgbClr val="666666"/>
              </a:solidFill>
              <a:effectLst/>
              <a:latin typeface="Open Sans" panose="020B0606030504020204" pitchFamily="34" charset="0"/>
            </a:endParaRPr>
          </a:p>
          <a:p>
            <a:pPr marL="342900" indent="-342900" algn="l" fontAlgn="base">
              <a:buClr>
                <a:schemeClr val="tx2"/>
              </a:buClr>
              <a:buFont typeface="+mj-lt"/>
              <a:buAutoNum type="arabicPeriod"/>
            </a:pPr>
            <a:r>
              <a:rPr lang="en-US" sz="2400" b="0" i="0" dirty="0">
                <a:solidFill>
                  <a:srgbClr val="000000"/>
                </a:solidFill>
                <a:effectLst/>
                <a:latin typeface="Calibri" panose="020F0502020204030204" pitchFamily="34" charset="0"/>
              </a:rPr>
              <a:t>Keeping on Track</a:t>
            </a:r>
          </a:p>
          <a:p>
            <a:pPr marL="342900" indent="-342900" algn="l" fontAlgn="base">
              <a:buClr>
                <a:schemeClr val="tx2"/>
              </a:buClr>
              <a:buFont typeface="+mj-lt"/>
              <a:buAutoNum type="arabicPeriod"/>
            </a:pPr>
            <a:r>
              <a:rPr lang="en-US" sz="2400" dirty="0">
                <a:solidFill>
                  <a:srgbClr val="000000"/>
                </a:solidFill>
                <a:latin typeface="Calibri" panose="020F0502020204030204" pitchFamily="34" charset="0"/>
              </a:rPr>
              <a:t>New Tools</a:t>
            </a:r>
            <a:endParaRPr lang="en-US" sz="2400" b="0" i="0" dirty="0">
              <a:solidFill>
                <a:srgbClr val="666666"/>
              </a:solidFill>
              <a:effectLst/>
              <a:latin typeface="Open Sans" panose="020B0606030504020204" pitchFamily="34" charset="0"/>
            </a:endParaRPr>
          </a:p>
          <a:p>
            <a:endParaRPr lang="en-US" sz="2800" dirty="0"/>
          </a:p>
        </p:txBody>
      </p:sp>
      <p:sp>
        <p:nvSpPr>
          <p:cNvPr id="9" name="Title 8">
            <a:extLst>
              <a:ext uri="{FF2B5EF4-FFF2-40B4-BE49-F238E27FC236}">
                <a16:creationId xmlns:a16="http://schemas.microsoft.com/office/drawing/2014/main" id="{60ED43C9-AEAA-50E6-D65A-F978D0AF6686}"/>
              </a:ext>
            </a:extLst>
          </p:cNvPr>
          <p:cNvSpPr>
            <a:spLocks noGrp="1"/>
          </p:cNvSpPr>
          <p:nvPr>
            <p:ph type="title"/>
          </p:nvPr>
        </p:nvSpPr>
        <p:spPr/>
        <p:txBody>
          <a:bodyPr/>
          <a:lstStyle/>
          <a:p>
            <a:r>
              <a:rPr lang="en-US" dirty="0"/>
              <a:t>Today’s Topics</a:t>
            </a:r>
          </a:p>
        </p:txBody>
      </p:sp>
      <p:pic>
        <p:nvPicPr>
          <p:cNvPr id="2" name="Picture 1">
            <a:extLst>
              <a:ext uri="{FF2B5EF4-FFF2-40B4-BE49-F238E27FC236}">
                <a16:creationId xmlns:a16="http://schemas.microsoft.com/office/drawing/2014/main" id="{DF11D59C-4809-F496-F8E0-A3F3167F9915}"/>
              </a:ext>
            </a:extLst>
          </p:cNvPr>
          <p:cNvPicPr>
            <a:picLocks noChangeAspect="1"/>
          </p:cNvPicPr>
          <p:nvPr/>
        </p:nvPicPr>
        <p:blipFill>
          <a:blip r:embed="rId2"/>
          <a:stretch>
            <a:fillRect/>
          </a:stretch>
        </p:blipFill>
        <p:spPr>
          <a:xfrm>
            <a:off x="6271970" y="2154238"/>
            <a:ext cx="4680895" cy="23794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9523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2489FF-A372-01A3-15A1-C1568683A3EC}"/>
              </a:ext>
            </a:extLst>
          </p:cNvPr>
          <p:cNvSpPr>
            <a:spLocks noGrp="1"/>
          </p:cNvSpPr>
          <p:nvPr>
            <p:ph type="title"/>
          </p:nvPr>
        </p:nvSpPr>
        <p:spPr/>
        <p:txBody>
          <a:bodyPr/>
          <a:lstStyle/>
          <a:p>
            <a:r>
              <a:rPr lang="en-US" dirty="0"/>
              <a:t>Let’s Start with OSHA</a:t>
            </a:r>
          </a:p>
        </p:txBody>
      </p:sp>
      <p:sp>
        <p:nvSpPr>
          <p:cNvPr id="7" name="Content Placeholder 6">
            <a:extLst>
              <a:ext uri="{FF2B5EF4-FFF2-40B4-BE49-F238E27FC236}">
                <a16:creationId xmlns:a16="http://schemas.microsoft.com/office/drawing/2014/main" id="{2D5729CC-57C2-6322-4D31-BDE657AAFAA4}"/>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sz="2000" dirty="0"/>
              <a:t>Injury Records</a:t>
            </a:r>
          </a:p>
          <a:p>
            <a:pPr marL="342900" indent="-342900">
              <a:buFont typeface="Arial" panose="020B0604020202020204" pitchFamily="34" charset="0"/>
              <a:buChar char="•"/>
            </a:pPr>
            <a:r>
              <a:rPr lang="en-US" sz="2000" dirty="0"/>
              <a:t>Training Records</a:t>
            </a:r>
          </a:p>
          <a:p>
            <a:pPr marL="342900" indent="-342900">
              <a:buFont typeface="Arial" panose="020B0604020202020204" pitchFamily="34" charset="0"/>
              <a:buChar char="•"/>
            </a:pPr>
            <a:r>
              <a:rPr lang="en-US" sz="2000" dirty="0"/>
              <a:t>Written Programs &amp; Policies</a:t>
            </a:r>
          </a:p>
          <a:p>
            <a:pPr marL="342900" indent="-342900">
              <a:buFont typeface="Arial" panose="020B0604020202020204" pitchFamily="34" charset="0"/>
              <a:buChar char="•"/>
            </a:pPr>
            <a:r>
              <a:rPr lang="en-US" sz="2000" dirty="0"/>
              <a:t>Inspections </a:t>
            </a:r>
          </a:p>
          <a:p>
            <a:pPr marL="342900" indent="-342900">
              <a:buFont typeface="Arial" panose="020B0604020202020204" pitchFamily="34" charset="0"/>
              <a:buChar char="•"/>
            </a:pPr>
            <a:r>
              <a:rPr lang="en-US" sz="2000" dirty="0"/>
              <a:t>Medical Surveillance Records</a:t>
            </a:r>
          </a:p>
        </p:txBody>
      </p:sp>
      <p:pic>
        <p:nvPicPr>
          <p:cNvPr id="9" name="Picture Placeholder 8">
            <a:extLst>
              <a:ext uri="{FF2B5EF4-FFF2-40B4-BE49-F238E27FC236}">
                <a16:creationId xmlns:a16="http://schemas.microsoft.com/office/drawing/2014/main" id="{F0C238F0-A02F-196A-4F5D-ADA2B506D3EB}"/>
              </a:ext>
            </a:extLst>
          </p:cNvPr>
          <p:cNvPicPr>
            <a:picLocks noGrp="1" noChangeAspect="1"/>
          </p:cNvPicPr>
          <p:nvPr>
            <p:ph type="pic" sz="quarter" idx="13"/>
          </p:nvPr>
        </p:nvPicPr>
        <p:blipFill>
          <a:blip r:embed="rId2"/>
          <a:srcRect l="24" r="24"/>
          <a:stretch>
            <a:fillRect/>
          </a:stretch>
        </p:blipFill>
        <p:spPr>
          <a:xfrm>
            <a:off x="5924550" y="633413"/>
            <a:ext cx="5632450" cy="5591175"/>
          </a:xfrm>
          <a:prstGeom prst="rect">
            <a:avLst/>
          </a:prstGeom>
        </p:spPr>
      </p:pic>
    </p:spTree>
    <p:extLst>
      <p:ext uri="{BB962C8B-B14F-4D97-AF65-F5344CB8AC3E}">
        <p14:creationId xmlns:p14="http://schemas.microsoft.com/office/powerpoint/2010/main" val="150426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3" name="Rectangle 7"/>
          <p:cNvSpPr>
            <a:spLocks noGrp="1" noChangeArrowheads="1"/>
          </p:cNvSpPr>
          <p:nvPr>
            <p:ph idx="1"/>
          </p:nvPr>
        </p:nvSpPr>
        <p:spPr>
          <a:xfrm>
            <a:off x="1097280" y="1977887"/>
            <a:ext cx="10058400" cy="3891205"/>
          </a:xfrm>
        </p:spPr>
        <p:txBody>
          <a:bodyPr/>
          <a:lstStyle/>
          <a:p>
            <a:r>
              <a:rPr lang="en-US" altLang="en-US" dirty="0"/>
              <a:t>A safe workplace</a:t>
            </a:r>
          </a:p>
          <a:p>
            <a:r>
              <a:rPr lang="en-US" altLang="en-US" dirty="0"/>
              <a:t>Access to records:</a:t>
            </a:r>
          </a:p>
          <a:p>
            <a:r>
              <a:rPr lang="en-US" altLang="en-US" dirty="0"/>
              <a:t>- OSHA citations</a:t>
            </a:r>
          </a:p>
          <a:p>
            <a:r>
              <a:rPr lang="en-US" altLang="en-US" dirty="0"/>
              <a:t>- Annual workplace injury logs</a:t>
            </a:r>
          </a:p>
          <a:p>
            <a:r>
              <a:rPr lang="en-US" altLang="en-US" dirty="0"/>
              <a:t>- Medical records, tests that measure hazards</a:t>
            </a:r>
          </a:p>
        </p:txBody>
      </p:sp>
      <p:sp>
        <p:nvSpPr>
          <p:cNvPr id="19458" name="Rectangle 6"/>
          <p:cNvSpPr>
            <a:spLocks noGrp="1" noChangeArrowheads="1"/>
          </p:cNvSpPr>
          <p:nvPr>
            <p:ph type="title"/>
          </p:nvPr>
        </p:nvSpPr>
        <p:spPr/>
        <p:txBody>
          <a:bodyPr/>
          <a:lstStyle/>
          <a:p>
            <a:r>
              <a:rPr lang="en-US" altLang="en-US"/>
              <a:t>Employee Rights</a:t>
            </a:r>
            <a:endParaRPr lang="en-US" altLang="en-US" dirty="0"/>
          </a:p>
        </p:txBody>
      </p:sp>
      <p:pic>
        <p:nvPicPr>
          <p:cNvPr id="3" name="Picture 2">
            <a:extLst>
              <a:ext uri="{FF2B5EF4-FFF2-40B4-BE49-F238E27FC236}">
                <a16:creationId xmlns:a16="http://schemas.microsoft.com/office/drawing/2014/main" id="{EB3C49D3-510E-6CF9-7CD4-CF0B46D95CC5}"/>
              </a:ext>
            </a:extLst>
          </p:cNvPr>
          <p:cNvPicPr>
            <a:picLocks noChangeAspect="1"/>
          </p:cNvPicPr>
          <p:nvPr/>
        </p:nvPicPr>
        <p:blipFill>
          <a:blip r:embed="rId4"/>
          <a:stretch>
            <a:fillRect/>
          </a:stretch>
        </p:blipFill>
        <p:spPr>
          <a:xfrm>
            <a:off x="7208421" y="0"/>
            <a:ext cx="4927257" cy="6858000"/>
          </a:xfrm>
          <a:prstGeom prst="rect">
            <a:avLst/>
          </a:prstGeom>
        </p:spPr>
      </p:pic>
    </p:spTree>
    <p:custDataLst>
      <p:tags r:id="rId1"/>
    </p:custDataLst>
    <p:extLst>
      <p:ext uri="{BB962C8B-B14F-4D97-AF65-F5344CB8AC3E}">
        <p14:creationId xmlns:p14="http://schemas.microsoft.com/office/powerpoint/2010/main" val="538165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1303">
                                            <p:txEl>
                                              <p:pRg st="0" end="0"/>
                                            </p:txEl>
                                          </p:spTgt>
                                        </p:tgtEl>
                                        <p:attrNameLst>
                                          <p:attrName>style.visibility</p:attrName>
                                        </p:attrNameLst>
                                      </p:cBhvr>
                                      <p:to>
                                        <p:strVal val="visible"/>
                                      </p:to>
                                    </p:set>
                                    <p:animEffect transition="in" filter="fade">
                                      <p:cBhvr>
                                        <p:cTn id="7" dur="500"/>
                                        <p:tgtEl>
                                          <p:spTgt spid="3113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303">
                                            <p:txEl>
                                              <p:pRg st="1" end="1"/>
                                            </p:txEl>
                                          </p:spTgt>
                                        </p:tgtEl>
                                        <p:attrNameLst>
                                          <p:attrName>style.visibility</p:attrName>
                                        </p:attrNameLst>
                                      </p:cBhvr>
                                      <p:to>
                                        <p:strVal val="visible"/>
                                      </p:to>
                                    </p:set>
                                    <p:animEffect transition="in" filter="fade">
                                      <p:cBhvr>
                                        <p:cTn id="12" dur="500"/>
                                        <p:tgtEl>
                                          <p:spTgt spid="3113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1303">
                                            <p:txEl>
                                              <p:pRg st="2" end="2"/>
                                            </p:txEl>
                                          </p:spTgt>
                                        </p:tgtEl>
                                        <p:attrNameLst>
                                          <p:attrName>style.visibility</p:attrName>
                                        </p:attrNameLst>
                                      </p:cBhvr>
                                      <p:to>
                                        <p:strVal val="visible"/>
                                      </p:to>
                                    </p:set>
                                    <p:animEffect transition="in" filter="fade">
                                      <p:cBhvr>
                                        <p:cTn id="17" dur="500"/>
                                        <p:tgtEl>
                                          <p:spTgt spid="3113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1303">
                                            <p:txEl>
                                              <p:pRg st="3" end="3"/>
                                            </p:txEl>
                                          </p:spTgt>
                                        </p:tgtEl>
                                        <p:attrNameLst>
                                          <p:attrName>style.visibility</p:attrName>
                                        </p:attrNameLst>
                                      </p:cBhvr>
                                      <p:to>
                                        <p:strVal val="visible"/>
                                      </p:to>
                                    </p:set>
                                    <p:animEffect transition="in" filter="fade">
                                      <p:cBhvr>
                                        <p:cTn id="22" dur="500"/>
                                        <p:tgtEl>
                                          <p:spTgt spid="3113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1303">
                                            <p:txEl>
                                              <p:pRg st="4" end="4"/>
                                            </p:txEl>
                                          </p:spTgt>
                                        </p:tgtEl>
                                        <p:attrNameLst>
                                          <p:attrName>style.visibility</p:attrName>
                                        </p:attrNameLst>
                                      </p:cBhvr>
                                      <p:to>
                                        <p:strVal val="visible"/>
                                      </p:to>
                                    </p:set>
                                    <p:animEffect transition="in" filter="fade">
                                      <p:cBhvr>
                                        <p:cTn id="27" dur="500"/>
                                        <p:tgtEl>
                                          <p:spTgt spid="3113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8"/>
          <p:cNvSpPr txBox="1">
            <a:spLocks noChangeArrowheads="1"/>
          </p:cNvSpPr>
          <p:nvPr/>
        </p:nvSpPr>
        <p:spPr bwMode="auto">
          <a:xfrm>
            <a:off x="7527925" y="47561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25000"/>
              </a:spcBef>
              <a:buClr>
                <a:srgbClr val="800000"/>
              </a:buClr>
              <a:buSzPct val="115000"/>
              <a:defRPr sz="25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pPr>
            <a:endParaRPr lang="en-US" altLang="en-US" sz="2400">
              <a:latin typeface="Times New Roman" panose="02020603050405020304" pitchFamily="18" charset="0"/>
            </a:endParaRPr>
          </a:p>
        </p:txBody>
      </p:sp>
      <p:sp>
        <p:nvSpPr>
          <p:cNvPr id="13315" name="Rectangle 21"/>
          <p:cNvSpPr>
            <a:spLocks noGrp="1" noChangeArrowheads="1"/>
          </p:cNvSpPr>
          <p:nvPr>
            <p:ph type="title"/>
          </p:nvPr>
        </p:nvSpPr>
        <p:spPr/>
        <p:txBody>
          <a:bodyPr/>
          <a:lstStyle/>
          <a:p>
            <a:r>
              <a:rPr lang="en-US" altLang="en-US"/>
              <a:t>Recordkeeping Forms</a:t>
            </a:r>
          </a:p>
        </p:txBody>
      </p:sp>
      <p:sp>
        <p:nvSpPr>
          <p:cNvPr id="11" name="Rectangle 11"/>
          <p:cNvSpPr txBox="1">
            <a:spLocks noChangeArrowheads="1"/>
          </p:cNvSpPr>
          <p:nvPr/>
        </p:nvSpPr>
        <p:spPr>
          <a:xfrm>
            <a:off x="6529951" y="1811511"/>
            <a:ext cx="4638507"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altLang="en-US" sz="2000" dirty="0">
                <a:ea typeface="ＭＳ Ｐゴシック" panose="020B0600070205080204" pitchFamily="34" charset="-128"/>
              </a:rPr>
              <a:t>OSHA 301 Injury and Illness Incident Report</a:t>
            </a:r>
          </a:p>
          <a:p>
            <a:r>
              <a:rPr lang="en-US" altLang="en-US" sz="2000" dirty="0">
                <a:ea typeface="ＭＳ Ｐゴシック" panose="020B0600070205080204" pitchFamily="34" charset="-128"/>
              </a:rPr>
              <a:t>OSHA 300A Summary of Work-Related Injuries and Illnesses</a:t>
            </a:r>
          </a:p>
          <a:p>
            <a:r>
              <a:rPr lang="en-US" altLang="en-US" sz="2000" dirty="0">
                <a:ea typeface="ＭＳ Ｐゴシック" panose="020B0600070205080204" pitchFamily="34" charset="-128"/>
              </a:rPr>
              <a:t>OSHA 300 Log of Work-Related Injuries and Illnesses</a:t>
            </a:r>
          </a:p>
        </p:txBody>
      </p:sp>
      <p:pic>
        <p:nvPicPr>
          <p:cNvPr id="2" name="Picture 1">
            <a:extLst>
              <a:ext uri="{FF2B5EF4-FFF2-40B4-BE49-F238E27FC236}">
                <a16:creationId xmlns:a16="http://schemas.microsoft.com/office/drawing/2014/main" id="{802DAFB4-C3CB-AE38-5EDC-6EDD87663372}"/>
              </a:ext>
            </a:extLst>
          </p:cNvPr>
          <p:cNvPicPr>
            <a:picLocks noChangeAspect="1"/>
          </p:cNvPicPr>
          <p:nvPr/>
        </p:nvPicPr>
        <p:blipFill rotWithShape="1">
          <a:blip r:embed="rId4"/>
          <a:srcRect l="8817" t="37478"/>
          <a:stretch/>
        </p:blipFill>
        <p:spPr>
          <a:xfrm>
            <a:off x="1097279" y="1811511"/>
            <a:ext cx="5174311" cy="3547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34526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97280" y="2108201"/>
            <a:ext cx="6317311" cy="3760891"/>
          </a:xfrm>
        </p:spPr>
        <p:txBody>
          <a:bodyPr/>
          <a:lstStyle/>
          <a:p>
            <a:pPr>
              <a:buClrTx/>
              <a:buFont typeface="Arial" panose="020B0604020202020204" pitchFamily="34" charset="0"/>
              <a:buChar char="•"/>
            </a:pPr>
            <a:r>
              <a:rPr lang="en-US" altLang="en-US" dirty="0">
                <a:ea typeface="ＭＳ Ｐゴシック" panose="020B0600070205080204" pitchFamily="34" charset="-128"/>
              </a:rPr>
              <a:t>Report death within 8 hours</a:t>
            </a:r>
          </a:p>
          <a:p>
            <a:pPr>
              <a:buClrTx/>
              <a:buFont typeface="Arial" panose="020B0604020202020204" pitchFamily="34" charset="0"/>
              <a:buChar char="•"/>
            </a:pPr>
            <a:r>
              <a:rPr lang="en-US" altLang="en-US" dirty="0">
                <a:ea typeface="ＭＳ Ｐゴシック" panose="020B0600070205080204" pitchFamily="34" charset="-128"/>
              </a:rPr>
              <a:t>Provide recordkeeping documents within 4 hours</a:t>
            </a:r>
          </a:p>
          <a:p>
            <a:pPr>
              <a:buClrTx/>
              <a:buFont typeface="Arial" panose="020B0604020202020204" pitchFamily="34" charset="0"/>
              <a:buChar char="•"/>
            </a:pPr>
            <a:r>
              <a:rPr lang="en-US" altLang="en-US" dirty="0">
                <a:ea typeface="ＭＳ Ｐゴシック" panose="020B0600070205080204" pitchFamily="34" charset="-128"/>
              </a:rPr>
              <a:t>BLS injury and illness survey</a:t>
            </a:r>
          </a:p>
          <a:p>
            <a:pPr>
              <a:buClrTx/>
              <a:buFont typeface="Arial" panose="020B0604020202020204" pitchFamily="34" charset="0"/>
              <a:buChar char="•"/>
            </a:pPr>
            <a:r>
              <a:rPr lang="en-US" altLang="en-US" dirty="0">
                <a:ea typeface="ＭＳ Ｐゴシック" panose="020B0600070205080204" pitchFamily="34" charset="-128"/>
              </a:rPr>
              <a:t>In-patient hospitalization, amputation, or loss of an eye within 24 hours</a:t>
            </a:r>
          </a:p>
          <a:p>
            <a:pPr>
              <a:buClrTx/>
              <a:buFont typeface="Arial" panose="020B0604020202020204" pitchFamily="34" charset="0"/>
              <a:buChar char="•"/>
            </a:pPr>
            <a:r>
              <a:rPr lang="en-US" altLang="en-US" dirty="0">
                <a:ea typeface="ＭＳ Ｐゴシック" panose="020B0600070205080204" pitchFamily="34" charset="-128"/>
              </a:rPr>
              <a:t>Several reporting options</a:t>
            </a:r>
          </a:p>
        </p:txBody>
      </p:sp>
      <p:sp>
        <p:nvSpPr>
          <p:cNvPr id="11266" name="Rectangle 11"/>
          <p:cNvSpPr>
            <a:spLocks noGrp="1" noChangeArrowheads="1"/>
          </p:cNvSpPr>
          <p:nvPr>
            <p:ph type="title"/>
          </p:nvPr>
        </p:nvSpPr>
        <p:spPr/>
        <p:txBody>
          <a:bodyPr/>
          <a:lstStyle/>
          <a:p>
            <a:r>
              <a:rPr lang="en-US" altLang="en-US" dirty="0"/>
              <a:t>Reporting to OSHA</a:t>
            </a:r>
          </a:p>
        </p:txBody>
      </p:sp>
      <p:sp>
        <p:nvSpPr>
          <p:cNvPr id="9" name="Rectangle 11"/>
          <p:cNvSpPr txBox="1">
            <a:spLocks noChangeArrowheads="1"/>
          </p:cNvSpPr>
          <p:nvPr/>
        </p:nvSpPr>
        <p:spPr>
          <a:xfrm>
            <a:off x="581193" y="2180496"/>
            <a:ext cx="7216608"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ltLang="en-US" dirty="0">
              <a:ea typeface="ＭＳ Ｐゴシック" panose="020B0600070205080204" pitchFamily="34" charset="-128"/>
            </a:endParaRPr>
          </a:p>
        </p:txBody>
      </p:sp>
      <p:pic>
        <p:nvPicPr>
          <p:cNvPr id="7" name="Picture 6"/>
          <p:cNvPicPr>
            <a:picLocks noChangeAspect="1"/>
          </p:cNvPicPr>
          <p:nvPr/>
        </p:nvPicPr>
        <p:blipFill rotWithShape="1">
          <a:blip r:embed="rId4"/>
          <a:srcRect l="23164" t="37762" r="66982" b="41019"/>
          <a:stretch/>
        </p:blipFill>
        <p:spPr>
          <a:xfrm>
            <a:off x="7265904" y="2180496"/>
            <a:ext cx="3828816" cy="252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1797355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ABAC734-9F67-F44E-A6FB-17C5A40E2623}"/>
              </a:ext>
            </a:extLst>
          </p:cNvPr>
          <p:cNvSpPr>
            <a:spLocks noGrp="1"/>
          </p:cNvSpPr>
          <p:nvPr>
            <p:ph idx="1"/>
          </p:nvPr>
        </p:nvSpPr>
        <p:spPr>
          <a:xfrm>
            <a:off x="1036320" y="1709662"/>
            <a:ext cx="4071068" cy="3760891"/>
          </a:xfrm>
        </p:spPr>
        <p:txBody>
          <a:bodyPr anchor="ctr"/>
          <a:lstStyle/>
          <a:p>
            <a:r>
              <a:rPr lang="en-US" altLang="en-US" dirty="0"/>
              <a:t>Establishments with 250 or more employees electronically submit OSHA 300 log, </a:t>
            </a:r>
            <a:r>
              <a:rPr lang="en-US" altLang="en-US" dirty="0" err="1"/>
              <a:t>300A</a:t>
            </a:r>
            <a:r>
              <a:rPr lang="en-US" altLang="en-US" dirty="0"/>
              <a:t>, and 301</a:t>
            </a:r>
          </a:p>
          <a:p>
            <a:r>
              <a:rPr lang="en-US" altLang="en-US" dirty="0"/>
              <a:t>Establishments with 20 to 249 employees in certain industries electronically submit </a:t>
            </a:r>
            <a:r>
              <a:rPr lang="en-US" altLang="en-US" dirty="0" err="1"/>
              <a:t>300A</a:t>
            </a:r>
            <a:endParaRPr lang="en-US" altLang="en-US" dirty="0"/>
          </a:p>
          <a:p>
            <a:r>
              <a:rPr lang="en-US" altLang="en-US" dirty="0"/>
              <a:t>Employers must submit required data by </a:t>
            </a:r>
            <a:r>
              <a:rPr lang="en-US" altLang="en-US" u="sng" dirty="0"/>
              <a:t>March 2</a:t>
            </a:r>
            <a:r>
              <a:rPr lang="en-US" altLang="en-US" dirty="0"/>
              <a:t> each year</a:t>
            </a:r>
          </a:p>
        </p:txBody>
      </p:sp>
      <p:sp>
        <p:nvSpPr>
          <p:cNvPr id="3" name="Title 2">
            <a:extLst>
              <a:ext uri="{FF2B5EF4-FFF2-40B4-BE49-F238E27FC236}">
                <a16:creationId xmlns:a16="http://schemas.microsoft.com/office/drawing/2014/main" id="{7600AF82-74B2-81A0-B74B-D2ADDF0269BA}"/>
              </a:ext>
            </a:extLst>
          </p:cNvPr>
          <p:cNvSpPr>
            <a:spLocks noGrp="1"/>
          </p:cNvSpPr>
          <p:nvPr>
            <p:ph type="title"/>
          </p:nvPr>
        </p:nvSpPr>
        <p:spPr/>
        <p:txBody>
          <a:bodyPr/>
          <a:lstStyle/>
          <a:p>
            <a:r>
              <a:rPr lang="en-US" dirty="0"/>
              <a:t>Online Submission</a:t>
            </a:r>
          </a:p>
        </p:txBody>
      </p:sp>
      <p:pic>
        <p:nvPicPr>
          <p:cNvPr id="4" name="Picture 3">
            <a:extLst>
              <a:ext uri="{FF2B5EF4-FFF2-40B4-BE49-F238E27FC236}">
                <a16:creationId xmlns:a16="http://schemas.microsoft.com/office/drawing/2014/main" id="{5820F351-3CA1-A419-F2EE-65D88EB1A9B3}"/>
              </a:ext>
            </a:extLst>
          </p:cNvPr>
          <p:cNvPicPr>
            <a:picLocks noChangeAspect="1"/>
          </p:cNvPicPr>
          <p:nvPr/>
        </p:nvPicPr>
        <p:blipFill>
          <a:blip r:embed="rId2"/>
          <a:stretch>
            <a:fillRect/>
          </a:stretch>
        </p:blipFill>
        <p:spPr>
          <a:xfrm>
            <a:off x="5545211" y="1870769"/>
            <a:ext cx="5610469" cy="3438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684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D" val="266"/>
  <p:tag name="ARTICULATE_PLAYLIST_ID" val="-1"/>
  <p:tag name="ARTICULATE_SLIDE_GUID" val="789fb64e-9a9a-477e-951a-c87efc7b955d"/>
  <p:tag name="ARTICULATE_SLIDE_NAV" val="8"/>
  <p:tag name="ORIGINAL_AUDIO_FILEPATH" val="C:\Users\STenney\Desktop\WORKING\Course Updates\Recordkeeping_Injury_Illness\Audio_RecordKeeping_Injury_Illness\RecordKeeping Injuryllness 9.wav"/>
  <p:tag name="ELAPSEDTIME" val="97.192"/>
  <p:tag name="TIMELINE" val="10.4/22.1/30.9/37.1/49.1"/>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2"/>
</p:tagLst>
</file>

<file path=ppt/tags/tag10.xml><?xml version="1.0" encoding="utf-8"?>
<p:tagLst xmlns:a="http://schemas.openxmlformats.org/drawingml/2006/main" xmlns:r="http://schemas.openxmlformats.org/officeDocument/2006/relationships" xmlns:p="http://schemas.openxmlformats.org/presentationml/2006/main">
  <p:tag name="AUDIO_ID" val="298"/>
  <p:tag name="ORIGINAL_AUDIO_FILEPATH" val="C:\Users\STenney\Desktop\WORKING\Course Updates\Recordkeeping_Injury_Illness\Audio_RecordKeeping_Injury_Illness\RecordKeeping Injuryllness 8.wav"/>
  <p:tag name="ELAPSEDTIME" val="103.412"/>
  <p:tag name="TIMELINE" val="4.1/28.7/44.7/62.4/88.8"/>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18"/>
  <p:tag name="MARGIN_3" val="36"/>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RTICULATE_PLAYLIST_ID" val="-1"/>
  <p:tag name="ARTICULATE_SLIDE_GUID" val="d4a3c18e-3209-43be-a770-e732d1d35648"/>
  <p:tag name="AUDIO_ID" val="267"/>
  <p:tag name="ARTICULATE_SLIDE_NAV" val="9"/>
  <p:tag name="ORIGINAL_AUDIO_FILEPATH" val="C:\Users\STenney\Desktop\WORKING\Course Updates\Recordkeeping_Injury_Illness\Audio_RecordKeeping_Injury_Illness\RecordKeeping Injuryllness 11.wav"/>
  <p:tag name="ELAPSEDTIME" val="17.232"/>
  <p:tag name="TIMELINE" val="6.8/8.3/9.6/11.7/13.2/14.9"/>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18"/>
  <p:tag name="MARGIN_3" val="36"/>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RTICULATE_PLAYLIST_ID" val="-1"/>
  <p:tag name="ARTICULATE_SLIDE_GUID" val="d4a3c18e-3209-43be-a770-e732d1d35648"/>
  <p:tag name="AUDIO_ID" val="267"/>
  <p:tag name="ARTICULATE_SLIDE_NAV" val="9"/>
  <p:tag name="ORIGINAL_AUDIO_FILEPATH" val="C:\Users\STenney\Desktop\WORKING\Course Updates\Recordkeeping_Injury_Illness\Audio_RecordKeeping_Injury_Illness\RecordKeeping Injuryllness 11.wav"/>
  <p:tag name="ELAPSEDTIME" val="17.232"/>
  <p:tag name="TIMELINE" val="6.8/8.3/9.6/11.7/13.2/14.9"/>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18"/>
  <p:tag name="MARGIN_3" val="36"/>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18"/>
  <p:tag name="MARGIN_3" val="36"/>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UDIO_ID" val="263"/>
  <p:tag name="ARTICULATE_PLAYLIST_ID" val="-1"/>
  <p:tag name="ARTICULATE_SLIDE_GUID" val="85e32f6f-80c9-4268-b877-f115d08e59e2"/>
  <p:tag name="ARTICULATE_SLIDE_NAV" val="4"/>
  <p:tag name="ORIGINAL_AUDIO_FILEPATH" val="C:\Documents and Settings\gstefanovics\Desktop\Recordkeeping Injury Illness\audio\RecordKeeping Injuryllness 4.wav"/>
  <p:tag name="ELAPSEDTIME" val="54.89"/>
  <p:tag name="TIMELINE" val="1.50/27.90/41.40/53.10"/>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UDIO_ID" val="286"/>
  <p:tag name="ARTICULATE_PLAYLIST_ID" val="-1"/>
  <p:tag name="ARTICULATE_SLIDE_GUID" val="f0872464-49bb-4540-957d-6eab2e6be6d8"/>
  <p:tag name="ARTICULATE_SLIDE_NAV" val="6"/>
  <p:tag name="ORIGINAL_AUDIO_FILEPATH" val="\\Fileserver5\ES\Product_Files\Employee_Training_Center\ETC_Safety\RecordKeeping_Injury_Illness\Audio_RecordKeeping_Injury_Illness\RecordKeeping_Injury_Illness_Pickup.wav"/>
  <p:tag name="ELAPSEDTIME" val="107.922"/>
  <p:tag name="TIMELINE" val="1.30/39.10/55.80/75.30/79.77/82.01"/>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UDIO_ID" val="281"/>
  <p:tag name="ARTICULATE_PLAYLIST_ID" val="-1"/>
  <p:tag name="ARTICULATE_SLIDE_GUID" val="df7bbc98-1713-4283-8f4e-0ef4e854de76"/>
  <p:tag name="ARTICULATE_SLIDE_NAV" val="29"/>
  <p:tag name="ORIGINAL_AUDIO_FILEPATH" val="C:\Documents and Settings\gstefanovics\Desktop\Recordkeeping Injury Illness\audio\RecordKeeping Injuryllness 29.wav"/>
  <p:tag name="ELAPSEDTIME" val="38.16"/>
  <p:tag name="TIMELINE" val="6.90/15.40/30.90/36.60"/>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3"/>
</p:tagLst>
</file>

<file path=ppt/tags/tag6.xml><?xml version="1.0" encoding="utf-8"?>
<p:tagLst xmlns:a="http://schemas.openxmlformats.org/drawingml/2006/main" xmlns:r="http://schemas.openxmlformats.org/officeDocument/2006/relationships" xmlns:p="http://schemas.openxmlformats.org/presentationml/2006/main">
  <p:tag name="AUDIO_ID" val="286"/>
  <p:tag name="ARTICULATE_PLAYLIST_ID" val="-1"/>
  <p:tag name="ARTICULATE_SLIDE_GUID" val="f0872464-49bb-4540-957d-6eab2e6be6d8"/>
  <p:tag name="ARTICULATE_SLIDE_NAV" val="6"/>
  <p:tag name="ORIGINAL_AUDIO_FILEPATH" val="\\Fileserver5\ES\Product_Files\Employee_Training_Center\ETC_Safety\RecordKeeping_Injury_Illness\Audio_RecordKeeping_Injury_Illness\RecordKeeping_Injury_Illness_Pickup.wav"/>
  <p:tag name="ELAPSEDTIME" val="107.922"/>
  <p:tag name="TIMELINE" val="1.30/39.10/55.80/75.30/79.77/82.01"/>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263"/>
  <p:tag name="ARTICULATE_PLAYLIST_ID" val="-1"/>
  <p:tag name="ARTICULATE_SLIDE_GUID" val="85e32f6f-80c9-4268-b877-f115d08e59e2"/>
  <p:tag name="ARTICULATE_SLIDE_NAV" val="4"/>
  <p:tag name="ORIGINAL_AUDIO_FILEPATH" val="C:\Documents and Settings\gstefanovics\Desktop\Recordkeeping Injury Illness\audio\RecordKeeping Injuryllness 4.wav"/>
  <p:tag name="ELAPSEDTIME" val="54.89"/>
  <p:tag name="TIMELINE" val="1.50/27.90/41.40/53.10"/>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286"/>
  <p:tag name="ARTICULATE_PLAYLIST_ID" val="-1"/>
  <p:tag name="ARTICULATE_SLIDE_GUID" val="f0872464-49bb-4540-957d-6eab2e6be6d8"/>
  <p:tag name="ARTICULATE_SLIDE_NAV" val="6"/>
  <p:tag name="ORIGINAL_AUDIO_FILEPATH" val="\\Fileserver5\ES\Product_Files\Employee_Training_Center\ETC_Safety\RecordKeeping_Injury_Illness\Audio_RecordKeeping_Injury_Illness\RecordKeeping_Injury_Illness_Pickup.wav"/>
  <p:tag name="ELAPSEDTIME" val="107.922"/>
  <p:tag name="TIMELINE" val="1.30/39.10/55.80/75.30/79.77/82.01"/>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286"/>
  <p:tag name="ARTICULATE_PLAYLIST_ID" val="-1"/>
  <p:tag name="ARTICULATE_SLIDE_GUID" val="f0872464-49bb-4540-957d-6eab2e6be6d8"/>
  <p:tag name="ARTICULATE_SLIDE_NAV" val="6"/>
  <p:tag name="ORIGINAL_AUDIO_FILEPATH" val="\\Fileserver5\ES\Product_Files\Employee_Training_Center\ETC_Safety\RecordKeeping_Injury_Illness\Audio_RecordKeeping_Injury_Illness\RecordKeeping_Injury_Illness_Pickup.wav"/>
  <p:tag name="ELAPSEDTIME" val="107.922"/>
  <p:tag name="TIMELINE" val="1.30/39.10/55.80/75.30/79.77/82.01"/>
  <p:tag name="ARTICULATE_NAV_LEVEL" val="1"/>
  <p:tag name="ARTICULATE_SLIDE_PRESENTER_GUID" val="d87ada01-a4e3-497c-8d97-26c03b9f52fe"/>
  <p:tag name="ARTICULATE_SLIDE_PAUSE" val="0"/>
  <p:tag name="ARTICULATE_LOCK_SLIDE" val="0"/>
  <p:tag name="ARTICULATE_HIDE_SLIDE" val="0"/>
  <p:tag name="ARTICULATE_PLAYER_CONTROL_PREVIOUS" val="False"/>
  <p:tag name="ARTICULATE_PLAYER_CONTROL_NEXT" val="False"/>
  <p:tag name="ARTICULATE_PLAYER_CONTROL_MENU" val="True"/>
  <p:tag name="ARTICULATE_PLAYER_CONTROL_LOGO" val="True"/>
  <p:tag name="ARTICULATE_USED_LAYOUT" val="2"/>
</p:tagLst>
</file>

<file path=ppt/theme/theme1.xml><?xml version="1.0" encoding="utf-8"?>
<a:theme xmlns:a="http://schemas.openxmlformats.org/drawingml/2006/main" name="RetrospectVTI">
  <a:themeElements>
    <a:clrScheme name="CMI Custom">
      <a:dk1>
        <a:srgbClr val="091330"/>
      </a:dk1>
      <a:lt1>
        <a:srgbClr val="ECEEF7"/>
      </a:lt1>
      <a:dk2>
        <a:srgbClr val="091330"/>
      </a:dk2>
      <a:lt2>
        <a:srgbClr val="F5F8FF"/>
      </a:lt2>
      <a:accent1>
        <a:srgbClr val="ECEEF7"/>
      </a:accent1>
      <a:accent2>
        <a:srgbClr val="F5F8FF"/>
      </a:accent2>
      <a:accent3>
        <a:srgbClr val="A1A2A9"/>
      </a:accent3>
      <a:accent4>
        <a:srgbClr val="091330"/>
      </a:accent4>
      <a:accent5>
        <a:srgbClr val="091330"/>
      </a:accent5>
      <a:accent6>
        <a:srgbClr val="96969C"/>
      </a:accent6>
      <a:hlink>
        <a:srgbClr val="5F6063"/>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les Pitch" id="{BA0280BF-E6B4-464B-BF28-F0D2A23065D1}" vid="{A1F0DEB3-06CD-4A85-8D08-B66BE056CE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6F72BA8-1E11-48FA-8680-35E0F8C8CB5E}">
  <ds:schemaRefs>
    <ds:schemaRef ds:uri="ESRI.ArcGIS.Mapping.OfficeIntegration.PowerPointInfo"/>
  </ds:schemaRefs>
</ds:datastoreItem>
</file>

<file path=customXml/itemProps2.xml><?xml version="1.0" encoding="utf-8"?>
<ds:datastoreItem xmlns:ds="http://schemas.openxmlformats.org/officeDocument/2006/customXml" ds:itemID="{EC094B78-9366-46EC-9FAB-37D9039D6D38}">
  <ds:schemaRefs>
    <ds:schemaRef ds:uri="ESRI.ArcGIS.Mapping.OfficeIntegration.PowerPointInfo"/>
  </ds:schemaRefs>
</ds:datastoreItem>
</file>

<file path=customXml/itemProps3.xml><?xml version="1.0" encoding="utf-8"?>
<ds:datastoreItem xmlns:ds="http://schemas.openxmlformats.org/officeDocument/2006/customXml" ds:itemID="{B4531EA6-736A-4F8A-A48C-C9C91734C63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Dividend</Template>
  <TotalTime>557</TotalTime>
  <Words>3526</Words>
  <Application>Microsoft Office PowerPoint</Application>
  <PresentationFormat>Widescreen</PresentationFormat>
  <Paragraphs>299</Paragraphs>
  <Slides>32</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ＭＳ Ｐゴシック</vt:lpstr>
      <vt:lpstr>Arial</vt:lpstr>
      <vt:lpstr>Calibri</vt:lpstr>
      <vt:lpstr>gotham-book</vt:lpstr>
      <vt:lpstr>Open Sans</vt:lpstr>
      <vt:lpstr>Times New Roman</vt:lpstr>
      <vt:lpstr>RetrospectVTI</vt:lpstr>
      <vt:lpstr>ehs Recordkeeping essentials for 2026</vt:lpstr>
      <vt:lpstr>OUR TEAM for today’s presentation</vt:lpstr>
      <vt:lpstr>Housekeeping</vt:lpstr>
      <vt:lpstr>Today’s Topics</vt:lpstr>
      <vt:lpstr>Let’s Start with OSHA</vt:lpstr>
      <vt:lpstr>Employee Rights</vt:lpstr>
      <vt:lpstr>Recordkeeping Forms</vt:lpstr>
      <vt:lpstr>Reporting to OSHA</vt:lpstr>
      <vt:lpstr>Online Submission</vt:lpstr>
      <vt:lpstr>PowerPoint Presentation</vt:lpstr>
      <vt:lpstr>New requirements</vt:lpstr>
      <vt:lpstr>Retention and Updating of Records</vt:lpstr>
      <vt:lpstr>ANNUAL ENVIRONMENTAL REPORTING</vt:lpstr>
      <vt:lpstr>ENVIRONMENTAL REPORTING dATA</vt:lpstr>
      <vt:lpstr>ENVIRONMENTAL Reporting DatA</vt:lpstr>
      <vt:lpstr>ENVIRONMENTAL Reporting DatA</vt:lpstr>
      <vt:lpstr>ENVIRONMENTAL REPORTING DATA</vt:lpstr>
      <vt:lpstr>Training Records</vt:lpstr>
      <vt:lpstr>Training Matrix</vt:lpstr>
      <vt:lpstr>Health &amp; Safety Program Records</vt:lpstr>
      <vt:lpstr>Health &amp; Safety Program Records</vt:lpstr>
      <vt:lpstr>Health &amp; Safety Program Records</vt:lpstr>
      <vt:lpstr>Health &amp; Safety Program Records</vt:lpstr>
      <vt:lpstr>Process Safety Management (PSM)</vt:lpstr>
      <vt:lpstr>General Duty Clause Document Retention</vt:lpstr>
      <vt:lpstr>Inspection records</vt:lpstr>
      <vt:lpstr>PLANNING AHEAD     </vt:lpstr>
      <vt:lpstr>PowerPoint Presentation</vt:lpstr>
      <vt:lpstr>NEW TOOLS</vt:lpstr>
      <vt:lpstr>Questions?</vt:lpstr>
      <vt:lpstr>PowerPoint Presentation</vt:lpstr>
      <vt:lpstr>  Get in Touch:  www.Complianceplace.com     mschneider@complianceplace.com cmaye@complianceplace.com      </vt:lpstr>
    </vt:vector>
  </TitlesOfParts>
  <Company>CMI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Recordkeeping: Injury and Illness</dc:title>
  <dc:creator>Sally Strohm</dc:creator>
  <cp:lastModifiedBy>Jenah Moore</cp:lastModifiedBy>
  <cp:revision>27</cp:revision>
  <cp:lastPrinted>2022-12-05T23:33:54Z</cp:lastPrinted>
  <dcterms:created xsi:type="dcterms:W3CDTF">2017-04-26T15:06:46Z</dcterms:created>
  <dcterms:modified xsi:type="dcterms:W3CDTF">2026-01-26T15:39:13Z</dcterms:modified>
</cp:coreProperties>
</file>