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4"/>
  </p:sldMasterIdLst>
  <p:notesMasterIdLst>
    <p:notesMasterId r:id="rId44"/>
  </p:notesMasterIdLst>
  <p:sldIdLst>
    <p:sldId id="343" r:id="rId5"/>
    <p:sldId id="344" r:id="rId6"/>
    <p:sldId id="363" r:id="rId7"/>
    <p:sldId id="1037" r:id="rId8"/>
    <p:sldId id="1069" r:id="rId9"/>
    <p:sldId id="1070" r:id="rId10"/>
    <p:sldId id="262" r:id="rId11"/>
    <p:sldId id="997" r:id="rId12"/>
    <p:sldId id="1072" r:id="rId13"/>
    <p:sldId id="1073" r:id="rId14"/>
    <p:sldId id="1055" r:id="rId15"/>
    <p:sldId id="1074" r:id="rId16"/>
    <p:sldId id="264" r:id="rId17"/>
    <p:sldId id="1060" r:id="rId18"/>
    <p:sldId id="1061" r:id="rId19"/>
    <p:sldId id="1059" r:id="rId20"/>
    <p:sldId id="1063" r:id="rId21"/>
    <p:sldId id="1067" r:id="rId22"/>
    <p:sldId id="1062" r:id="rId23"/>
    <p:sldId id="265" r:id="rId24"/>
    <p:sldId id="266" r:id="rId25"/>
    <p:sldId id="267" r:id="rId26"/>
    <p:sldId id="272" r:id="rId27"/>
    <p:sldId id="268" r:id="rId28"/>
    <p:sldId id="269" r:id="rId29"/>
    <p:sldId id="277" r:id="rId30"/>
    <p:sldId id="278" r:id="rId31"/>
    <p:sldId id="279" r:id="rId32"/>
    <p:sldId id="280" r:id="rId33"/>
    <p:sldId id="281" r:id="rId34"/>
    <p:sldId id="270" r:id="rId35"/>
    <p:sldId id="276" r:id="rId36"/>
    <p:sldId id="271" r:id="rId37"/>
    <p:sldId id="742" r:id="rId38"/>
    <p:sldId id="1076" r:id="rId39"/>
    <p:sldId id="1056" r:id="rId40"/>
    <p:sldId id="1057" r:id="rId41"/>
    <p:sldId id="358" r:id="rId42"/>
    <p:sldId id="34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becca Caffrey" initials="RC" lastIdx="1" clrIdx="0">
    <p:extLst>
      <p:ext uri="{19B8F6BF-5375-455C-9EA6-DF929625EA0E}">
        <p15:presenceInfo xmlns:p15="http://schemas.microsoft.com/office/powerpoint/2012/main" userId="S::Rcaffrey@Complianceplace.com::5a28a72f-ec07-4fa4-8d54-7f133925076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1330"/>
    <a:srgbClr val="EDEFF7"/>
    <a:srgbClr val="D0D1D9"/>
    <a:srgbClr val="F6F9FF"/>
    <a:srgbClr val="1919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392" autoAdjust="0"/>
  </p:normalViewPr>
  <p:slideViewPr>
    <p:cSldViewPr snapToGrid="0">
      <p:cViewPr varScale="1">
        <p:scale>
          <a:sx n="64" d="100"/>
          <a:sy n="64" d="100"/>
        </p:scale>
        <p:origin x="724" y="4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773078-7BC9-45AB-A97F-738FF82D66F7}" type="datetimeFigureOut">
              <a:rPr lang="en-US" smtClean="0"/>
              <a:t>2/25/2026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F48670-3E5A-4D66-A037-AB8C5EB161B0}" type="slidenum">
              <a:rPr lang="en-US" smtClean="0"/>
              <a:t>‹#›</a:t>
            </a:fld>
            <a:endParaRPr lang="en-US"/>
          </a:p>
        </p:txBody>
      </p:sp>
    </p:spTree>
    <p:extLst>
      <p:ext uri="{BB962C8B-B14F-4D97-AF65-F5344CB8AC3E}">
        <p14:creationId xmlns:p14="http://schemas.microsoft.com/office/powerpoint/2010/main" val="1759784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F48670-3E5A-4D66-A037-AB8C5EB161B0}" type="slidenum">
              <a:rPr lang="en-US" smtClean="0"/>
              <a:t>1</a:t>
            </a:fld>
            <a:endParaRPr lang="en-US"/>
          </a:p>
        </p:txBody>
      </p:sp>
    </p:spTree>
    <p:extLst>
      <p:ext uri="{BB962C8B-B14F-4D97-AF65-F5344CB8AC3E}">
        <p14:creationId xmlns:p14="http://schemas.microsoft.com/office/powerpoint/2010/main" val="157010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for examples</a:t>
            </a:r>
            <a:r>
              <a:rPr lang="en-US" baseline="0" dirty="0"/>
              <a:t> of anchors that have been used and not used.</a:t>
            </a:r>
          </a:p>
          <a:p>
            <a:endParaRPr lang="en-US" baseline="0" dirty="0"/>
          </a:p>
          <a:p>
            <a:r>
              <a:rPr lang="en-US" baseline="0" dirty="0"/>
              <a:t>Anchorage is a secure point of attachment for lifelines, lanyards or deceleration devices.  They must meet specific criteria for use with Fall Protection Systems.</a:t>
            </a:r>
          </a:p>
          <a:p>
            <a:endParaRPr lang="en-US" baseline="0" dirty="0"/>
          </a:p>
          <a:p>
            <a:pPr marL="0" indent="0">
              <a:buNone/>
            </a:pPr>
            <a:r>
              <a:rPr lang="en-US" sz="1200" dirty="0"/>
              <a:t>Must be capable of supporting 5,000 lbs. for each worker attached to it or designed</a:t>
            </a:r>
            <a:r>
              <a:rPr lang="en-US" sz="1200" baseline="0" dirty="0"/>
              <a:t> by a qualified person (not the same as competent person)  QUALIFIED Person is someone who by possession of a recognized degree, certificate, or professional standing, or who has extensive knowledge, training, and experience, and has demonstrated the ability to solve or resolve problems relating to the subject matter, work, or project.  </a:t>
            </a:r>
          </a:p>
          <a:p>
            <a:pPr marL="0" indent="0">
              <a:buNone/>
            </a:pPr>
            <a:endParaRPr lang="en-US" sz="1200" baseline="0" dirty="0"/>
          </a:p>
          <a:p>
            <a:pPr marL="0" indent="0">
              <a:buNone/>
            </a:pPr>
            <a:r>
              <a:rPr lang="en-US" sz="1200" dirty="0"/>
              <a:t>A</a:t>
            </a:r>
            <a:r>
              <a:rPr lang="en-US" sz="1200" baseline="0" dirty="0"/>
              <a:t> competent person must supervisor the activity.  The anchorage point must also be able to support twice the weight expected to be imposed and independent of any anchorage used to support or suspend platforms.  </a:t>
            </a:r>
            <a:endParaRPr lang="en-US" sz="1200" dirty="0"/>
          </a:p>
          <a:p>
            <a:pPr marL="0" indent="0">
              <a:buNone/>
            </a:pPr>
            <a:endParaRPr lang="en-US" sz="1200" dirty="0"/>
          </a:p>
          <a:p>
            <a:pPr marL="0" indent="0">
              <a:buNone/>
            </a:pPr>
            <a:endParaRPr lang="en-US" sz="1200" dirty="0"/>
          </a:p>
          <a:p>
            <a:pPr marL="0" indent="0">
              <a:buNone/>
            </a:pPr>
            <a:r>
              <a:rPr lang="en-US" sz="1200" b="1" dirty="0"/>
              <a:t>Think of it this way, would you suspend your truck from this anchor point?  If not, don’t use it.</a:t>
            </a:r>
          </a:p>
          <a:p>
            <a:endParaRPr lang="en-US" b="1" dirty="0"/>
          </a:p>
        </p:txBody>
      </p:sp>
      <p:sp>
        <p:nvSpPr>
          <p:cNvPr id="4" name="Slide Number Placeholder 3"/>
          <p:cNvSpPr>
            <a:spLocks noGrp="1"/>
          </p:cNvSpPr>
          <p:nvPr>
            <p:ph type="sldNum" sz="quarter" idx="10"/>
          </p:nvPr>
        </p:nvSpPr>
        <p:spPr/>
        <p:txBody>
          <a:bodyPr/>
          <a:lstStyle/>
          <a:p>
            <a:fld id="{AFF7220B-7F03-4EE9-B488-26EFD62B59A6}" type="slidenum">
              <a:rPr lang="en-US" smtClean="0"/>
              <a:t>27</a:t>
            </a:fld>
            <a:endParaRPr lang="en-US" dirty="0"/>
          </a:p>
        </p:txBody>
      </p:sp>
    </p:spTree>
    <p:extLst>
      <p:ext uri="{BB962C8B-B14F-4D97-AF65-F5344CB8AC3E}">
        <p14:creationId xmlns:p14="http://schemas.microsoft.com/office/powerpoint/2010/main" val="2384927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Body harness consists of straps which may be secured about</a:t>
            </a:r>
            <a:r>
              <a:rPr lang="en-US" baseline="0" dirty="0"/>
              <a:t>  the body in a manner that will distribute the fall arrest forces over at least the thighs, pelvis, waist, chest and shoulders with means for attaching it to other components of the personal fall arrest system.  (PFAS) </a:t>
            </a:r>
            <a:endParaRPr lang="en-US" dirty="0"/>
          </a:p>
        </p:txBody>
      </p:sp>
      <p:sp>
        <p:nvSpPr>
          <p:cNvPr id="4" name="Slide Number Placeholder 3"/>
          <p:cNvSpPr>
            <a:spLocks noGrp="1"/>
          </p:cNvSpPr>
          <p:nvPr>
            <p:ph type="sldNum" sz="quarter" idx="10"/>
          </p:nvPr>
        </p:nvSpPr>
        <p:spPr/>
        <p:txBody>
          <a:bodyPr/>
          <a:lstStyle/>
          <a:p>
            <a:fld id="{AFF7220B-7F03-4EE9-B488-26EFD62B59A6}" type="slidenum">
              <a:rPr lang="en-US" smtClean="0"/>
              <a:t>28</a:t>
            </a:fld>
            <a:endParaRPr lang="en-US" dirty="0"/>
          </a:p>
        </p:txBody>
      </p:sp>
    </p:spTree>
    <p:extLst>
      <p:ext uri="{BB962C8B-B14F-4D97-AF65-F5344CB8AC3E}">
        <p14:creationId xmlns:p14="http://schemas.microsoft.com/office/powerpoint/2010/main" val="1394079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connector is a device which is used to couple</a:t>
            </a:r>
            <a:r>
              <a:rPr lang="en-US" baseline="0" dirty="0"/>
              <a:t> parts of the personal fall arrest system and positioning device systems together.  It may be an independent component of the systems such as a carabiner, or it may be an integral component of part of the system – such as a buckle or d-ring sewn into the body harness, or a snap hook spliced or sewn into a lanyard or self-retracting lifeline.    </a:t>
            </a:r>
          </a:p>
          <a:p>
            <a:endParaRPr lang="en-US" baseline="0" dirty="0"/>
          </a:p>
          <a:p>
            <a:r>
              <a:rPr lang="en-US" baseline="0" dirty="0"/>
              <a:t>Connecting Device is the critical link which joins the body wear to the anchorage/anchorage point, such as shock-absorbing lanyard, fall limiter, self-retracting lifeline, rope grab, etc. </a:t>
            </a:r>
          </a:p>
          <a:p>
            <a:endParaRPr lang="en-US" baseline="0" dirty="0"/>
          </a:p>
          <a:p>
            <a:r>
              <a:rPr lang="en-US" baseline="0" dirty="0"/>
              <a:t>Carabiner – a connecting device what is used to ensure that the employee remains connected to the system at all times.  It provides a link between the anchorage points and lanyards or between harness and lanyards. </a:t>
            </a:r>
          </a:p>
          <a:p>
            <a:endParaRPr lang="en-US" baseline="0" dirty="0"/>
          </a:p>
          <a:p>
            <a:r>
              <a:rPr lang="en-US" baseline="0" dirty="0"/>
              <a:t>D-Ring – a connection point for lanyards or other Fall arrest connection devices that is located in the center of the back of the harness.   (DORSAL – relates to the upper side of the back)  For special applications, some harnesses may have D rings located near the waist, chest and shoulders.</a:t>
            </a:r>
          </a:p>
          <a:p>
            <a:endParaRPr lang="en-US" baseline="0" dirty="0"/>
          </a:p>
          <a:p>
            <a:r>
              <a:rPr lang="en-US" baseline="0" dirty="0"/>
              <a:t>Snap Hook – A connector comprised of a hood-shaped member with a closed keeper which my be opened to permit the hook to receive an object and when released, automatically closes to retain the object. Snap hooks must be self closing with a self-locking keeper which remains closed and locked, until unlocked and pressed open for either connection or disconnection, thus preventing the opportunity for ROLLOUT to occur.  </a:t>
            </a:r>
          </a:p>
          <a:p>
            <a:endParaRPr lang="en-US" baseline="0" dirty="0"/>
          </a:p>
          <a:p>
            <a:r>
              <a:rPr lang="en-US" b="1" baseline="0" dirty="0"/>
              <a:t>Note:  Rollout is the process by which a snap hook, carabiner unintentionally disengages from another component to which it is attached.  </a:t>
            </a:r>
          </a:p>
          <a:p>
            <a:endParaRPr lang="en-US" baseline="0" dirty="0"/>
          </a:p>
          <a:p>
            <a:r>
              <a:rPr lang="en-US" baseline="0" dirty="0"/>
              <a:t>ALSO note:  that D-rings, locking snap hooks and carabiners shall all have a minimum tensile strength of 5,000 pounds.  Also be proof-tested to a minimum tensile load of 3,600 pounds without cracking, breaking, or suffering permanent deformation.</a:t>
            </a:r>
          </a:p>
          <a:p>
            <a:endParaRPr lang="en-US" baseline="0" dirty="0"/>
          </a:p>
          <a:p>
            <a:r>
              <a:rPr lang="en-US" dirty="0"/>
              <a:t>Lanyard – I</a:t>
            </a:r>
            <a:r>
              <a:rPr lang="en-US" baseline="0" dirty="0"/>
              <a:t>s a flexible line of rope, wire rope, or strap which generally has a connector at each end for connecting the body harness to the deceleration device, lifeline or anchorage </a:t>
            </a:r>
            <a:endParaRPr lang="en-US" dirty="0"/>
          </a:p>
        </p:txBody>
      </p:sp>
      <p:sp>
        <p:nvSpPr>
          <p:cNvPr id="4" name="Slide Number Placeholder 3"/>
          <p:cNvSpPr>
            <a:spLocks noGrp="1"/>
          </p:cNvSpPr>
          <p:nvPr>
            <p:ph type="sldNum" sz="quarter" idx="10"/>
          </p:nvPr>
        </p:nvSpPr>
        <p:spPr/>
        <p:txBody>
          <a:bodyPr/>
          <a:lstStyle/>
          <a:p>
            <a:fld id="{AFF7220B-7F03-4EE9-B488-26EFD62B59A6}" type="slidenum">
              <a:rPr lang="en-US" smtClean="0"/>
              <a:t>29</a:t>
            </a:fld>
            <a:endParaRPr lang="en-US" dirty="0"/>
          </a:p>
        </p:txBody>
      </p:sp>
    </p:spTree>
    <p:extLst>
      <p:ext uri="{BB962C8B-B14F-4D97-AF65-F5344CB8AC3E}">
        <p14:creationId xmlns:p14="http://schemas.microsoft.com/office/powerpoint/2010/main" val="4220453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Deceleration Device</a:t>
            </a:r>
            <a:r>
              <a:rPr lang="en-US" baseline="0" dirty="0"/>
              <a:t> is a mechanism such as a rope, grab, rip-stitch lanyard, specially-woven lanyard, tearing or deforming lanyards, automatic self-retracting lifelines/lanyards, etc. which will dissipate a large amount of energy during a fall arrest, or limit the energy imposed on an employee during fall arrest. </a:t>
            </a:r>
          </a:p>
          <a:p>
            <a:endParaRPr lang="en-US" baseline="0" dirty="0"/>
          </a:p>
          <a:p>
            <a:r>
              <a:rPr lang="en-US" baseline="0" dirty="0"/>
              <a:t>A lifeline is a component consisting of flexible line for connection to anchorages at both ends to stretch horizontally (Horizontal life line) or for a connection to an anchorage at one end to hand vertical (Vertical lifeline).   A lifeline also is a means for connecting other components of a personal fall arrest system to the anchorage.  Lifelines must be protected against cuts and abrasions.   When used on suspended scaffolds or similar work platforms, the horizontal lifeline connection devices must be capable of locking in  both horizontal and vertical directions. </a:t>
            </a:r>
          </a:p>
          <a:p>
            <a:endParaRPr lang="en-US" baseline="0" dirty="0"/>
          </a:p>
          <a:p>
            <a:r>
              <a:rPr lang="en-US" baseline="0" dirty="0"/>
              <a:t>Self retracting Lifeline/lanyards is a device containing a drum-wound line which can be slowly extracted from or retracted onto the drum under slight tension during normal worker movement, and which after the onset of a fall, will automatically locks the drum and arrests the fall.  The self-retracting lifeline or lanyard ropes and straps must be made of synthetic fibers and shall sustain a minimum tensile load of 3,000 pounds if they automatically limit free fall distance to two feet or less OR sustain a minimum tensile load of 5,000 pounds if they automatically limit free fall to a distance to more than two feet includes rip stitch, tearing and deforming lanyards.</a:t>
            </a:r>
            <a:endParaRPr lang="en-US" sz="1200" dirty="0"/>
          </a:p>
          <a:p>
            <a:endParaRPr lang="en-US" baseline="0" dirty="0"/>
          </a:p>
        </p:txBody>
      </p:sp>
      <p:sp>
        <p:nvSpPr>
          <p:cNvPr id="4" name="Slide Number Placeholder 3"/>
          <p:cNvSpPr>
            <a:spLocks noGrp="1"/>
          </p:cNvSpPr>
          <p:nvPr>
            <p:ph type="sldNum" sz="quarter" idx="10"/>
          </p:nvPr>
        </p:nvSpPr>
        <p:spPr/>
        <p:txBody>
          <a:bodyPr/>
          <a:lstStyle/>
          <a:p>
            <a:fld id="{AFF7220B-7F03-4EE9-B488-26EFD62B59A6}" type="slidenum">
              <a:rPr lang="en-US" smtClean="0"/>
              <a:t>30</a:t>
            </a:fld>
            <a:endParaRPr lang="en-US" dirty="0"/>
          </a:p>
        </p:txBody>
      </p:sp>
    </p:spTree>
    <p:extLst>
      <p:ext uri="{BB962C8B-B14F-4D97-AF65-F5344CB8AC3E}">
        <p14:creationId xmlns:p14="http://schemas.microsoft.com/office/powerpoint/2010/main" val="3578596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warning line system is used primarily in roofing work and consists of a visual warning line supported by stanchions surrounding the work area.</a:t>
            </a:r>
          </a:p>
          <a:p>
            <a:endParaRPr lang="en-US" dirty="0"/>
          </a:p>
          <a:p>
            <a:r>
              <a:rPr lang="en-US" dirty="0"/>
              <a:t>The lowest point of the line (including sag) shall be 34 to 39 inches from the walking/working surface.</a:t>
            </a:r>
          </a:p>
          <a:p>
            <a:pPr defTabSz="914335">
              <a:defRPr/>
            </a:pPr>
            <a:endParaRPr lang="en-US" dirty="0"/>
          </a:p>
          <a:p>
            <a:r>
              <a:rPr lang="en-US" dirty="0"/>
              <a:t>Lines shall be flagged at no more than six (6) foot intervals with high-visibility materials.</a:t>
            </a:r>
          </a:p>
          <a:p>
            <a:endParaRPr lang="en-US" dirty="0"/>
          </a:p>
          <a:p>
            <a:r>
              <a:rPr lang="en-US" dirty="0"/>
              <a:t>Stanchions for warning line systems shall be capable of resisting at least 16 pounds of force.</a:t>
            </a:r>
          </a:p>
          <a:p>
            <a:endParaRPr lang="en-US" dirty="0"/>
          </a:p>
          <a:p>
            <a:r>
              <a:rPr lang="en-US" dirty="0"/>
              <a:t>Ropes, wires or chains must have a minimum tensile strength of 500 pounds.</a:t>
            </a:r>
          </a:p>
          <a:p>
            <a:endParaRPr lang="en-US" dirty="0"/>
          </a:p>
          <a:p>
            <a:r>
              <a:rPr lang="en-US" dirty="0"/>
              <a:t>Warning line systems shall be erected at least six (6) feet from the edge, except in areas where mechanical equipment is in use. When mechanical equipment is in use, warning line systems shall be erected at least six (6) feet from the parallel edge and at least ten (10) feet from the perpendicular edge.</a:t>
            </a:r>
          </a:p>
          <a:p>
            <a:endParaRPr lang="en-US" dirty="0"/>
          </a:p>
          <a:p>
            <a:r>
              <a:rPr lang="en-US" dirty="0"/>
              <a:t>Once erected, with rope, wire, or chain attached, stanchions shall be capable of resisting, without tipping over, a force of at least 16 pounds.</a:t>
            </a:r>
          </a:p>
          <a:p>
            <a:pPr defTabSz="914335">
              <a:defRPr/>
            </a:pPr>
            <a:endParaRPr lang="en-US" dirty="0"/>
          </a:p>
          <a:p>
            <a:pPr defTabSz="914335">
              <a:defRPr/>
            </a:pPr>
            <a:r>
              <a:rPr lang="en-US" dirty="0"/>
              <a:t>No employees are allowed to be in the area between the roof edge and a warning line unless the employee is performing roofing work in that area and protected from falling.</a:t>
            </a:r>
          </a:p>
          <a:p>
            <a:endParaRPr lang="en-US" dirty="0"/>
          </a:p>
        </p:txBody>
      </p:sp>
      <p:sp>
        <p:nvSpPr>
          <p:cNvPr id="4" name="Slide Number Placeholder 3"/>
          <p:cNvSpPr>
            <a:spLocks noGrp="1"/>
          </p:cNvSpPr>
          <p:nvPr>
            <p:ph type="sldNum" sz="quarter" idx="10"/>
          </p:nvPr>
        </p:nvSpPr>
        <p:spPr/>
        <p:txBody>
          <a:bodyPr/>
          <a:lstStyle/>
          <a:p>
            <a:fld id="{AFF7220B-7F03-4EE9-B488-26EFD62B59A6}" type="slidenum">
              <a:rPr lang="en-US" smtClean="0"/>
              <a:t>32</a:t>
            </a:fld>
            <a:endParaRPr lang="en-US" dirty="0"/>
          </a:p>
        </p:txBody>
      </p:sp>
    </p:spTree>
    <p:extLst>
      <p:ext uri="{BB962C8B-B14F-4D97-AF65-F5344CB8AC3E}">
        <p14:creationId xmlns:p14="http://schemas.microsoft.com/office/powerpoint/2010/main" val="1915265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standalone system of protection for roofing work performed on roofs with a width of 50 feet or less.  In conjunction with a warning line system for low slope roofing work.</a:t>
            </a:r>
          </a:p>
          <a:p>
            <a:endParaRPr lang="en-US" dirty="0"/>
          </a:p>
          <a:p>
            <a:r>
              <a:rPr lang="en-US" dirty="0"/>
              <a:t>This method is employed by stationing a competent person with the work crew.  This person is responsible for recognizing and warning employees of fall hazards and must be:</a:t>
            </a:r>
          </a:p>
          <a:p>
            <a:endParaRPr lang="en-US" dirty="0"/>
          </a:p>
          <a:p>
            <a:pPr marL="342876" indent="-342876">
              <a:buFont typeface="+mj-lt"/>
              <a:buAutoNum type="arabicPeriod"/>
            </a:pPr>
            <a:r>
              <a:rPr lang="en-US" dirty="0"/>
              <a:t>A Competent Person.</a:t>
            </a:r>
          </a:p>
          <a:p>
            <a:pPr marL="342876" indent="-342876">
              <a:buFont typeface="+mj-lt"/>
              <a:buAutoNum type="arabicPeriod"/>
            </a:pPr>
            <a:r>
              <a:rPr lang="en-US" dirty="0"/>
              <a:t>Capable of giving advance warning to workers of fall hazards for which they are approaching.</a:t>
            </a:r>
          </a:p>
          <a:p>
            <a:pPr marL="342876" indent="-342876">
              <a:buFont typeface="+mj-lt"/>
              <a:buAutoNum type="arabicPeriod"/>
            </a:pPr>
            <a:r>
              <a:rPr lang="en-US" dirty="0"/>
              <a:t>Situated on the same walking/working surfaces as the employees and close enough for visual and verbal communication.</a:t>
            </a:r>
          </a:p>
          <a:p>
            <a:pPr marL="342876" indent="-342876">
              <a:buFont typeface="+mj-lt"/>
              <a:buAutoNum type="arabicPeriod"/>
            </a:pPr>
            <a:r>
              <a:rPr lang="en-US" dirty="0"/>
              <a:t>Free of any other job duties that may distract them from monitoring.</a:t>
            </a:r>
          </a:p>
          <a:p>
            <a:pPr marL="342876" indent="-342876">
              <a:buFont typeface="+mj-lt"/>
              <a:buAutoNum type="arabicPeriod"/>
            </a:pPr>
            <a:endParaRPr lang="en-US" dirty="0"/>
          </a:p>
          <a:p>
            <a:r>
              <a:rPr lang="en-US" dirty="0"/>
              <a:t>Only employees engaged in the work being performed under the safety monitoring system can be allowed in the work area. </a:t>
            </a:r>
          </a:p>
          <a:p>
            <a:endParaRPr lang="en-US" dirty="0"/>
          </a:p>
          <a:p>
            <a:r>
              <a:rPr lang="en-US" dirty="0"/>
              <a:t>The Supervisor shall brief all employees entering into the work area and review the method of protection with them.</a:t>
            </a:r>
          </a:p>
          <a:p>
            <a:endParaRPr lang="en-US" dirty="0"/>
          </a:p>
          <a:p>
            <a:r>
              <a:rPr lang="en-US" dirty="0"/>
              <a:t> All employees under a safety monitoring system are required to promptly comply with the warnings and directions of the Safety Monitor.  </a:t>
            </a:r>
            <a:r>
              <a:rPr lang="en-US" baseline="0" dirty="0"/>
              <a:t> </a:t>
            </a:r>
            <a:endParaRPr lang="en-US" dirty="0"/>
          </a:p>
        </p:txBody>
      </p:sp>
      <p:sp>
        <p:nvSpPr>
          <p:cNvPr id="4" name="Slide Number Placeholder 3"/>
          <p:cNvSpPr>
            <a:spLocks noGrp="1"/>
          </p:cNvSpPr>
          <p:nvPr>
            <p:ph type="sldNum" sz="quarter" idx="10"/>
          </p:nvPr>
        </p:nvSpPr>
        <p:spPr/>
        <p:txBody>
          <a:bodyPr/>
          <a:lstStyle/>
          <a:p>
            <a:fld id="{AFF7220B-7F03-4EE9-B488-26EFD62B59A6}" type="slidenum">
              <a:rPr lang="en-US" smtClean="0"/>
              <a:t>33</a:t>
            </a:fld>
            <a:endParaRPr lang="en-US" dirty="0"/>
          </a:p>
        </p:txBody>
      </p:sp>
    </p:spTree>
    <p:extLst>
      <p:ext uri="{BB962C8B-B14F-4D97-AF65-F5344CB8AC3E}">
        <p14:creationId xmlns:p14="http://schemas.microsoft.com/office/powerpoint/2010/main" val="4101142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net systems shall be installed as close as possible below the walking/working surface, up to a maximum of 30 feet below the walking/working surface with sufficient clearance to prevent contact with the surface below.</a:t>
            </a:r>
            <a:r>
              <a:rPr lang="en-US" sz="1200" b="0" i="0" u="none" strike="noStrike" kern="1200" baseline="0" dirty="0">
                <a:solidFill>
                  <a:schemeClr val="tx1"/>
                </a:solidFill>
                <a:latin typeface="+mn-lt"/>
                <a:ea typeface="+mn-ea"/>
                <a:cs typeface="+mn-cs"/>
              </a:rPr>
              <a: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following guidelines shall be followed when using a safety net system:</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All nets shall be in compliance with mesh, mesh crossing, border rope, and connection specifications as described in OSHA 29 CFR 1926, Subpart M.</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potential fall area between the walking/working surface and the netting below shall remain unobstructed.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Safety nets shall be tested in the field immediately after installation and at 6 month intervals using a drop test of 400 pounds, dropped from the same elevation a worker may fall.    (System Safety may allow certification by the installer in lieu of the drop test in certain cases.)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Inspect all safety nets immediately after installation and weekly thereafter. In addition, safety nets must be inspected after any alterations or repairs. The inspections must be documented.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Objects that have fallen into safety nets shall be removed as soon as possible and at least before the next work shift.</a:t>
            </a:r>
            <a:endParaRPr lang="en-US" dirty="0"/>
          </a:p>
          <a:p>
            <a:endParaRPr lang="en-US" dirty="0"/>
          </a:p>
        </p:txBody>
      </p:sp>
      <p:sp>
        <p:nvSpPr>
          <p:cNvPr id="4" name="Slide Number Placeholder 3"/>
          <p:cNvSpPr>
            <a:spLocks noGrp="1"/>
          </p:cNvSpPr>
          <p:nvPr>
            <p:ph type="sldNum" sz="quarter" idx="10"/>
          </p:nvPr>
        </p:nvSpPr>
        <p:spPr/>
        <p:txBody>
          <a:bodyPr/>
          <a:lstStyle/>
          <a:p>
            <a:fld id="{AFF7220B-7F03-4EE9-B488-26EFD62B59A6}" type="slidenum">
              <a:rPr lang="en-US" smtClean="0"/>
              <a:t>34</a:t>
            </a:fld>
            <a:endParaRPr lang="en-US" dirty="0"/>
          </a:p>
        </p:txBody>
      </p:sp>
    </p:spTree>
    <p:extLst>
      <p:ext uri="{BB962C8B-B14F-4D97-AF65-F5344CB8AC3E}">
        <p14:creationId xmlns:p14="http://schemas.microsoft.com/office/powerpoint/2010/main" val="30009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0C9DAC-8717-4D1D-A48C-6BD6FEF39AA1}" type="slidenum">
              <a:rPr lang="en-US" smtClean="0"/>
              <a:t>38</a:t>
            </a:fld>
            <a:endParaRPr lang="en-US" dirty="0"/>
          </a:p>
        </p:txBody>
      </p:sp>
    </p:spTree>
    <p:extLst>
      <p:ext uri="{BB962C8B-B14F-4D97-AF65-F5344CB8AC3E}">
        <p14:creationId xmlns:p14="http://schemas.microsoft.com/office/powerpoint/2010/main" val="3068450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0C9DAC-8717-4D1D-A48C-6BD6FEF39AA1}" type="slidenum">
              <a:rPr lang="en-US" smtClean="0"/>
              <a:t>39</a:t>
            </a:fld>
            <a:endParaRPr lang="en-US" dirty="0"/>
          </a:p>
        </p:txBody>
      </p:sp>
    </p:spTree>
    <p:extLst>
      <p:ext uri="{BB962C8B-B14F-4D97-AF65-F5344CB8AC3E}">
        <p14:creationId xmlns:p14="http://schemas.microsoft.com/office/powerpoint/2010/main" val="2808426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0C9DAC-8717-4D1D-A48C-6BD6FEF39AA1}" type="slidenum">
              <a:rPr lang="en-US" smtClean="0"/>
              <a:t>3</a:t>
            </a:fld>
            <a:endParaRPr lang="en-US"/>
          </a:p>
        </p:txBody>
      </p:sp>
    </p:spTree>
    <p:extLst>
      <p:ext uri="{BB962C8B-B14F-4D97-AF65-F5344CB8AC3E}">
        <p14:creationId xmlns:p14="http://schemas.microsoft.com/office/powerpoint/2010/main" val="2428461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highlight>
                  <a:srgbClr val="FFFFFF"/>
                </a:highlight>
                <a:latin typeface="Source Sans Pro" panose="020B0503030403020204" pitchFamily="34" charset="0"/>
              </a:rPr>
              <a:t>four feet in general industry workplaces, five feet in shipyards, six feet in the construction industry and eight feet in longshoring </a:t>
            </a:r>
            <a:r>
              <a:rPr lang="en-US" b="0" i="0" dirty="0" err="1">
                <a:solidFill>
                  <a:srgbClr val="212121"/>
                </a:solidFill>
                <a:effectLst/>
                <a:highlight>
                  <a:srgbClr val="FFFFFF"/>
                </a:highlight>
                <a:latin typeface="Source Sans Pro" panose="020B0503030403020204" pitchFamily="34" charset="0"/>
              </a:rPr>
              <a:t>operatio</a:t>
            </a:r>
            <a:endParaRPr lang="en-US" dirty="0"/>
          </a:p>
        </p:txBody>
      </p:sp>
      <p:sp>
        <p:nvSpPr>
          <p:cNvPr id="4" name="Slide Number Placeholder 3"/>
          <p:cNvSpPr>
            <a:spLocks noGrp="1"/>
          </p:cNvSpPr>
          <p:nvPr>
            <p:ph type="sldNum" sz="quarter" idx="5"/>
          </p:nvPr>
        </p:nvSpPr>
        <p:spPr/>
        <p:txBody>
          <a:bodyPr/>
          <a:lstStyle/>
          <a:p>
            <a:fld id="{FCF48670-3E5A-4D66-A037-AB8C5EB161B0}" type="slidenum">
              <a:rPr lang="en-US" smtClean="0"/>
              <a:t>7</a:t>
            </a:fld>
            <a:endParaRPr lang="en-US"/>
          </a:p>
        </p:txBody>
      </p:sp>
    </p:spTree>
    <p:extLst>
      <p:ext uri="{BB962C8B-B14F-4D97-AF65-F5344CB8AC3E}">
        <p14:creationId xmlns:p14="http://schemas.microsoft.com/office/powerpoint/2010/main" val="1143852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Falls are among the most common causes of serious work related injuries and deaths. Employers must set up the work place to prevent employees from falling off of overhead platforms, elevated work stations or into holes in the floor and walls</a:t>
            </a:r>
          </a:p>
        </p:txBody>
      </p:sp>
      <p:sp>
        <p:nvSpPr>
          <p:cNvPr id="4" name="Slide Number Placeholder 3"/>
          <p:cNvSpPr>
            <a:spLocks noGrp="1"/>
          </p:cNvSpPr>
          <p:nvPr>
            <p:ph type="sldNum" sz="quarter" idx="5"/>
          </p:nvPr>
        </p:nvSpPr>
        <p:spPr/>
        <p:txBody>
          <a:bodyPr/>
          <a:lstStyle/>
          <a:p>
            <a:fld id="{4532618D-218A-45B0-A4B7-01EB905FAAE1}" type="slidenum">
              <a:rPr lang="en-US" smtClean="0"/>
              <a:t>8</a:t>
            </a:fld>
            <a:endParaRPr lang="en-US"/>
          </a:p>
        </p:txBody>
      </p:sp>
    </p:spTree>
    <p:extLst>
      <p:ext uri="{BB962C8B-B14F-4D97-AF65-F5344CB8AC3E}">
        <p14:creationId xmlns:p14="http://schemas.microsoft.com/office/powerpoint/2010/main" val="1079326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sever injuries result from contact with live equipment that does not have proper machine guarding, such as lacerations and abrasions, crushed hands and arms, amputations to finders and limbs, and in the worst case scenario, death.</a:t>
            </a:r>
          </a:p>
          <a:p>
            <a:endParaRPr lang="en-US" dirty="0"/>
          </a:p>
          <a:p>
            <a:r>
              <a:rPr lang="en-US" dirty="0"/>
              <a:t>Machine guarding prevents people who operate or work near live equipment from coming into contact with moving machine parts or flying debris generated during equipment operation. Proper Safeguards are essential in protecting people form preventable injuries</a:t>
            </a:r>
          </a:p>
          <a:p>
            <a:endParaRPr lang="en-US" dirty="0"/>
          </a:p>
        </p:txBody>
      </p:sp>
      <p:sp>
        <p:nvSpPr>
          <p:cNvPr id="4" name="Slide Number Placeholder 3"/>
          <p:cNvSpPr>
            <a:spLocks noGrp="1"/>
          </p:cNvSpPr>
          <p:nvPr>
            <p:ph type="sldNum" sz="quarter" idx="5"/>
          </p:nvPr>
        </p:nvSpPr>
        <p:spPr/>
        <p:txBody>
          <a:bodyPr/>
          <a:lstStyle/>
          <a:p>
            <a:fld id="{4532618D-218A-45B0-A4B7-01EB905FAAE1}" type="slidenum">
              <a:rPr lang="en-US" smtClean="0"/>
              <a:t>9</a:t>
            </a:fld>
            <a:endParaRPr lang="en-US"/>
          </a:p>
        </p:txBody>
      </p:sp>
    </p:spTree>
    <p:extLst>
      <p:ext uri="{BB962C8B-B14F-4D97-AF65-F5344CB8AC3E}">
        <p14:creationId xmlns:p14="http://schemas.microsoft.com/office/powerpoint/2010/main" val="3829447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other non-construction work activities where a worker is observed working at height, an inspection may be initiated upon approval by area office management. D. If an inspection is not warranted after entering the site and observing work activities, the CSHO will conduct an outreach activity on fall protection and exit the site.</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FCF48670-3E5A-4D66-A037-AB8C5EB161B0}" type="slidenum">
              <a:rPr lang="en-US" smtClean="0"/>
              <a:t>11</a:t>
            </a:fld>
            <a:endParaRPr lang="en-US"/>
          </a:p>
        </p:txBody>
      </p:sp>
    </p:spTree>
    <p:extLst>
      <p:ext uri="{BB962C8B-B14F-4D97-AF65-F5344CB8AC3E}">
        <p14:creationId xmlns:p14="http://schemas.microsoft.com/office/powerpoint/2010/main" val="1846216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4100" indent="-457200">
              <a:buAutoNum type="arabicPeriod"/>
            </a:pPr>
            <a:r>
              <a:rPr lang="en-US" dirty="0">
                <a:solidFill>
                  <a:srgbClr val="92D050"/>
                </a:solidFill>
              </a:rPr>
              <a:t>Hazard Elimination- preferred solution is to eliminate exposure to the fall hazard</a:t>
            </a:r>
          </a:p>
          <a:p>
            <a:pPr marL="494100" indent="-457200">
              <a:buAutoNum type="arabicPeriod"/>
            </a:pPr>
            <a:r>
              <a:rPr lang="en-US" dirty="0">
                <a:solidFill>
                  <a:srgbClr val="FFFF00"/>
                </a:solidFill>
              </a:rPr>
              <a:t>Passive Fall Protection- Physical barriers ex: Guardrails around unprotected edges</a:t>
            </a:r>
          </a:p>
          <a:p>
            <a:pPr marL="494100" indent="-457200">
              <a:buAutoNum type="arabicPeriod"/>
            </a:pPr>
            <a:r>
              <a:rPr lang="en-US" dirty="0">
                <a:solidFill>
                  <a:srgbClr val="FF9933"/>
                </a:solidFill>
              </a:rPr>
              <a:t>Fall Restraint Systems- Use PPE to restrict worker’s ranger of movement</a:t>
            </a:r>
            <a:endParaRPr lang="en-US" dirty="0">
              <a:solidFill>
                <a:srgbClr val="FF0000"/>
              </a:solidFill>
            </a:endParaRPr>
          </a:p>
          <a:p>
            <a:pPr marL="494100" indent="-457200">
              <a:buAutoNum type="arabicPeriod"/>
            </a:pPr>
            <a:r>
              <a:rPr lang="en-US" dirty="0">
                <a:solidFill>
                  <a:srgbClr val="FF3300"/>
                </a:solidFill>
              </a:rPr>
              <a:t>Fall Arrest Systems- Use PPE to arrest a fall</a:t>
            </a:r>
          </a:p>
          <a:p>
            <a:pPr marL="494100" indent="-457200">
              <a:buAutoNum type="arabicPeriod"/>
            </a:pPr>
            <a:r>
              <a:rPr lang="en-US" dirty="0">
                <a:solidFill>
                  <a:srgbClr val="FF3300"/>
                </a:solidFill>
              </a:rPr>
              <a:t>Administrative Controls- Least Preferred solution is work practices or procedures that increase workers awareness</a:t>
            </a:r>
          </a:p>
          <a:p>
            <a:endParaRPr lang="en-US" dirty="0"/>
          </a:p>
        </p:txBody>
      </p:sp>
      <p:sp>
        <p:nvSpPr>
          <p:cNvPr id="4" name="Slide Number Placeholder 3"/>
          <p:cNvSpPr>
            <a:spLocks noGrp="1"/>
          </p:cNvSpPr>
          <p:nvPr>
            <p:ph type="sldNum" sz="quarter" idx="5"/>
          </p:nvPr>
        </p:nvSpPr>
        <p:spPr/>
        <p:txBody>
          <a:bodyPr/>
          <a:lstStyle/>
          <a:p>
            <a:fld id="{061DB331-F8DF-4DEA-9FD7-99E7573B6410}" type="slidenum">
              <a:rPr lang="en-US" smtClean="0"/>
              <a:t>20</a:t>
            </a:fld>
            <a:endParaRPr lang="en-US"/>
          </a:p>
        </p:txBody>
      </p:sp>
    </p:spTree>
    <p:extLst>
      <p:ext uri="{BB962C8B-B14F-4D97-AF65-F5344CB8AC3E}">
        <p14:creationId xmlns:p14="http://schemas.microsoft.com/office/powerpoint/2010/main" val="3252201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Guardrail Systems must meet the following criteria:</a:t>
            </a:r>
          </a:p>
          <a:p>
            <a:endParaRPr lang="en-US" dirty="0"/>
          </a:p>
          <a:p>
            <a:r>
              <a:rPr lang="en-US" dirty="0"/>
              <a:t>The top-rail must be placed 42 +/- 3 inches above the walking/working level.</a:t>
            </a:r>
          </a:p>
          <a:p>
            <a:r>
              <a:rPr lang="en-US" dirty="0"/>
              <a:t>The mid-rail is located midway between the top-rail and the walking/working level.</a:t>
            </a:r>
          </a:p>
          <a:p>
            <a:endParaRPr lang="en-US" dirty="0"/>
          </a:p>
          <a:p>
            <a:r>
              <a:rPr lang="en-US" dirty="0"/>
              <a:t>Mid-rails, screens, mesh, intermediate vertical members or equivalent intermediate structures, must be installed between the top edge and the walking/working surface when there is no wall or other structure at least 21 inches high.</a:t>
            </a:r>
          </a:p>
          <a:p>
            <a:endParaRPr lang="en-US" dirty="0"/>
          </a:p>
          <a:p>
            <a:r>
              <a:rPr lang="en-US" dirty="0"/>
              <a:t>Screens and mesh must extend from the top-rail to the walking/working level, and along the entire opening between rail supports.</a:t>
            </a:r>
          </a:p>
          <a:p>
            <a:endParaRPr lang="en-US" dirty="0"/>
          </a:p>
          <a:p>
            <a:r>
              <a:rPr lang="en-US" dirty="0"/>
              <a:t>Guardrail systems must be capable of withstanding at least 200 pounds of force applied within 2 inches of the top edge, in any direction and at any point along the edge, and without causing the top edge of the guardrail to deflect downward to a height less than 39 inches above the walking/working level.</a:t>
            </a:r>
          </a:p>
          <a:p>
            <a:endParaRPr lang="en-US" dirty="0"/>
          </a:p>
          <a:p>
            <a:r>
              <a:rPr lang="en-US" dirty="0"/>
              <a:t>Mid rails, screens, mesh, and other intermediate members must be capable of withstanding at least 150 pounds of force applied in any direction at any point along the mid rail or other member.</a:t>
            </a:r>
          </a:p>
          <a:p>
            <a:endParaRPr lang="en-US" dirty="0"/>
          </a:p>
          <a:p>
            <a:r>
              <a:rPr lang="en-US" dirty="0"/>
              <a:t>Top rails and mid rails shall be at least one-quarter inch thick.</a:t>
            </a:r>
          </a:p>
          <a:p>
            <a:endParaRPr lang="en-US" dirty="0"/>
          </a:p>
          <a:p>
            <a:r>
              <a:rPr lang="en-US" dirty="0"/>
              <a:t>Wire rope, if used in constructing guardrails, shall be flagged every 6 ft.</a:t>
            </a:r>
          </a:p>
          <a:p>
            <a:endParaRPr lang="en-US" dirty="0"/>
          </a:p>
          <a:p>
            <a:r>
              <a:rPr lang="en-US" dirty="0"/>
              <a:t>Guardrail systems used for protection at excavations, skylights, and floor openings, shall be erected on all exposed sides.</a:t>
            </a:r>
          </a:p>
          <a:p>
            <a:endParaRPr lang="en-US" dirty="0"/>
          </a:p>
          <a:p>
            <a:r>
              <a:rPr lang="en-US" dirty="0"/>
              <a:t>Toe boards are required for all guardrails on elevated walking/working surfaces when a potential falling object hazard exists. Note: The hazard not only applies to personnel, but includes disruptions to operations, i.e. tools materials, etc. falling into SEPTA’s Right of Way.</a:t>
            </a:r>
          </a:p>
          <a:p>
            <a:endParaRPr lang="en-US" dirty="0"/>
          </a:p>
          <a:p>
            <a:r>
              <a:rPr lang="en-US" dirty="0"/>
              <a:t>Toe boards must be at least 3.5 inches high and be securely fastened.</a:t>
            </a:r>
          </a:p>
          <a:p>
            <a:endParaRPr lang="en-US" dirty="0"/>
          </a:p>
          <a:p>
            <a:endParaRPr lang="en-US" dirty="0"/>
          </a:p>
        </p:txBody>
      </p:sp>
      <p:sp>
        <p:nvSpPr>
          <p:cNvPr id="4" name="Slide Number Placeholder 3"/>
          <p:cNvSpPr>
            <a:spLocks noGrp="1"/>
          </p:cNvSpPr>
          <p:nvPr>
            <p:ph type="sldNum" sz="quarter" idx="10"/>
          </p:nvPr>
        </p:nvSpPr>
        <p:spPr/>
        <p:txBody>
          <a:bodyPr/>
          <a:lstStyle/>
          <a:p>
            <a:fld id="{AFF7220B-7F03-4EE9-B488-26EFD62B59A6}" type="slidenum">
              <a:rPr lang="en-US" smtClean="0"/>
              <a:t>23</a:t>
            </a:fld>
            <a:endParaRPr lang="en-US" dirty="0"/>
          </a:p>
        </p:txBody>
      </p:sp>
    </p:spTree>
    <p:extLst>
      <p:ext uri="{BB962C8B-B14F-4D97-AF65-F5344CB8AC3E}">
        <p14:creationId xmlns:p14="http://schemas.microsoft.com/office/powerpoint/2010/main" val="3756475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Typically consists of an anchorage , connecting device and body harness</a:t>
            </a:r>
            <a:r>
              <a:rPr lang="en-US" baseline="0" dirty="0"/>
              <a:t> and may include a lanyard, deceleration device, lifeline or a combination of these. </a:t>
            </a:r>
          </a:p>
          <a:p>
            <a:endParaRPr lang="en-US" baseline="0" dirty="0"/>
          </a:p>
          <a:p>
            <a:r>
              <a:rPr lang="en-US" baseline="0" dirty="0"/>
              <a:t>Lets review some of the components of the Personal Fall Arrest System at SEPTA.</a:t>
            </a:r>
            <a:endParaRPr lang="en-US" dirty="0"/>
          </a:p>
        </p:txBody>
      </p:sp>
      <p:sp>
        <p:nvSpPr>
          <p:cNvPr id="4" name="Slide Number Placeholder 3"/>
          <p:cNvSpPr>
            <a:spLocks noGrp="1"/>
          </p:cNvSpPr>
          <p:nvPr>
            <p:ph type="sldNum" sz="quarter" idx="10"/>
          </p:nvPr>
        </p:nvSpPr>
        <p:spPr/>
        <p:txBody>
          <a:bodyPr/>
          <a:lstStyle/>
          <a:p>
            <a:fld id="{AFF7220B-7F03-4EE9-B488-26EFD62B59A6}" type="slidenum">
              <a:rPr lang="en-US" smtClean="0"/>
              <a:t>26</a:t>
            </a:fld>
            <a:endParaRPr lang="en-US" dirty="0"/>
          </a:p>
        </p:txBody>
      </p:sp>
    </p:spTree>
    <p:extLst>
      <p:ext uri="{BB962C8B-B14F-4D97-AF65-F5344CB8AC3E}">
        <p14:creationId xmlns:p14="http://schemas.microsoft.com/office/powerpoint/2010/main" val="2787460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F9512BDE-EEA0-404B-8D45-8AA93D61DABC}"/>
              </a:ext>
            </a:extLst>
          </p:cNvPr>
          <p:cNvSpPr/>
          <p:nvPr userDrawn="1"/>
        </p:nvSpPr>
        <p:spPr>
          <a:xfrm flipH="1">
            <a:off x="-1" y="4450188"/>
            <a:ext cx="12192000" cy="2407811"/>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11" name="Rectangle">
            <a:extLst>
              <a:ext uri="{FF2B5EF4-FFF2-40B4-BE49-F238E27FC236}">
                <a16:creationId xmlns:a16="http://schemas.microsoft.com/office/drawing/2014/main" id="{E1223535-0F2F-6340-80B9-0B5D9364A13F}"/>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90000"/>
              </a:lnSpc>
              <a:defRPr sz="8000" cap="all" spc="-50" baseline="0">
                <a:solidFill>
                  <a:srgbClr val="091330"/>
                </a:solidFill>
              </a:defRPr>
            </a:lvl1pPr>
          </a:lstStyle>
          <a:p>
            <a:r>
              <a:rPr lang="en-US" noProof="0"/>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rgbClr val="091330"/>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noProof="0" smtClean="0"/>
              <a:t>2/25/2026</a:t>
            </a:fld>
            <a:endParaRPr lang="en-US" noProof="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a:p>
        </p:txBody>
      </p:sp>
    </p:spTree>
    <p:extLst>
      <p:ext uri="{BB962C8B-B14F-4D97-AF65-F5344CB8AC3E}">
        <p14:creationId xmlns:p14="http://schemas.microsoft.com/office/powerpoint/2010/main" val="172358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bg>
      <p:bgPr>
        <a:solidFill>
          <a:schemeClr val="bg1"/>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05BFC727-5650-B049-AA2A-2511C08FB35B}"/>
              </a:ext>
            </a:extLst>
          </p:cNvPr>
          <p:cNvSpPr/>
          <p:nvPr userDrawn="1"/>
        </p:nvSpPr>
        <p:spPr>
          <a:xfrm flipH="1">
            <a:off x="0" y="0"/>
            <a:ext cx="1195754"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6" name="Rectangle">
            <a:extLst>
              <a:ext uri="{FF2B5EF4-FFF2-40B4-BE49-F238E27FC236}">
                <a16:creationId xmlns:a16="http://schemas.microsoft.com/office/drawing/2014/main" id="{E700C598-C823-744D-BE16-5114B7625057}"/>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10" name="Picture Placeholder 8">
            <a:extLst>
              <a:ext uri="{FF2B5EF4-FFF2-40B4-BE49-F238E27FC236}">
                <a16:creationId xmlns:a16="http://schemas.microsoft.com/office/drawing/2014/main" id="{21BED569-C9C5-8F4D-A42A-ED4914579D63}"/>
              </a:ext>
            </a:extLst>
          </p:cNvPr>
          <p:cNvSpPr>
            <a:spLocks noGrp="1"/>
          </p:cNvSpPr>
          <p:nvPr>
            <p:ph type="pic" sz="quarter" idx="13"/>
          </p:nvPr>
        </p:nvSpPr>
        <p:spPr>
          <a:xfrm>
            <a:off x="5924550" y="633875"/>
            <a:ext cx="5632450" cy="5591175"/>
          </a:xfrm>
          <a:solidFill>
            <a:schemeClr val="tx2"/>
          </a:solidFill>
        </p:spPr>
        <p:txBody>
          <a:bodyPr anchor="ctr"/>
          <a:lstStyle>
            <a:lvl1pPr algn="ctr">
              <a:defRPr>
                <a:solidFill>
                  <a:schemeClr val="bg1"/>
                </a:solidFill>
              </a:defRPr>
            </a:lvl1pPr>
          </a:lstStyle>
          <a:p>
            <a:r>
              <a:rPr lang="en-US" noProof="0"/>
              <a:t>Click icon to add picture</a:t>
            </a:r>
          </a:p>
        </p:txBody>
      </p:sp>
      <p:sp>
        <p:nvSpPr>
          <p:cNvPr id="11" name="Title Placeholder 1">
            <a:extLst>
              <a:ext uri="{FF2B5EF4-FFF2-40B4-BE49-F238E27FC236}">
                <a16:creationId xmlns:a16="http://schemas.microsoft.com/office/drawing/2014/main" id="{ACB6E588-2EB7-9A41-A93A-7757596EF9D6}"/>
              </a:ext>
            </a:extLst>
          </p:cNvPr>
          <p:cNvSpPr>
            <a:spLocks noGrp="1"/>
          </p:cNvSpPr>
          <p:nvPr>
            <p:ph type="title" hasCustomPrompt="1"/>
          </p:nvPr>
        </p:nvSpPr>
        <p:spPr>
          <a:xfrm>
            <a:off x="1195754" y="942870"/>
            <a:ext cx="4157296" cy="1292750"/>
          </a:xfrm>
          <a:prstGeom prst="rect">
            <a:avLst/>
          </a:prstGeom>
        </p:spPr>
        <p:txBody>
          <a:bodyPr vert="horz" lIns="91440" tIns="45720" rIns="91440" bIns="45720" rtlCol="0" anchor="ctr">
            <a:normAutofit/>
          </a:bodyPr>
          <a:lstStyle>
            <a:lvl1pPr>
              <a:defRPr cap="all" baseline="0"/>
            </a:lvl1pPr>
          </a:lstStyle>
          <a:p>
            <a:r>
              <a:rPr lang="en-US" noProof="0"/>
              <a:t>Title goes here</a:t>
            </a:r>
          </a:p>
        </p:txBody>
      </p:sp>
      <p:sp>
        <p:nvSpPr>
          <p:cNvPr id="12" name="Content Placeholder 3">
            <a:extLst>
              <a:ext uri="{FF2B5EF4-FFF2-40B4-BE49-F238E27FC236}">
                <a16:creationId xmlns:a16="http://schemas.microsoft.com/office/drawing/2014/main" id="{A6C0FE70-F6BB-3D40-AD3C-E704CABE499C}"/>
              </a:ext>
            </a:extLst>
          </p:cNvPr>
          <p:cNvSpPr>
            <a:spLocks noGrp="1"/>
          </p:cNvSpPr>
          <p:nvPr>
            <p:ph sz="half" idx="2"/>
          </p:nvPr>
        </p:nvSpPr>
        <p:spPr>
          <a:xfrm>
            <a:off x="1195754" y="2281657"/>
            <a:ext cx="4157296" cy="3633471"/>
          </a:xfrm>
        </p:spPr>
        <p:txBody>
          <a:bodyPr>
            <a:normAutofit/>
          </a:bodyPr>
          <a:lstStyle>
            <a:lvl1pPr marL="0" indent="0">
              <a:buClr>
                <a:schemeClr val="tx1"/>
              </a:buClr>
              <a:buNone/>
              <a:defRPr sz="1600">
                <a:solidFill>
                  <a:schemeClr val="tx1"/>
                </a:solidFill>
              </a:defRPr>
            </a:lvl1pPr>
            <a:lvl2pPr marL="201168" indent="0">
              <a:buClr>
                <a:schemeClr val="tx1"/>
              </a:buClr>
              <a:buFont typeface="Arial" panose="020B0604020202020204" pitchFamily="34" charset="0"/>
              <a:buNone/>
              <a:defRPr sz="1400">
                <a:solidFill>
                  <a:schemeClr val="tx1"/>
                </a:solidFill>
              </a:defRPr>
            </a:lvl2pPr>
            <a:lvl3pPr marL="384048" indent="0">
              <a:buClr>
                <a:schemeClr val="tx1"/>
              </a:buClr>
              <a:buFont typeface="Arial" panose="020B0604020202020204" pitchFamily="34" charset="0"/>
              <a:buNone/>
              <a:defRPr sz="1100">
                <a:solidFill>
                  <a:schemeClr val="tx1"/>
                </a:solidFill>
              </a:defRPr>
            </a:lvl3pPr>
            <a:lvl4pPr marL="566928" indent="0">
              <a:buClr>
                <a:schemeClr val="tx1"/>
              </a:buClr>
              <a:buFont typeface="Arial" panose="020B0604020202020204" pitchFamily="34" charset="0"/>
              <a:buNone/>
              <a:defRPr sz="1100">
                <a:solidFill>
                  <a:schemeClr val="tx1"/>
                </a:solidFill>
              </a:defRPr>
            </a:lvl4pPr>
            <a:lvl5pPr marL="749808" indent="0">
              <a:buClr>
                <a:schemeClr val="tx1"/>
              </a:buClr>
              <a:buFont typeface="Arial" panose="020B0604020202020204" pitchFamily="34" charset="0"/>
              <a:buNone/>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3" name="Picture 12">
            <a:extLst>
              <a:ext uri="{FF2B5EF4-FFF2-40B4-BE49-F238E27FC236}">
                <a16:creationId xmlns:a16="http://schemas.microsoft.com/office/drawing/2014/main" id="{875DB38A-AC3C-4FC8-9207-8737FDE10DA6}"/>
              </a:ext>
            </a:extLst>
          </p:cNvPr>
          <p:cNvPicPr>
            <a:picLocks noChangeAspect="1"/>
          </p:cNvPicPr>
          <p:nvPr userDrawn="1"/>
        </p:nvPicPr>
        <p:blipFill>
          <a:blip r:embed="rId2"/>
          <a:stretch>
            <a:fillRect/>
          </a:stretch>
        </p:blipFill>
        <p:spPr>
          <a:xfrm>
            <a:off x="9981149" y="6227659"/>
            <a:ext cx="1575851" cy="630341"/>
          </a:xfrm>
          <a:prstGeom prst="rect">
            <a:avLst/>
          </a:prstGeom>
        </p:spPr>
      </p:pic>
    </p:spTree>
    <p:extLst>
      <p:ext uri="{BB962C8B-B14F-4D97-AF65-F5344CB8AC3E}">
        <p14:creationId xmlns:p14="http://schemas.microsoft.com/office/powerpoint/2010/main" val="370171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2/25/2026</a:t>
            </a:fld>
            <a:endParaRPr lang="en-US" noProof="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a:p>
        </p:txBody>
      </p:sp>
      <p:sp>
        <p:nvSpPr>
          <p:cNvPr id="5" name="Rectangle">
            <a:extLst>
              <a:ext uri="{FF2B5EF4-FFF2-40B4-BE49-F238E27FC236}">
                <a16:creationId xmlns:a16="http://schemas.microsoft.com/office/drawing/2014/main" id="{0AB10FFC-D586-994D-8D3D-F4042255CB72}"/>
              </a:ext>
            </a:extLst>
          </p:cNvPr>
          <p:cNvSpPr/>
          <p:nvPr userDrawn="1"/>
        </p:nvSpPr>
        <p:spPr>
          <a:xfrm flipH="1">
            <a:off x="0" y="0"/>
            <a:ext cx="12192000"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6" name="Rectangle">
            <a:extLst>
              <a:ext uri="{FF2B5EF4-FFF2-40B4-BE49-F238E27FC236}">
                <a16:creationId xmlns:a16="http://schemas.microsoft.com/office/drawing/2014/main" id="{C7B0C08A-E831-D242-B2CE-2DEB004F982F}"/>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cxnSp>
        <p:nvCxnSpPr>
          <p:cNvPr id="7" name="Straight Connector 6">
            <a:extLst>
              <a:ext uri="{FF2B5EF4-FFF2-40B4-BE49-F238E27FC236}">
                <a16:creationId xmlns:a16="http://schemas.microsoft.com/office/drawing/2014/main" id="{105C2191-88F7-4148-96FD-E129F707E038}"/>
              </a:ext>
            </a:extLst>
          </p:cNvPr>
          <p:cNvCxnSpPr/>
          <p:nvPr userDrawn="1"/>
        </p:nvCxnSpPr>
        <p:spPr>
          <a:xfrm>
            <a:off x="6818393" y="999565"/>
            <a:ext cx="0" cy="4858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61FB2196-E251-5A40-86F7-6092CEBFA133}"/>
              </a:ext>
            </a:extLst>
          </p:cNvPr>
          <p:cNvSpPr>
            <a:spLocks noGrp="1"/>
          </p:cNvSpPr>
          <p:nvPr>
            <p:ph type="title" hasCustomPrompt="1"/>
          </p:nvPr>
        </p:nvSpPr>
        <p:spPr>
          <a:xfrm>
            <a:off x="635000" y="3135207"/>
            <a:ext cx="5460992" cy="587584"/>
          </a:xfrm>
          <a:prstGeom prst="rect">
            <a:avLst/>
          </a:prstGeom>
        </p:spPr>
        <p:txBody>
          <a:bodyPr vert="horz" lIns="91440" tIns="45720" rIns="91440" bIns="45720" rtlCol="0" anchor="ctr">
            <a:noAutofit/>
          </a:bodyPr>
          <a:lstStyle>
            <a:lvl1pPr algn="r">
              <a:defRPr sz="4800" cap="all" baseline="0"/>
            </a:lvl1pPr>
          </a:lstStyle>
          <a:p>
            <a:r>
              <a:rPr lang="en-US" noProof="0"/>
              <a:t>Title goes here</a:t>
            </a:r>
          </a:p>
        </p:txBody>
      </p:sp>
      <p:sp>
        <p:nvSpPr>
          <p:cNvPr id="12" name="Content Placeholder 3">
            <a:extLst>
              <a:ext uri="{FF2B5EF4-FFF2-40B4-BE49-F238E27FC236}">
                <a16:creationId xmlns:a16="http://schemas.microsoft.com/office/drawing/2014/main" id="{C2FACD1B-0D9C-A547-98A0-D66C341D3D74}"/>
              </a:ext>
            </a:extLst>
          </p:cNvPr>
          <p:cNvSpPr>
            <a:spLocks noGrp="1"/>
          </p:cNvSpPr>
          <p:nvPr>
            <p:ph sz="half" idx="2" hasCustomPrompt="1"/>
          </p:nvPr>
        </p:nvSpPr>
        <p:spPr>
          <a:xfrm>
            <a:off x="7540794" y="831286"/>
            <a:ext cx="4016206" cy="5195425"/>
          </a:xfrm>
        </p:spPr>
        <p:txBody>
          <a:bodyPr anchor="ctr">
            <a:normAutofit/>
          </a:bodyPr>
          <a:lstStyle>
            <a:lvl1pPr marL="342900" indent="-342900">
              <a:buClr>
                <a:schemeClr val="tx1"/>
              </a:buClr>
              <a:buFont typeface="+mj-lt"/>
              <a:buAutoNum type="arabicPeriod"/>
              <a:defRPr sz="1600">
                <a:solidFill>
                  <a:schemeClr val="tx1"/>
                </a:solidFill>
              </a:defRPr>
            </a:lvl1pPr>
            <a:lvl2pPr marL="544068" indent="-342900">
              <a:buClr>
                <a:schemeClr val="tx1"/>
              </a:buClr>
              <a:buFont typeface="+mj-lt"/>
              <a:buAutoNum type="arabicPeriod"/>
              <a:defRPr sz="1400"/>
            </a:lvl2pPr>
            <a:lvl3pPr marL="612648" indent="-228600">
              <a:buClr>
                <a:schemeClr val="tx1"/>
              </a:buClr>
              <a:buFont typeface="+mj-lt"/>
              <a:buAutoNum type="arabicPeriod"/>
              <a:defRPr sz="1100"/>
            </a:lvl3pPr>
            <a:lvl4pPr marL="795528" indent="-228600">
              <a:buClr>
                <a:schemeClr val="tx1"/>
              </a:buClr>
              <a:buFont typeface="+mj-lt"/>
              <a:buAutoNum type="arabicPeriod"/>
              <a:defRPr sz="1100"/>
            </a:lvl4pPr>
            <a:lvl5pPr marL="978408" indent="-228600">
              <a:buClr>
                <a:schemeClr val="tx1"/>
              </a:buClr>
              <a:buFont typeface="+mj-lt"/>
              <a:buAutoNum type="arabicPeriod"/>
              <a:defRPr sz="1100"/>
            </a:lvl5pPr>
          </a:lstStyle>
          <a:p>
            <a:pPr lvl="0"/>
            <a:r>
              <a:rPr lang="en-US" noProof="0"/>
              <a:t>Quote Goes Here</a:t>
            </a:r>
          </a:p>
        </p:txBody>
      </p:sp>
    </p:spTree>
    <p:extLst>
      <p:ext uri="{BB962C8B-B14F-4D97-AF65-F5344CB8AC3E}">
        <p14:creationId xmlns:p14="http://schemas.microsoft.com/office/powerpoint/2010/main" val="418493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2/25/2026</a:t>
            </a:fld>
            <a:endParaRPr lang="en-US" noProof="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a:p>
        </p:txBody>
      </p:sp>
      <p:sp>
        <p:nvSpPr>
          <p:cNvPr id="5" name="Rectangle">
            <a:extLst>
              <a:ext uri="{FF2B5EF4-FFF2-40B4-BE49-F238E27FC236}">
                <a16:creationId xmlns:a16="http://schemas.microsoft.com/office/drawing/2014/main" id="{AA314B25-B4AF-394E-BBDA-7E6BAD315F39}"/>
              </a:ext>
            </a:extLst>
          </p:cNvPr>
          <p:cNvSpPr/>
          <p:nvPr userDrawn="1"/>
        </p:nvSpPr>
        <p:spPr>
          <a:xfrm>
            <a:off x="3351057" y="0"/>
            <a:ext cx="8840943"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6" name="Rectangle">
            <a:extLst>
              <a:ext uri="{FF2B5EF4-FFF2-40B4-BE49-F238E27FC236}">
                <a16:creationId xmlns:a16="http://schemas.microsoft.com/office/drawing/2014/main" id="{737575EF-0D14-6140-A91B-260C9C9DFE41}"/>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10" name="Title Placeholder 1">
            <a:extLst>
              <a:ext uri="{FF2B5EF4-FFF2-40B4-BE49-F238E27FC236}">
                <a16:creationId xmlns:a16="http://schemas.microsoft.com/office/drawing/2014/main" id="{82544261-8049-494B-A93D-BDFF1BB84722}"/>
              </a:ext>
            </a:extLst>
          </p:cNvPr>
          <p:cNvSpPr>
            <a:spLocks noGrp="1"/>
          </p:cNvSpPr>
          <p:nvPr>
            <p:ph type="title" hasCustomPrompt="1"/>
          </p:nvPr>
        </p:nvSpPr>
        <p:spPr>
          <a:xfrm>
            <a:off x="635000" y="3135207"/>
            <a:ext cx="4886854" cy="587584"/>
          </a:xfrm>
          <a:prstGeom prst="rect">
            <a:avLst/>
          </a:prstGeom>
        </p:spPr>
        <p:txBody>
          <a:bodyPr vert="horz" lIns="91440" tIns="45720" rIns="91440" bIns="45720" rtlCol="0" anchor="ctr">
            <a:normAutofit/>
          </a:bodyPr>
          <a:lstStyle>
            <a:lvl1pPr algn="ctr">
              <a:defRPr cap="all" baseline="0"/>
            </a:lvl1pPr>
          </a:lstStyle>
          <a:p>
            <a:r>
              <a:rPr lang="en-US" noProof="0"/>
              <a:t>Title goes here</a:t>
            </a:r>
          </a:p>
        </p:txBody>
      </p:sp>
      <p:sp>
        <p:nvSpPr>
          <p:cNvPr id="12" name="Content Placeholder 3">
            <a:extLst>
              <a:ext uri="{FF2B5EF4-FFF2-40B4-BE49-F238E27FC236}">
                <a16:creationId xmlns:a16="http://schemas.microsoft.com/office/drawing/2014/main" id="{9214786D-83EE-814C-A5E4-D0EC7D29D0C4}"/>
              </a:ext>
            </a:extLst>
          </p:cNvPr>
          <p:cNvSpPr>
            <a:spLocks noGrp="1"/>
          </p:cNvSpPr>
          <p:nvPr>
            <p:ph sz="half" idx="2"/>
          </p:nvPr>
        </p:nvSpPr>
        <p:spPr>
          <a:xfrm>
            <a:off x="5575829" y="633875"/>
            <a:ext cx="5981171" cy="5590250"/>
          </a:xfrm>
        </p:spPr>
        <p:txBody>
          <a:bodyPr anchor="ctr">
            <a:normAutofit/>
          </a:bodyPr>
          <a:lstStyle>
            <a:lvl1pPr marL="342900" indent="-342900">
              <a:buClr>
                <a:schemeClr val="tx1"/>
              </a:buClr>
              <a:buFont typeface="+mj-lt"/>
              <a:buAutoNum type="arabicPeriod"/>
              <a:defRPr sz="1600">
                <a:solidFill>
                  <a:schemeClr val="tx1"/>
                </a:solidFill>
              </a:defRPr>
            </a:lvl1pPr>
            <a:lvl2pPr marL="544068" indent="-342900">
              <a:buClr>
                <a:schemeClr val="tx1"/>
              </a:buClr>
              <a:buFont typeface="+mj-lt"/>
              <a:buAutoNum type="arabicPeriod"/>
              <a:defRPr sz="1400">
                <a:solidFill>
                  <a:schemeClr val="tx1"/>
                </a:solidFill>
              </a:defRPr>
            </a:lvl2pPr>
            <a:lvl3pPr marL="612648" indent="-228600">
              <a:buClr>
                <a:schemeClr val="tx1"/>
              </a:buClr>
              <a:buFont typeface="+mj-lt"/>
              <a:buAutoNum type="arabicPeriod"/>
              <a:defRPr sz="1100">
                <a:solidFill>
                  <a:schemeClr val="tx1"/>
                </a:solidFill>
              </a:defRPr>
            </a:lvl3pPr>
            <a:lvl4pPr marL="795528" indent="-228600">
              <a:buClr>
                <a:schemeClr val="tx1"/>
              </a:buClr>
              <a:buFont typeface="+mj-lt"/>
              <a:buAutoNum type="arabicPeriod"/>
              <a:defRPr sz="1100">
                <a:solidFill>
                  <a:schemeClr val="tx1"/>
                </a:solidFill>
              </a:defRPr>
            </a:lvl4pPr>
            <a:lvl5pPr marL="978408" indent="-228600">
              <a:buClr>
                <a:schemeClr val="tx1"/>
              </a:buClr>
              <a:buFont typeface="+mj-lt"/>
              <a:buAutoNum type="arabicPeriod"/>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07918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2E148DD3-DD87-154B-80B4-2421965D3C83}"/>
              </a:ext>
            </a:extLst>
          </p:cNvPr>
          <p:cNvSpPr/>
          <p:nvPr userDrawn="1"/>
        </p:nvSpPr>
        <p:spPr>
          <a:xfrm>
            <a:off x="1" y="1714500"/>
            <a:ext cx="12192000" cy="3429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6" name="Rectangle">
            <a:extLst>
              <a:ext uri="{FF2B5EF4-FFF2-40B4-BE49-F238E27FC236}">
                <a16:creationId xmlns:a16="http://schemas.microsoft.com/office/drawing/2014/main" id="{742E4732-0E8F-7B46-BD08-0F2EE0DA8786}"/>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7" name="Title Placeholder 1">
            <a:extLst>
              <a:ext uri="{FF2B5EF4-FFF2-40B4-BE49-F238E27FC236}">
                <a16:creationId xmlns:a16="http://schemas.microsoft.com/office/drawing/2014/main" id="{6E73F81A-7260-5C4F-A7FF-CA2CC731BC33}"/>
              </a:ext>
            </a:extLst>
          </p:cNvPr>
          <p:cNvSpPr>
            <a:spLocks noGrp="1"/>
          </p:cNvSpPr>
          <p:nvPr>
            <p:ph type="title" hasCustomPrompt="1"/>
          </p:nvPr>
        </p:nvSpPr>
        <p:spPr>
          <a:xfrm>
            <a:off x="5443870" y="942871"/>
            <a:ext cx="5711810" cy="587584"/>
          </a:xfrm>
          <a:prstGeom prst="rect">
            <a:avLst/>
          </a:prstGeom>
        </p:spPr>
        <p:txBody>
          <a:bodyPr vert="horz" lIns="91440" tIns="45720" rIns="91440" bIns="45720" rtlCol="0" anchor="ctr">
            <a:normAutofit/>
          </a:bodyPr>
          <a:lstStyle/>
          <a:p>
            <a:r>
              <a:rPr lang="en-US" noProof="0"/>
              <a:t>CLICK TO EDIT MASTER TITLE STYLE</a:t>
            </a:r>
          </a:p>
        </p:txBody>
      </p:sp>
      <p:sp>
        <p:nvSpPr>
          <p:cNvPr id="9" name="Content Placeholder 3">
            <a:extLst>
              <a:ext uri="{FF2B5EF4-FFF2-40B4-BE49-F238E27FC236}">
                <a16:creationId xmlns:a16="http://schemas.microsoft.com/office/drawing/2014/main" id="{4CD13CD4-3E4F-2E41-ACF4-2446257D236F}"/>
              </a:ext>
            </a:extLst>
          </p:cNvPr>
          <p:cNvSpPr>
            <a:spLocks noGrp="1"/>
          </p:cNvSpPr>
          <p:nvPr>
            <p:ph sz="half" idx="2"/>
          </p:nvPr>
        </p:nvSpPr>
        <p:spPr>
          <a:xfrm>
            <a:off x="5443870" y="1973589"/>
            <a:ext cx="5711810" cy="3941540"/>
          </a:xfrm>
        </p:spPr>
        <p:txBody>
          <a:bodyPr>
            <a:normAutofit/>
          </a:bodyPr>
          <a:lstStyle>
            <a:lvl1pPr>
              <a:buClr>
                <a:schemeClr val="tx1"/>
              </a:buClr>
              <a:defRPr sz="1600">
                <a:solidFill>
                  <a:schemeClr val="tx1"/>
                </a:solidFill>
              </a:defRPr>
            </a:lvl1pPr>
            <a:lvl2pPr marL="384048" indent="-182880">
              <a:buClr>
                <a:schemeClr val="tx1"/>
              </a:buClr>
              <a:buFont typeface="Arial" panose="020B0604020202020204" pitchFamily="34" charset="0"/>
              <a:buChar char="•"/>
              <a:defRPr sz="1400">
                <a:solidFill>
                  <a:schemeClr val="tx1"/>
                </a:solidFill>
              </a:defRPr>
            </a:lvl2pPr>
            <a:lvl3pPr marL="566928" indent="-182880">
              <a:buClr>
                <a:schemeClr val="tx1"/>
              </a:buClr>
              <a:buFont typeface="Arial" panose="020B0604020202020204" pitchFamily="34" charset="0"/>
              <a:buChar char="•"/>
              <a:defRPr sz="1100">
                <a:solidFill>
                  <a:schemeClr val="tx1"/>
                </a:solidFill>
              </a:defRPr>
            </a:lvl3pPr>
            <a:lvl4pPr marL="749808" indent="-182880">
              <a:buClr>
                <a:schemeClr val="tx1"/>
              </a:buClr>
              <a:buFont typeface="Arial" panose="020B0604020202020204" pitchFamily="34" charset="0"/>
              <a:buChar char="•"/>
              <a:defRPr sz="1100">
                <a:solidFill>
                  <a:schemeClr val="tx1"/>
                </a:solidFill>
              </a:defRPr>
            </a:lvl4pPr>
            <a:lvl5pPr marL="932688" indent="-182880">
              <a:buClr>
                <a:schemeClr val="tx1"/>
              </a:buClr>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3">
            <a:extLst>
              <a:ext uri="{FF2B5EF4-FFF2-40B4-BE49-F238E27FC236}">
                <a16:creationId xmlns:a16="http://schemas.microsoft.com/office/drawing/2014/main" id="{D8E69886-8907-DB47-87C2-0621AF156D9F}"/>
              </a:ext>
            </a:extLst>
          </p:cNvPr>
          <p:cNvSpPr>
            <a:spLocks noGrp="1"/>
          </p:cNvSpPr>
          <p:nvPr>
            <p:ph sz="half" idx="14"/>
          </p:nvPr>
        </p:nvSpPr>
        <p:spPr>
          <a:xfrm>
            <a:off x="605170" y="621039"/>
            <a:ext cx="4589130" cy="5603086"/>
          </a:xfrm>
          <a:solidFill>
            <a:srgbClr val="EDEFF7"/>
          </a:solidFill>
        </p:spPr>
        <p:txBody>
          <a:bodyPr>
            <a:normAutofit/>
          </a:bodyPr>
          <a:lstStyle>
            <a:lvl1pPr>
              <a:buClr>
                <a:schemeClr val="tx1"/>
              </a:buClr>
              <a:defRPr sz="1600">
                <a:solidFill>
                  <a:schemeClr val="tx1"/>
                </a:solidFill>
              </a:defRPr>
            </a:lvl1pPr>
            <a:lvl2pPr marL="384048" indent="-182880">
              <a:buClr>
                <a:schemeClr val="tx1"/>
              </a:buClr>
              <a:buFont typeface="Arial" panose="020B0604020202020204" pitchFamily="34" charset="0"/>
              <a:buChar char="•"/>
              <a:defRPr sz="1400">
                <a:solidFill>
                  <a:schemeClr val="tx1"/>
                </a:solidFill>
              </a:defRPr>
            </a:lvl2pPr>
            <a:lvl3pPr marL="566928" indent="-182880">
              <a:buClr>
                <a:schemeClr val="tx1"/>
              </a:buClr>
              <a:buFont typeface="Arial" panose="020B0604020202020204" pitchFamily="34" charset="0"/>
              <a:buChar char="•"/>
              <a:defRPr sz="1100">
                <a:solidFill>
                  <a:schemeClr val="tx1"/>
                </a:solidFill>
              </a:defRPr>
            </a:lvl3pPr>
            <a:lvl4pPr marL="749808" indent="-182880">
              <a:buClr>
                <a:schemeClr val="tx1"/>
              </a:buClr>
              <a:buFont typeface="Arial" panose="020B0604020202020204" pitchFamily="34" charset="0"/>
              <a:buChar char="•"/>
              <a:defRPr sz="1100">
                <a:solidFill>
                  <a:schemeClr val="tx1"/>
                </a:solidFill>
              </a:defRPr>
            </a:lvl4pPr>
            <a:lvl5pPr marL="932688" indent="-182880">
              <a:buClr>
                <a:schemeClr val="tx1"/>
              </a:buClr>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0" name="Picture 9">
            <a:extLst>
              <a:ext uri="{FF2B5EF4-FFF2-40B4-BE49-F238E27FC236}">
                <a16:creationId xmlns:a16="http://schemas.microsoft.com/office/drawing/2014/main" id="{D59B4087-C3A4-46A2-8D56-ED3875DDFCA5}"/>
              </a:ext>
            </a:extLst>
          </p:cNvPr>
          <p:cNvPicPr>
            <a:picLocks noChangeAspect="1"/>
          </p:cNvPicPr>
          <p:nvPr userDrawn="1"/>
        </p:nvPicPr>
        <p:blipFill>
          <a:blip r:embed="rId2"/>
          <a:stretch>
            <a:fillRect/>
          </a:stretch>
        </p:blipFill>
        <p:spPr>
          <a:xfrm>
            <a:off x="9981149" y="6227659"/>
            <a:ext cx="1575851" cy="630341"/>
          </a:xfrm>
          <a:prstGeom prst="rect">
            <a:avLst/>
          </a:prstGeom>
        </p:spPr>
      </p:pic>
    </p:spTree>
    <p:extLst>
      <p:ext uri="{BB962C8B-B14F-4D97-AF65-F5344CB8AC3E}">
        <p14:creationId xmlns:p14="http://schemas.microsoft.com/office/powerpoint/2010/main" val="1626310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9C88DF2D-0421-A94C-82C1-867E1E5E4907}"/>
              </a:ext>
            </a:extLst>
          </p:cNvPr>
          <p:cNvSpPr/>
          <p:nvPr userDrawn="1"/>
        </p:nvSpPr>
        <p:spPr>
          <a:xfrm>
            <a:off x="10993582" y="0"/>
            <a:ext cx="1198418"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10" name="Rectangle">
            <a:extLst>
              <a:ext uri="{FF2B5EF4-FFF2-40B4-BE49-F238E27FC236}">
                <a16:creationId xmlns:a16="http://schemas.microsoft.com/office/drawing/2014/main" id="{334D05A3-7A20-9447-8D39-F2980D85413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8" name="Rectangle 7">
            <a:extLst>
              <a:ext uri="{FF2B5EF4-FFF2-40B4-BE49-F238E27FC236}">
                <a16:creationId xmlns:a16="http://schemas.microsoft.com/office/drawing/2014/main" id="{DA134939-39C0-4522-A125-A13DFDA66490}"/>
              </a:ext>
            </a:extLst>
          </p:cNvPr>
          <p:cNvSpPr/>
          <p:nvPr/>
        </p:nvSpPr>
        <p:spPr>
          <a:xfrm>
            <a:off x="634999" y="3927894"/>
            <a:ext cx="10922000" cy="2326856"/>
          </a:xfrm>
          <a:prstGeom prst="rect">
            <a:avLst/>
          </a:prstGeom>
          <a:solidFill>
            <a:srgbClr val="F6F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35001" y="603250"/>
            <a:ext cx="10921998" cy="3294019"/>
          </a:xfrm>
          <a:solidFill>
            <a:schemeClr val="bg1"/>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2" name="Title 1"/>
          <p:cNvSpPr>
            <a:spLocks noGrp="1"/>
          </p:cNvSpPr>
          <p:nvPr>
            <p:ph type="title"/>
          </p:nvPr>
        </p:nvSpPr>
        <p:spPr>
          <a:xfrm>
            <a:off x="1097279" y="4298078"/>
            <a:ext cx="10113645" cy="743682"/>
          </a:xfrm>
          <a:prstGeom prst="rect">
            <a:avLst/>
          </a:prstGeom>
        </p:spPr>
        <p:txBody>
          <a:bodyPr tIns="0" bIns="0" anchor="b">
            <a:noAutofit/>
          </a:bodyPr>
          <a:lstStyle>
            <a:lvl1pPr>
              <a:defRPr sz="3600" b="0">
                <a:solidFill>
                  <a:schemeClr val="tx1"/>
                </a:solidFill>
              </a:defRPr>
            </a:lvl1pPr>
          </a:lstStyle>
          <a:p>
            <a:r>
              <a:rPr lang="en-US" noProof="0"/>
              <a:t>Click to edit Master title style</a:t>
            </a:r>
          </a:p>
        </p:txBody>
      </p:sp>
      <p:sp>
        <p:nvSpPr>
          <p:cNvPr id="4" name="Text Placeholder 3"/>
          <p:cNvSpPr>
            <a:spLocks noGrp="1"/>
          </p:cNvSpPr>
          <p:nvPr>
            <p:ph type="body" sz="half" idx="2"/>
          </p:nvPr>
        </p:nvSpPr>
        <p:spPr>
          <a:xfrm>
            <a:off x="1097279" y="5213716"/>
            <a:ext cx="10113264" cy="609600"/>
          </a:xfrm>
        </p:spPr>
        <p:txBody>
          <a:bodyPr lIns="91440" tIns="0" rIns="91440" bIns="0">
            <a:normAutofit/>
          </a:bodyPr>
          <a:lstStyle>
            <a:lvl1pPr marL="0" indent="0">
              <a:spcBef>
                <a:spcPts val="0"/>
              </a:spcBef>
              <a:spcAft>
                <a:spcPts val="600"/>
              </a:spcAft>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pic>
        <p:nvPicPr>
          <p:cNvPr id="11" name="Picture 10">
            <a:extLst>
              <a:ext uri="{FF2B5EF4-FFF2-40B4-BE49-F238E27FC236}">
                <a16:creationId xmlns:a16="http://schemas.microsoft.com/office/drawing/2014/main" id="{204E5B0B-F13F-4CBC-A03C-9F251DB1A93E}"/>
              </a:ext>
            </a:extLst>
          </p:cNvPr>
          <p:cNvPicPr>
            <a:picLocks noChangeAspect="1"/>
          </p:cNvPicPr>
          <p:nvPr userDrawn="1"/>
        </p:nvPicPr>
        <p:blipFill>
          <a:blip r:embed="rId2"/>
          <a:stretch>
            <a:fillRect/>
          </a:stretch>
        </p:blipFill>
        <p:spPr>
          <a:xfrm>
            <a:off x="9417730" y="6210580"/>
            <a:ext cx="1575851" cy="630341"/>
          </a:xfrm>
          <a:prstGeom prst="rect">
            <a:avLst/>
          </a:prstGeom>
        </p:spPr>
      </p:pic>
    </p:spTree>
    <p:extLst>
      <p:ext uri="{BB962C8B-B14F-4D97-AF65-F5344CB8AC3E}">
        <p14:creationId xmlns:p14="http://schemas.microsoft.com/office/powerpoint/2010/main" val="4046387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2/25/2026</a:t>
            </a:fld>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329602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2/25/2026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31457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Header">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F9512BDE-EEA0-404B-8D45-8AA93D61DABC}"/>
              </a:ext>
            </a:extLst>
          </p:cNvPr>
          <p:cNvSpPr/>
          <p:nvPr userDrawn="1"/>
        </p:nvSpPr>
        <p:spPr>
          <a:xfrm flipH="1">
            <a:off x="4217870" y="0"/>
            <a:ext cx="3599236" cy="6857999"/>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11" name="Rectangle">
            <a:extLst>
              <a:ext uri="{FF2B5EF4-FFF2-40B4-BE49-F238E27FC236}">
                <a16:creationId xmlns:a16="http://schemas.microsoft.com/office/drawing/2014/main" id="{E1223535-0F2F-6340-80B9-0B5D9364A13F}"/>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90000"/>
              </a:lnSpc>
              <a:defRPr sz="8000" cap="all" spc="-50" baseline="0">
                <a:solidFill>
                  <a:srgbClr val="091330"/>
                </a:solidFill>
              </a:defRPr>
            </a:lvl1pPr>
          </a:lstStyle>
          <a:p>
            <a:r>
              <a:rPr lang="en-US" noProof="0"/>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rgbClr val="091330"/>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noProof="0"/>
          </a:p>
        </p:txBody>
      </p:sp>
      <p:pic>
        <p:nvPicPr>
          <p:cNvPr id="9" name="Picture 8">
            <a:extLst>
              <a:ext uri="{FF2B5EF4-FFF2-40B4-BE49-F238E27FC236}">
                <a16:creationId xmlns:a16="http://schemas.microsoft.com/office/drawing/2014/main" id="{F7FE47B0-6D90-470E-AB9C-59E5649B0C41}"/>
              </a:ext>
            </a:extLst>
          </p:cNvPr>
          <p:cNvPicPr>
            <a:picLocks noChangeAspect="1"/>
          </p:cNvPicPr>
          <p:nvPr userDrawn="1"/>
        </p:nvPicPr>
        <p:blipFill>
          <a:blip r:embed="rId2"/>
          <a:stretch>
            <a:fillRect/>
          </a:stretch>
        </p:blipFill>
        <p:spPr>
          <a:xfrm>
            <a:off x="9981149" y="6227659"/>
            <a:ext cx="1575851" cy="630341"/>
          </a:xfrm>
          <a:prstGeom prst="rect">
            <a:avLst/>
          </a:prstGeom>
        </p:spPr>
      </p:pic>
    </p:spTree>
    <p:extLst>
      <p:ext uri="{BB962C8B-B14F-4D97-AF65-F5344CB8AC3E}">
        <p14:creationId xmlns:p14="http://schemas.microsoft.com/office/powerpoint/2010/main" val="139707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202A34A5-A029-A246-82C6-D288185EB396}"/>
              </a:ext>
            </a:extLst>
          </p:cNvPr>
          <p:cNvSpPr/>
          <p:nvPr userDrawn="1"/>
        </p:nvSpPr>
        <p:spPr>
          <a:xfrm flipH="1">
            <a:off x="0" y="0"/>
            <a:ext cx="3351057"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13" name="Rectangle">
            <a:extLst>
              <a:ext uri="{FF2B5EF4-FFF2-40B4-BE49-F238E27FC236}">
                <a16:creationId xmlns:a16="http://schemas.microsoft.com/office/drawing/2014/main" id="{2773E1D8-C87F-EE46-8284-575DCA498E81}"/>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3" name="Content Placeholder 2"/>
          <p:cNvSpPr>
            <a:spLocks noGrp="1"/>
          </p:cNvSpPr>
          <p:nvPr>
            <p:ph idx="1"/>
          </p:nvPr>
        </p:nvSpPr>
        <p:spPr/>
        <p:txBody>
          <a:bodyPr/>
          <a:lstStyle>
            <a:lvl1pPr>
              <a:defRPr>
                <a:solidFill>
                  <a:srgbClr val="091330"/>
                </a:solidFill>
              </a:defRPr>
            </a:lvl1pPr>
            <a:lvl2pPr>
              <a:defRPr>
                <a:solidFill>
                  <a:srgbClr val="091330"/>
                </a:solidFill>
              </a:defRPr>
            </a:lvl2pPr>
            <a:lvl3pPr>
              <a:defRPr>
                <a:solidFill>
                  <a:srgbClr val="091330"/>
                </a:solidFill>
              </a:defRPr>
            </a:lvl3pPr>
            <a:lvl4pPr>
              <a:defRPr>
                <a:solidFill>
                  <a:srgbClr val="091330"/>
                </a:solidFill>
              </a:defRPr>
            </a:lvl4pPr>
            <a:lvl5pPr>
              <a:defRPr>
                <a:solidFill>
                  <a:srgbClr val="091330"/>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noProof="0"/>
          </a:p>
        </p:txBody>
      </p:sp>
      <p:sp>
        <p:nvSpPr>
          <p:cNvPr id="11" name="Title Placeholder 1">
            <a:extLst>
              <a:ext uri="{FF2B5EF4-FFF2-40B4-BE49-F238E27FC236}">
                <a16:creationId xmlns:a16="http://schemas.microsoft.com/office/drawing/2014/main" id="{C429A40D-770E-C144-A5B5-6A4442C09C24}"/>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solidFill>
                  <a:srgbClr val="091330"/>
                </a:solidFill>
              </a:defRPr>
            </a:lvl1pPr>
          </a:lstStyle>
          <a:p>
            <a:r>
              <a:rPr lang="en-US" noProof="0"/>
              <a:t>CLICK TO EDIT MASTER TITLE STYLE</a:t>
            </a:r>
          </a:p>
        </p:txBody>
      </p:sp>
    </p:spTree>
    <p:extLst>
      <p:ext uri="{BB962C8B-B14F-4D97-AF65-F5344CB8AC3E}">
        <p14:creationId xmlns:p14="http://schemas.microsoft.com/office/powerpoint/2010/main" val="3432407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64248D99-2B30-464D-B9B7-4E5C3A1F3FB2}"/>
              </a:ext>
            </a:extLst>
          </p:cNvPr>
          <p:cNvSpPr/>
          <p:nvPr userDrawn="1"/>
        </p:nvSpPr>
        <p:spPr>
          <a:xfrm flipH="1">
            <a:off x="0" y="0"/>
            <a:ext cx="6096000"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16" name="Rectangle">
            <a:extLst>
              <a:ext uri="{FF2B5EF4-FFF2-40B4-BE49-F238E27FC236}">
                <a16:creationId xmlns:a16="http://schemas.microsoft.com/office/drawing/2014/main" id="{3FAFF55B-FDE6-394B-A39B-22627D8FB6E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rgbClr val="09133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1097280" y="2958274"/>
            <a:ext cx="4639736" cy="2910821"/>
          </a:xfrm>
        </p:spPr>
        <p:txBody>
          <a:bodyPr>
            <a:normAutofit/>
          </a:bodyPr>
          <a:lstStyle>
            <a:lvl1pPr>
              <a:defRPr sz="1600">
                <a:solidFill>
                  <a:srgbClr val="091330"/>
                </a:solidFill>
              </a:defRPr>
            </a:lvl1pPr>
            <a:lvl2pPr>
              <a:defRPr sz="1400">
                <a:solidFill>
                  <a:srgbClr val="091330"/>
                </a:solidFill>
              </a:defRPr>
            </a:lvl2pPr>
            <a:lvl3pPr>
              <a:defRPr sz="1100">
                <a:solidFill>
                  <a:srgbClr val="091330"/>
                </a:solidFill>
              </a:defRPr>
            </a:lvl3pPr>
            <a:lvl4pPr>
              <a:defRPr sz="1100">
                <a:solidFill>
                  <a:srgbClr val="091330"/>
                </a:solidFill>
              </a:defRPr>
            </a:lvl4pPr>
            <a:lvl5pPr>
              <a:defRPr sz="1100">
                <a:solidFill>
                  <a:srgbClr val="091330"/>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rgbClr val="09133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6515944" y="2958273"/>
            <a:ext cx="4639736" cy="2910821"/>
          </a:xfrm>
        </p:spPr>
        <p:txBody>
          <a:bodyPr>
            <a:normAutofit/>
          </a:bodyPr>
          <a:lstStyle>
            <a:lvl1pPr>
              <a:defRPr sz="1600">
                <a:solidFill>
                  <a:srgbClr val="091330"/>
                </a:solidFill>
              </a:defRPr>
            </a:lvl1pPr>
            <a:lvl2pPr>
              <a:defRPr sz="1400">
                <a:solidFill>
                  <a:srgbClr val="091330"/>
                </a:solidFill>
              </a:defRPr>
            </a:lvl2pPr>
            <a:lvl3pPr>
              <a:defRPr sz="1100">
                <a:solidFill>
                  <a:srgbClr val="091330"/>
                </a:solidFill>
              </a:defRPr>
            </a:lvl3pPr>
            <a:lvl4pPr>
              <a:defRPr sz="1100">
                <a:solidFill>
                  <a:srgbClr val="091330"/>
                </a:solidFill>
              </a:defRPr>
            </a:lvl4pPr>
            <a:lvl5pPr>
              <a:defRPr sz="1100">
                <a:solidFill>
                  <a:srgbClr val="091330"/>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noProof="0"/>
          </a:p>
        </p:txBody>
      </p:sp>
      <p:sp>
        <p:nvSpPr>
          <p:cNvPr id="17" name="Title Placeholder 1">
            <a:extLst>
              <a:ext uri="{FF2B5EF4-FFF2-40B4-BE49-F238E27FC236}">
                <a16:creationId xmlns:a16="http://schemas.microsoft.com/office/drawing/2014/main" id="{99E345E4-E77C-484E-9FBB-E4EC71F08545}"/>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solidFill>
                  <a:srgbClr val="091330"/>
                </a:solidFill>
              </a:defRPr>
            </a:lvl1pPr>
          </a:lstStyle>
          <a:p>
            <a:r>
              <a:rPr lang="en-US" noProof="0"/>
              <a:t>CLICK TO EDIT MASTER TITLE STYLE</a:t>
            </a:r>
          </a:p>
        </p:txBody>
      </p:sp>
    </p:spTree>
    <p:extLst>
      <p:ext uri="{BB962C8B-B14F-4D97-AF65-F5344CB8AC3E}">
        <p14:creationId xmlns:p14="http://schemas.microsoft.com/office/powerpoint/2010/main" val="2423224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mparison">
    <p:bg>
      <p:bgPr>
        <a:solidFill>
          <a:schemeClr val="bg1"/>
        </a:solidFill>
        <a:effectLst/>
      </p:bgPr>
    </p:bg>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64248D99-2B30-464D-B9B7-4E5C3A1F3FB2}"/>
              </a:ext>
            </a:extLst>
          </p:cNvPr>
          <p:cNvSpPr/>
          <p:nvPr userDrawn="1"/>
        </p:nvSpPr>
        <p:spPr>
          <a:xfrm flipH="1">
            <a:off x="0" y="0"/>
            <a:ext cx="6096000"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16" name="Rectangle">
            <a:extLst>
              <a:ext uri="{FF2B5EF4-FFF2-40B4-BE49-F238E27FC236}">
                <a16:creationId xmlns:a16="http://schemas.microsoft.com/office/drawing/2014/main" id="{3FAFF55B-FDE6-394B-A39B-22627D8FB6E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noProof="0"/>
          </a:p>
        </p:txBody>
      </p:sp>
      <p:sp>
        <p:nvSpPr>
          <p:cNvPr id="17" name="Title Placeholder 1">
            <a:extLst>
              <a:ext uri="{FF2B5EF4-FFF2-40B4-BE49-F238E27FC236}">
                <a16:creationId xmlns:a16="http://schemas.microsoft.com/office/drawing/2014/main" id="{99E345E4-E77C-484E-9FBB-E4EC71F08545}"/>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solidFill>
                  <a:srgbClr val="091330"/>
                </a:solidFill>
              </a:defRPr>
            </a:lvl1pPr>
          </a:lstStyle>
          <a:p>
            <a:r>
              <a:rPr lang="en-US" noProof="0"/>
              <a:t>CLICK TO EDIT MASTER TITLE STYLE</a:t>
            </a:r>
          </a:p>
        </p:txBody>
      </p:sp>
      <p:sp>
        <p:nvSpPr>
          <p:cNvPr id="10" name="Text Placeholder 2">
            <a:extLst>
              <a:ext uri="{FF2B5EF4-FFF2-40B4-BE49-F238E27FC236}">
                <a16:creationId xmlns:a16="http://schemas.microsoft.com/office/drawing/2014/main" id="{93C6167B-1654-4C74-9BAE-432249AA6093}"/>
              </a:ext>
            </a:extLst>
          </p:cNvPr>
          <p:cNvSpPr>
            <a:spLocks noGrp="1"/>
          </p:cNvSpPr>
          <p:nvPr>
            <p:ph type="body" idx="12"/>
          </p:nvPr>
        </p:nvSpPr>
        <p:spPr>
          <a:xfrm>
            <a:off x="4546150" y="1741516"/>
            <a:ext cx="3099700" cy="736282"/>
          </a:xfrm>
        </p:spPr>
        <p:txBody>
          <a:bodyPr lIns="91440" rIns="91440" anchor="ctr">
            <a:normAutofit/>
          </a:bodyPr>
          <a:lstStyle>
            <a:lvl1pPr marL="0" indent="0">
              <a:buNone/>
              <a:defRPr sz="2000" b="0" cap="all" baseline="0">
                <a:solidFill>
                  <a:srgbClr val="09133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 name="Content Placeholder 3">
            <a:extLst>
              <a:ext uri="{FF2B5EF4-FFF2-40B4-BE49-F238E27FC236}">
                <a16:creationId xmlns:a16="http://schemas.microsoft.com/office/drawing/2014/main" id="{B59AA61B-5E83-45C3-9137-268254E3D9A3}"/>
              </a:ext>
            </a:extLst>
          </p:cNvPr>
          <p:cNvSpPr>
            <a:spLocks noGrp="1"/>
          </p:cNvSpPr>
          <p:nvPr>
            <p:ph sz="half" idx="13"/>
          </p:nvPr>
        </p:nvSpPr>
        <p:spPr>
          <a:xfrm>
            <a:off x="4546150" y="2688859"/>
            <a:ext cx="3099701" cy="3429308"/>
          </a:xfrm>
        </p:spPr>
        <p:txBody>
          <a:bodyPr>
            <a:normAutofit/>
          </a:bodyPr>
          <a:lstStyle>
            <a:lvl1pPr>
              <a:defRPr sz="1600">
                <a:solidFill>
                  <a:srgbClr val="091330"/>
                </a:solidFill>
              </a:defRPr>
            </a:lvl1pPr>
            <a:lvl2pPr>
              <a:defRPr sz="1400">
                <a:solidFill>
                  <a:srgbClr val="091330"/>
                </a:solidFill>
              </a:defRPr>
            </a:lvl2pPr>
            <a:lvl3pPr>
              <a:defRPr sz="1100">
                <a:solidFill>
                  <a:srgbClr val="091330"/>
                </a:solidFill>
              </a:defRPr>
            </a:lvl3pPr>
            <a:lvl4pPr>
              <a:defRPr sz="1100">
                <a:solidFill>
                  <a:srgbClr val="091330"/>
                </a:solidFill>
              </a:defRPr>
            </a:lvl4pPr>
            <a:lvl5pPr>
              <a:defRPr sz="1100">
                <a:solidFill>
                  <a:srgbClr val="091330"/>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2">
            <a:extLst>
              <a:ext uri="{FF2B5EF4-FFF2-40B4-BE49-F238E27FC236}">
                <a16:creationId xmlns:a16="http://schemas.microsoft.com/office/drawing/2014/main" id="{BBA3D234-9787-4321-ADEC-630BE0EA16D1}"/>
              </a:ext>
            </a:extLst>
          </p:cNvPr>
          <p:cNvSpPr>
            <a:spLocks noGrp="1"/>
          </p:cNvSpPr>
          <p:nvPr>
            <p:ph type="body" idx="14"/>
          </p:nvPr>
        </p:nvSpPr>
        <p:spPr>
          <a:xfrm>
            <a:off x="829911" y="1753168"/>
            <a:ext cx="3099700" cy="736282"/>
          </a:xfrm>
        </p:spPr>
        <p:txBody>
          <a:bodyPr lIns="91440" rIns="91440" anchor="ctr">
            <a:normAutofit/>
          </a:bodyPr>
          <a:lstStyle>
            <a:lvl1pPr marL="0" indent="0">
              <a:buNone/>
              <a:defRPr sz="2000" b="0" cap="all" baseline="0">
                <a:solidFill>
                  <a:srgbClr val="09133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2">
            <a:extLst>
              <a:ext uri="{FF2B5EF4-FFF2-40B4-BE49-F238E27FC236}">
                <a16:creationId xmlns:a16="http://schemas.microsoft.com/office/drawing/2014/main" id="{A63DDFF3-43C7-4985-B1AC-DEEE17974EF4}"/>
              </a:ext>
            </a:extLst>
          </p:cNvPr>
          <p:cNvSpPr>
            <a:spLocks noGrp="1"/>
          </p:cNvSpPr>
          <p:nvPr>
            <p:ph type="body" idx="15"/>
          </p:nvPr>
        </p:nvSpPr>
        <p:spPr>
          <a:xfrm>
            <a:off x="8262389" y="1729047"/>
            <a:ext cx="3099700" cy="736282"/>
          </a:xfrm>
        </p:spPr>
        <p:txBody>
          <a:bodyPr lIns="91440" rIns="91440" anchor="ctr">
            <a:normAutofit/>
          </a:bodyPr>
          <a:lstStyle>
            <a:lvl1pPr marL="0" indent="0">
              <a:buNone/>
              <a:defRPr sz="2000" b="0" cap="all" baseline="0">
                <a:solidFill>
                  <a:srgbClr val="09133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0" name="Content Placeholder 3">
            <a:extLst>
              <a:ext uri="{FF2B5EF4-FFF2-40B4-BE49-F238E27FC236}">
                <a16:creationId xmlns:a16="http://schemas.microsoft.com/office/drawing/2014/main" id="{4322BCF2-A0FD-4135-AC60-2BC668AA3AD6}"/>
              </a:ext>
            </a:extLst>
          </p:cNvPr>
          <p:cNvSpPr>
            <a:spLocks noGrp="1"/>
          </p:cNvSpPr>
          <p:nvPr>
            <p:ph sz="half" idx="16"/>
          </p:nvPr>
        </p:nvSpPr>
        <p:spPr>
          <a:xfrm>
            <a:off x="829911" y="2688859"/>
            <a:ext cx="3099701" cy="3429308"/>
          </a:xfrm>
        </p:spPr>
        <p:txBody>
          <a:bodyPr>
            <a:normAutofit/>
          </a:bodyPr>
          <a:lstStyle>
            <a:lvl1pPr>
              <a:defRPr sz="1600">
                <a:solidFill>
                  <a:srgbClr val="091330"/>
                </a:solidFill>
              </a:defRPr>
            </a:lvl1pPr>
            <a:lvl2pPr>
              <a:defRPr sz="1400">
                <a:solidFill>
                  <a:srgbClr val="091330"/>
                </a:solidFill>
              </a:defRPr>
            </a:lvl2pPr>
            <a:lvl3pPr>
              <a:defRPr sz="1100">
                <a:solidFill>
                  <a:srgbClr val="091330"/>
                </a:solidFill>
              </a:defRPr>
            </a:lvl3pPr>
            <a:lvl4pPr>
              <a:defRPr sz="1100">
                <a:solidFill>
                  <a:srgbClr val="091330"/>
                </a:solidFill>
              </a:defRPr>
            </a:lvl4pPr>
            <a:lvl5pPr>
              <a:defRPr sz="1100">
                <a:solidFill>
                  <a:srgbClr val="091330"/>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Content Placeholder 3">
            <a:extLst>
              <a:ext uri="{FF2B5EF4-FFF2-40B4-BE49-F238E27FC236}">
                <a16:creationId xmlns:a16="http://schemas.microsoft.com/office/drawing/2014/main" id="{59B0B695-A99F-4559-A720-FA413C68B3C8}"/>
              </a:ext>
            </a:extLst>
          </p:cNvPr>
          <p:cNvSpPr>
            <a:spLocks noGrp="1"/>
          </p:cNvSpPr>
          <p:nvPr>
            <p:ph sz="half" idx="17"/>
          </p:nvPr>
        </p:nvSpPr>
        <p:spPr>
          <a:xfrm>
            <a:off x="8262388" y="2688859"/>
            <a:ext cx="3099701" cy="3429308"/>
          </a:xfrm>
        </p:spPr>
        <p:txBody>
          <a:bodyPr>
            <a:normAutofit/>
          </a:bodyPr>
          <a:lstStyle>
            <a:lvl1pPr>
              <a:defRPr sz="1600">
                <a:solidFill>
                  <a:srgbClr val="091330"/>
                </a:solidFill>
              </a:defRPr>
            </a:lvl1pPr>
            <a:lvl2pPr>
              <a:defRPr sz="1400">
                <a:solidFill>
                  <a:srgbClr val="091330"/>
                </a:solidFill>
              </a:defRPr>
            </a:lvl2pPr>
            <a:lvl3pPr>
              <a:defRPr sz="1100">
                <a:solidFill>
                  <a:srgbClr val="091330"/>
                </a:solidFill>
              </a:defRPr>
            </a:lvl3pPr>
            <a:lvl4pPr>
              <a:defRPr sz="1100">
                <a:solidFill>
                  <a:srgbClr val="091330"/>
                </a:solidFill>
              </a:defRPr>
            </a:lvl4pPr>
            <a:lvl5pPr>
              <a:defRPr sz="1100">
                <a:solidFill>
                  <a:srgbClr val="091330"/>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274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8EEAD-A581-4CE2-BC5C-F47FB70C3A42}"/>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73E9CD22-1782-4119-9F69-BCCA7AF97D90}"/>
              </a:ext>
            </a:extLst>
          </p:cNvPr>
          <p:cNvSpPr>
            <a:spLocks noGrp="1"/>
          </p:cNvSpPr>
          <p:nvPr>
            <p:ph type="sldNum" sz="quarter" idx="12"/>
          </p:nvPr>
        </p:nvSpPr>
        <p:spPr/>
        <p:txBody>
          <a:bodyPr/>
          <a:lstStyle/>
          <a:p>
            <a:fld id="{3A98EE3D-8CD1-4C3F-BD1C-C98C9596463C}" type="slidenum">
              <a:rPr lang="en-US" noProof="0" smtClean="0"/>
              <a:t>‹#›</a:t>
            </a:fld>
            <a:endParaRPr lang="en-US" noProof="0"/>
          </a:p>
        </p:txBody>
      </p:sp>
      <p:sp>
        <p:nvSpPr>
          <p:cNvPr id="7" name="Content Placeholder 6">
            <a:extLst>
              <a:ext uri="{FF2B5EF4-FFF2-40B4-BE49-F238E27FC236}">
                <a16:creationId xmlns:a16="http://schemas.microsoft.com/office/drawing/2014/main" id="{8906BF23-A6EA-4081-92D4-3A69953F281F}"/>
              </a:ext>
            </a:extLst>
          </p:cNvPr>
          <p:cNvSpPr>
            <a:spLocks noGrp="1"/>
          </p:cNvSpPr>
          <p:nvPr>
            <p:ph sz="quarter" idx="13"/>
          </p:nvPr>
        </p:nvSpPr>
        <p:spPr>
          <a:xfrm>
            <a:off x="973311" y="2893118"/>
            <a:ext cx="2692400" cy="2343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A6778FE0-BFCB-4A3E-B280-47B176CD66B3}"/>
              </a:ext>
            </a:extLst>
          </p:cNvPr>
          <p:cNvSpPr>
            <a:spLocks noGrp="1"/>
          </p:cNvSpPr>
          <p:nvPr>
            <p:ph sz="quarter" idx="14"/>
          </p:nvPr>
        </p:nvSpPr>
        <p:spPr>
          <a:xfrm>
            <a:off x="4392353" y="2893118"/>
            <a:ext cx="2692400" cy="2343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0BFE4408-5E80-4511-83E1-4764F0FE6987}"/>
              </a:ext>
            </a:extLst>
          </p:cNvPr>
          <p:cNvSpPr>
            <a:spLocks noGrp="1"/>
          </p:cNvSpPr>
          <p:nvPr>
            <p:ph sz="quarter" idx="15"/>
          </p:nvPr>
        </p:nvSpPr>
        <p:spPr>
          <a:xfrm>
            <a:off x="7915541" y="2856152"/>
            <a:ext cx="2692400" cy="2343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AE836107-3F57-4F4C-9F8B-40800AEC1ADE}"/>
              </a:ext>
            </a:extLst>
          </p:cNvPr>
          <p:cNvSpPr>
            <a:spLocks noGrp="1"/>
          </p:cNvSpPr>
          <p:nvPr>
            <p:ph sz="quarter" idx="16"/>
          </p:nvPr>
        </p:nvSpPr>
        <p:spPr>
          <a:xfrm>
            <a:off x="814330" y="1996585"/>
            <a:ext cx="2568575" cy="495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422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83ACCAC0-2C8A-CE43-8C55-22BB53C73920}"/>
              </a:ext>
            </a:extLst>
          </p:cNvPr>
          <p:cNvSpPr/>
          <p:nvPr userDrawn="1"/>
        </p:nvSpPr>
        <p:spPr>
          <a:xfrm flipH="1">
            <a:off x="0" y="0"/>
            <a:ext cx="3351057"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10" name="Rectangle">
            <a:extLst>
              <a:ext uri="{FF2B5EF4-FFF2-40B4-BE49-F238E27FC236}">
                <a16:creationId xmlns:a16="http://schemas.microsoft.com/office/drawing/2014/main" id="{A400A9BD-AA60-E24D-9FC2-722758C8C933}"/>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noProof="0"/>
          </a:p>
        </p:txBody>
      </p:sp>
      <p:sp>
        <p:nvSpPr>
          <p:cNvPr id="14" name="Title Placeholder 1">
            <a:extLst>
              <a:ext uri="{FF2B5EF4-FFF2-40B4-BE49-F238E27FC236}">
                <a16:creationId xmlns:a16="http://schemas.microsoft.com/office/drawing/2014/main" id="{D4076461-FF7A-8843-B7F9-D041F3FB22FC}"/>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solidFill>
                  <a:srgbClr val="091330"/>
                </a:solidFill>
              </a:defRPr>
            </a:lvl1pPr>
          </a:lstStyle>
          <a:p>
            <a:r>
              <a:rPr lang="en-US" noProof="0"/>
              <a:t>CLICK TO EDIT MASTER TITLE STYLE</a:t>
            </a:r>
          </a:p>
        </p:txBody>
      </p:sp>
    </p:spTree>
    <p:extLst>
      <p:ext uri="{BB962C8B-B14F-4D97-AF65-F5344CB8AC3E}">
        <p14:creationId xmlns:p14="http://schemas.microsoft.com/office/powerpoint/2010/main" val="3020399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
    <p:bg>
      <p:bgPr>
        <a:solidFill>
          <a:schemeClr val="bg1"/>
        </a:soli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35FB147F-5DC4-B24C-B8CB-D3DA74290381}"/>
              </a:ext>
            </a:extLst>
          </p:cNvPr>
          <p:cNvSpPr/>
          <p:nvPr userDrawn="1"/>
        </p:nvSpPr>
        <p:spPr>
          <a:xfrm>
            <a:off x="1" y="3429000"/>
            <a:ext cx="12192000" cy="3429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10" name="Rectangle">
            <a:extLst>
              <a:ext uri="{FF2B5EF4-FFF2-40B4-BE49-F238E27FC236}">
                <a16:creationId xmlns:a16="http://schemas.microsoft.com/office/drawing/2014/main" id="{A400A9BD-AA60-E24D-9FC2-722758C8C933}"/>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19" name="Picture Placeholder 3">
            <a:extLst>
              <a:ext uri="{FF2B5EF4-FFF2-40B4-BE49-F238E27FC236}">
                <a16:creationId xmlns:a16="http://schemas.microsoft.com/office/drawing/2014/main" id="{B9308E97-4F89-394E-856A-5B4EFCB2E73D}"/>
              </a:ext>
            </a:extLst>
          </p:cNvPr>
          <p:cNvSpPr>
            <a:spLocks noGrp="1"/>
          </p:cNvSpPr>
          <p:nvPr>
            <p:ph type="pic" sz="quarter" idx="13"/>
          </p:nvPr>
        </p:nvSpPr>
        <p:spPr>
          <a:xfrm>
            <a:off x="1097279" y="1930861"/>
            <a:ext cx="2919413" cy="2919413"/>
          </a:xfrm>
          <a:solidFill>
            <a:srgbClr val="EDEFF7"/>
          </a:solidFill>
        </p:spPr>
        <p:txBody>
          <a:bodyPr anchor="ctr"/>
          <a:lstStyle>
            <a:lvl1pPr algn="ctr">
              <a:defRPr/>
            </a:lvl1pPr>
          </a:lstStyle>
          <a:p>
            <a:r>
              <a:rPr lang="en-US" noProof="0"/>
              <a:t>Click icon to add picture</a:t>
            </a:r>
          </a:p>
        </p:txBody>
      </p:sp>
      <p:sp>
        <p:nvSpPr>
          <p:cNvPr id="20" name="Picture Placeholder 3">
            <a:extLst>
              <a:ext uri="{FF2B5EF4-FFF2-40B4-BE49-F238E27FC236}">
                <a16:creationId xmlns:a16="http://schemas.microsoft.com/office/drawing/2014/main" id="{A50BECA0-8817-964B-AEDB-A45669684C37}"/>
              </a:ext>
            </a:extLst>
          </p:cNvPr>
          <p:cNvSpPr>
            <a:spLocks noGrp="1"/>
          </p:cNvSpPr>
          <p:nvPr>
            <p:ph type="pic" sz="quarter" idx="14"/>
          </p:nvPr>
        </p:nvSpPr>
        <p:spPr>
          <a:xfrm>
            <a:off x="4659186" y="1930861"/>
            <a:ext cx="2919413" cy="2919413"/>
          </a:xfrm>
          <a:solidFill>
            <a:srgbClr val="EDEFF7"/>
          </a:solidFill>
        </p:spPr>
        <p:txBody>
          <a:bodyPr anchor="ctr"/>
          <a:lstStyle>
            <a:lvl1pPr algn="ctr">
              <a:defRPr/>
            </a:lvl1pPr>
          </a:lstStyle>
          <a:p>
            <a:r>
              <a:rPr lang="en-US" noProof="0"/>
              <a:t>Click icon to add picture</a:t>
            </a:r>
          </a:p>
        </p:txBody>
      </p:sp>
      <p:sp>
        <p:nvSpPr>
          <p:cNvPr id="21" name="Picture Placeholder 3">
            <a:extLst>
              <a:ext uri="{FF2B5EF4-FFF2-40B4-BE49-F238E27FC236}">
                <a16:creationId xmlns:a16="http://schemas.microsoft.com/office/drawing/2014/main" id="{EF399F4D-B67A-4C4B-BCF3-36FE110603F1}"/>
              </a:ext>
            </a:extLst>
          </p:cNvPr>
          <p:cNvSpPr>
            <a:spLocks noGrp="1"/>
          </p:cNvSpPr>
          <p:nvPr>
            <p:ph type="pic" sz="quarter" idx="15"/>
          </p:nvPr>
        </p:nvSpPr>
        <p:spPr>
          <a:xfrm>
            <a:off x="8221093" y="1930861"/>
            <a:ext cx="2919413" cy="2919413"/>
          </a:xfrm>
          <a:solidFill>
            <a:srgbClr val="EDEFF7"/>
          </a:solidFill>
        </p:spPr>
        <p:txBody>
          <a:bodyPr anchor="ctr"/>
          <a:lstStyle>
            <a:lvl1pPr algn="ctr">
              <a:defRPr/>
            </a:lvl1pPr>
          </a:lstStyle>
          <a:p>
            <a:r>
              <a:rPr lang="en-US" noProof="0"/>
              <a:t>Click icon to add picture</a:t>
            </a:r>
          </a:p>
        </p:txBody>
      </p:sp>
      <p:sp>
        <p:nvSpPr>
          <p:cNvPr id="22" name="Text Placeholder 3">
            <a:extLst>
              <a:ext uri="{FF2B5EF4-FFF2-40B4-BE49-F238E27FC236}">
                <a16:creationId xmlns:a16="http://schemas.microsoft.com/office/drawing/2014/main" id="{08305C84-E25F-EC49-8F2B-4C0181FD3ABF}"/>
              </a:ext>
            </a:extLst>
          </p:cNvPr>
          <p:cNvSpPr>
            <a:spLocks noGrp="1"/>
          </p:cNvSpPr>
          <p:nvPr>
            <p:ph type="body" sz="half" idx="2" hasCustomPrompt="1"/>
          </p:nvPr>
        </p:nvSpPr>
        <p:spPr>
          <a:xfrm>
            <a:off x="1097279" y="5257321"/>
            <a:ext cx="2919413" cy="583534"/>
          </a:xfrm>
        </p:spPr>
        <p:txBody>
          <a:bodyPr lIns="91440" rIns="9144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Name Goes Here</a:t>
            </a:r>
          </a:p>
        </p:txBody>
      </p:sp>
      <p:sp>
        <p:nvSpPr>
          <p:cNvPr id="23" name="Text Placeholder 3">
            <a:extLst>
              <a:ext uri="{FF2B5EF4-FFF2-40B4-BE49-F238E27FC236}">
                <a16:creationId xmlns:a16="http://schemas.microsoft.com/office/drawing/2014/main" id="{A57A1FCE-E6BF-3747-9D43-42DBA6656EC0}"/>
              </a:ext>
            </a:extLst>
          </p:cNvPr>
          <p:cNvSpPr>
            <a:spLocks noGrp="1"/>
          </p:cNvSpPr>
          <p:nvPr>
            <p:ph type="body" sz="half" idx="16" hasCustomPrompt="1"/>
          </p:nvPr>
        </p:nvSpPr>
        <p:spPr>
          <a:xfrm>
            <a:off x="4666773" y="5257321"/>
            <a:ext cx="2919413" cy="583534"/>
          </a:xfrm>
        </p:spPr>
        <p:txBody>
          <a:bodyPr lIns="91440" rIns="9144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Name Goes Here</a:t>
            </a:r>
          </a:p>
        </p:txBody>
      </p:sp>
      <p:sp>
        <p:nvSpPr>
          <p:cNvPr id="24" name="Text Placeholder 3">
            <a:extLst>
              <a:ext uri="{FF2B5EF4-FFF2-40B4-BE49-F238E27FC236}">
                <a16:creationId xmlns:a16="http://schemas.microsoft.com/office/drawing/2014/main" id="{5B4B74C8-96E7-684F-91B9-8CE56CD10F1E}"/>
              </a:ext>
            </a:extLst>
          </p:cNvPr>
          <p:cNvSpPr>
            <a:spLocks noGrp="1"/>
          </p:cNvSpPr>
          <p:nvPr>
            <p:ph type="body" sz="half" idx="17" hasCustomPrompt="1"/>
          </p:nvPr>
        </p:nvSpPr>
        <p:spPr>
          <a:xfrm>
            <a:off x="8236267" y="5257321"/>
            <a:ext cx="2919413" cy="583534"/>
          </a:xfrm>
        </p:spPr>
        <p:txBody>
          <a:bodyPr lIns="91440" rIns="9144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Name Goes Here</a:t>
            </a:r>
          </a:p>
        </p:txBody>
      </p:sp>
      <p:sp>
        <p:nvSpPr>
          <p:cNvPr id="25" name="Title Placeholder 1">
            <a:extLst>
              <a:ext uri="{FF2B5EF4-FFF2-40B4-BE49-F238E27FC236}">
                <a16:creationId xmlns:a16="http://schemas.microsoft.com/office/drawing/2014/main" id="{D522564E-B348-544F-A8E5-CFCAFA48B54B}"/>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solidFill>
                  <a:srgbClr val="091330"/>
                </a:solidFill>
              </a:defRPr>
            </a:lvl1pPr>
          </a:lstStyle>
          <a:p>
            <a:r>
              <a:rPr lang="en-US" noProof="0"/>
              <a:t>CLICK TO EDIT MASTER TITLE STYLE</a:t>
            </a:r>
          </a:p>
        </p:txBody>
      </p:sp>
    </p:spTree>
    <p:extLst>
      <p:ext uri="{BB962C8B-B14F-4D97-AF65-F5344CB8AC3E}">
        <p14:creationId xmlns:p14="http://schemas.microsoft.com/office/powerpoint/2010/main" val="141889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22277A-E818-4826-AAF2-657E0F49DEDB}"/>
              </a:ext>
            </a:extLst>
          </p:cNvPr>
          <p:cNvPicPr>
            <a:picLocks noChangeAspect="1"/>
          </p:cNvPicPr>
          <p:nvPr userDrawn="1"/>
        </p:nvPicPr>
        <p:blipFill>
          <a:blip r:embed="rId2"/>
          <a:stretch>
            <a:fillRect/>
          </a:stretch>
        </p:blipFill>
        <p:spPr>
          <a:xfrm>
            <a:off x="9981149" y="6227659"/>
            <a:ext cx="1575851" cy="630341"/>
          </a:xfrm>
          <a:prstGeom prst="rect">
            <a:avLst/>
          </a:prstGeom>
        </p:spPr>
      </p:pic>
    </p:spTree>
    <p:extLst>
      <p:ext uri="{BB962C8B-B14F-4D97-AF65-F5344CB8AC3E}">
        <p14:creationId xmlns:p14="http://schemas.microsoft.com/office/powerpoint/2010/main" val="247229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1552108B-1F90-0044-A7D4-0956E919F29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2" name="Title Placeholder 1"/>
          <p:cNvSpPr>
            <a:spLocks noGrp="1"/>
          </p:cNvSpPr>
          <p:nvPr>
            <p:ph type="title"/>
          </p:nvPr>
        </p:nvSpPr>
        <p:spPr>
          <a:xfrm>
            <a:off x="1097280" y="942871"/>
            <a:ext cx="10058400" cy="587584"/>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noProof="0" smtClean="0"/>
              <a:t>2/25/2026</a:t>
            </a:fld>
            <a:endParaRPr lang="en-US" noProof="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noProof="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noProof="0" smtClean="0"/>
              <a:t>‹#›</a:t>
            </a:fld>
            <a:endParaRPr lang="en-US" noProof="0"/>
          </a:p>
        </p:txBody>
      </p:sp>
      <p:pic>
        <p:nvPicPr>
          <p:cNvPr id="10" name="Picture 9">
            <a:extLst>
              <a:ext uri="{FF2B5EF4-FFF2-40B4-BE49-F238E27FC236}">
                <a16:creationId xmlns:a16="http://schemas.microsoft.com/office/drawing/2014/main" id="{4A82B01F-FDD0-49DE-9D22-E853A3384C30}"/>
              </a:ext>
            </a:extLst>
          </p:cNvPr>
          <p:cNvPicPr>
            <a:picLocks noChangeAspect="1"/>
          </p:cNvPicPr>
          <p:nvPr userDrawn="1"/>
        </p:nvPicPr>
        <p:blipFill>
          <a:blip r:embed="rId18"/>
          <a:stretch>
            <a:fillRect/>
          </a:stretch>
        </p:blipFill>
        <p:spPr>
          <a:xfrm>
            <a:off x="9981149" y="6227659"/>
            <a:ext cx="1575851" cy="630341"/>
          </a:xfrm>
          <a:prstGeom prst="rect">
            <a:avLst/>
          </a:prstGeom>
        </p:spPr>
      </p:pic>
    </p:spTree>
    <p:extLst>
      <p:ext uri="{BB962C8B-B14F-4D97-AF65-F5344CB8AC3E}">
        <p14:creationId xmlns:p14="http://schemas.microsoft.com/office/powerpoint/2010/main" val="1394360962"/>
      </p:ext>
    </p:extLst>
  </p:cSld>
  <p:clrMap bg1="lt1" tx1="dk1" bg2="lt2" tx2="dk2" accent1="accent1" accent2="accent2" accent3="accent3" accent4="accent4" accent5="accent5" accent6="accent6" hlink="hlink" folHlink="folHlink"/>
  <p:sldLayoutIdLst>
    <p:sldLayoutId id="2147483674" r:id="rId1"/>
    <p:sldLayoutId id="2147483693" r:id="rId2"/>
    <p:sldLayoutId id="2147483675" r:id="rId3"/>
    <p:sldLayoutId id="2147483684" r:id="rId4"/>
    <p:sldLayoutId id="2147483696" r:id="rId5"/>
    <p:sldLayoutId id="2147483695" r:id="rId6"/>
    <p:sldLayoutId id="2147483678" r:id="rId7"/>
    <p:sldLayoutId id="2147483688" r:id="rId8"/>
    <p:sldLayoutId id="2147483679" r:id="rId9"/>
    <p:sldLayoutId id="2147483692" r:id="rId10"/>
    <p:sldLayoutId id="2147483691" r:id="rId11"/>
    <p:sldLayoutId id="2147483690" r:id="rId12"/>
    <p:sldLayoutId id="2147483689" r:id="rId13"/>
    <p:sldLayoutId id="2147483683" r:id="rId14"/>
    <p:sldLayoutId id="2147483694" r:id="rId15"/>
    <p:sldLayoutId id="2147483697"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2800" kern="1200" spc="-50" baseline="0">
          <a:solidFill>
            <a:srgbClr val="091330"/>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rgbClr val="091330"/>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rgbClr val="091330"/>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rgbClr val="091330"/>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rgbClr val="091330"/>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rgbClr val="09133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osha.gov/stop-falls/plan-provide-train"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hyperlink" Target="http://www.complianceplace.co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mailto:ccampbell@complianceplace.com" TargetMode="External"/><Relationship Id="rId4" Type="http://schemas.openxmlformats.org/officeDocument/2006/relationships/hyperlink" Target="mailto:brit@complianceplace.c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7AEFB0-51F2-5449-996C-73382891D2F9}"/>
              </a:ext>
            </a:extLst>
          </p:cNvPr>
          <p:cNvSpPr>
            <a:spLocks noGrp="1"/>
          </p:cNvSpPr>
          <p:nvPr>
            <p:ph type="ctrTitle"/>
          </p:nvPr>
        </p:nvSpPr>
        <p:spPr/>
        <p:txBody>
          <a:bodyPr>
            <a:normAutofit/>
          </a:bodyPr>
          <a:lstStyle/>
          <a:p>
            <a:r>
              <a:rPr lang="en-US" sz="6600" dirty="0"/>
              <a:t>Fall Protection in focus</a:t>
            </a:r>
          </a:p>
        </p:txBody>
      </p:sp>
      <p:sp>
        <p:nvSpPr>
          <p:cNvPr id="5" name="Subtitle 4">
            <a:extLst>
              <a:ext uri="{FF2B5EF4-FFF2-40B4-BE49-F238E27FC236}">
                <a16:creationId xmlns:a16="http://schemas.microsoft.com/office/drawing/2014/main" id="{B0F6D6CF-8D73-6643-A348-53AAE29FD1C2}"/>
              </a:ext>
            </a:extLst>
          </p:cNvPr>
          <p:cNvSpPr>
            <a:spLocks noGrp="1"/>
          </p:cNvSpPr>
          <p:nvPr>
            <p:ph type="subTitle" idx="1"/>
          </p:nvPr>
        </p:nvSpPr>
        <p:spPr>
          <a:xfrm>
            <a:off x="1148177" y="4443023"/>
            <a:ext cx="10058400" cy="1143000"/>
          </a:xfrm>
        </p:spPr>
        <p:txBody>
          <a:bodyPr/>
          <a:lstStyle/>
          <a:p>
            <a:r>
              <a:rPr lang="en-US" dirty="0"/>
              <a:t>Real-world prevention</a:t>
            </a:r>
          </a:p>
        </p:txBody>
      </p:sp>
      <p:pic>
        <p:nvPicPr>
          <p:cNvPr id="6" name="Picture 5">
            <a:extLst>
              <a:ext uri="{FF2B5EF4-FFF2-40B4-BE49-F238E27FC236}">
                <a16:creationId xmlns:a16="http://schemas.microsoft.com/office/drawing/2014/main" id="{9DC77694-E6B7-4AA6-9C0C-E6289B785537}"/>
              </a:ext>
            </a:extLst>
          </p:cNvPr>
          <p:cNvPicPr>
            <a:picLocks noChangeAspect="1"/>
          </p:cNvPicPr>
          <p:nvPr/>
        </p:nvPicPr>
        <p:blipFill>
          <a:blip r:embed="rId3"/>
          <a:stretch>
            <a:fillRect/>
          </a:stretch>
        </p:blipFill>
        <p:spPr>
          <a:xfrm>
            <a:off x="9105900" y="5216652"/>
            <a:ext cx="2049780" cy="819912"/>
          </a:xfrm>
          <a:prstGeom prst="rect">
            <a:avLst/>
          </a:prstGeom>
        </p:spPr>
      </p:pic>
    </p:spTree>
    <p:extLst>
      <p:ext uri="{BB962C8B-B14F-4D97-AF65-F5344CB8AC3E}">
        <p14:creationId xmlns:p14="http://schemas.microsoft.com/office/powerpoint/2010/main" val="183336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27A006-C5F4-B130-2F44-8670EA917310}"/>
              </a:ext>
            </a:extLst>
          </p:cNvPr>
          <p:cNvSpPr>
            <a:spLocks noGrp="1"/>
          </p:cNvSpPr>
          <p:nvPr>
            <p:ph idx="1"/>
          </p:nvPr>
        </p:nvSpPr>
        <p:spPr>
          <a:xfrm>
            <a:off x="1097280" y="1645921"/>
            <a:ext cx="10058400" cy="4223172"/>
          </a:xfrm>
        </p:spPr>
        <p:txBody>
          <a:bodyPr>
            <a:normAutofit fontScale="92500" lnSpcReduction="20000"/>
          </a:bodyPr>
          <a:lstStyle/>
          <a:p>
            <a:pPr marL="0" indent="0">
              <a:buNone/>
            </a:pPr>
            <a:r>
              <a:rPr lang="en-US" dirty="0"/>
              <a:t>From 2014 to 2021 the following occurred:</a:t>
            </a:r>
          </a:p>
          <a:p>
            <a:pPr marL="0" indent="0">
              <a:buNone/>
            </a:pPr>
            <a:endParaRPr lang="en-US" dirty="0"/>
          </a:p>
          <a:p>
            <a:pPr lvl="1">
              <a:buClr>
                <a:schemeClr val="tx1"/>
              </a:buClr>
              <a:buFont typeface="Arial" panose="020B0604020202020204" pitchFamily="34" charset="0"/>
              <a:buChar char="•"/>
            </a:pPr>
            <a:r>
              <a:rPr lang="en-US" sz="2100" dirty="0"/>
              <a:t>Nearly 31% (77,782) of the 247,798 inspections OSHA conducted during this period had a fall emphasis. </a:t>
            </a:r>
          </a:p>
          <a:p>
            <a:pPr lvl="1">
              <a:buClr>
                <a:schemeClr val="tx1"/>
              </a:buClr>
              <a:buFont typeface="Arial" panose="020B0604020202020204" pitchFamily="34" charset="0"/>
              <a:buChar char="•"/>
            </a:pPr>
            <a:r>
              <a:rPr lang="en-US" sz="2100" dirty="0"/>
              <a:t>Roughly </a:t>
            </a:r>
            <a:r>
              <a:rPr lang="en-US" sz="2100" b="1" dirty="0"/>
              <a:t>65% </a:t>
            </a:r>
            <a:r>
              <a:rPr lang="en-US" sz="2100" dirty="0"/>
              <a:t>(81,721) of the 126,253 inspections OSHA conducted in the </a:t>
            </a:r>
            <a:r>
              <a:rPr lang="en-US" sz="2100" u="sng" dirty="0"/>
              <a:t>construction </a:t>
            </a:r>
            <a:r>
              <a:rPr lang="en-US" sz="2100" dirty="0"/>
              <a:t>industry during this period had a fall emphasis.</a:t>
            </a:r>
          </a:p>
          <a:p>
            <a:pPr lvl="1">
              <a:buClr>
                <a:schemeClr val="tx1"/>
              </a:buClr>
              <a:buFont typeface="Arial" panose="020B0604020202020204" pitchFamily="34" charset="0"/>
              <a:buChar char="•"/>
            </a:pPr>
            <a:r>
              <a:rPr lang="en-US" sz="2100" dirty="0"/>
              <a:t>Roughly </a:t>
            </a:r>
            <a:r>
              <a:rPr lang="en-US" sz="2100" b="1" dirty="0"/>
              <a:t>9% </a:t>
            </a:r>
            <a:r>
              <a:rPr lang="en-US" sz="2100" dirty="0"/>
              <a:t>(11,357) of the 121,634 inspections OSHA conducted during this period in </a:t>
            </a:r>
            <a:r>
              <a:rPr lang="en-US" sz="2100" u="sng" dirty="0"/>
              <a:t>general industry</a:t>
            </a:r>
            <a:r>
              <a:rPr lang="en-US" sz="2100" dirty="0"/>
              <a:t> had a fall emphasis. </a:t>
            </a:r>
          </a:p>
          <a:p>
            <a:pPr lvl="1">
              <a:buClr>
                <a:schemeClr val="tx1"/>
              </a:buClr>
              <a:buFont typeface="Arial" panose="020B0604020202020204" pitchFamily="34" charset="0"/>
              <a:buChar char="•"/>
            </a:pPr>
            <a:endParaRPr lang="en-US" sz="2000" dirty="0"/>
          </a:p>
          <a:p>
            <a:pPr marL="0" indent="0" algn="ctr">
              <a:buClr>
                <a:schemeClr val="tx1"/>
              </a:buClr>
              <a:buNone/>
            </a:pPr>
            <a:r>
              <a:rPr lang="en-US" sz="2400" b="1" dirty="0">
                <a:solidFill>
                  <a:srgbClr val="FF0000"/>
                </a:solidFill>
              </a:rPr>
              <a:t>What Does This Tell Us? </a:t>
            </a:r>
          </a:p>
          <a:p>
            <a:pPr marL="0" indent="0" algn="ctr">
              <a:buClr>
                <a:schemeClr val="tx1"/>
              </a:buClr>
              <a:buNone/>
            </a:pPr>
            <a:r>
              <a:rPr lang="en-US" sz="2400" b="1" dirty="0">
                <a:solidFill>
                  <a:srgbClr val="FF0000"/>
                </a:solidFill>
              </a:rPr>
              <a:t>The focus of OSHA needed an adjustment. </a:t>
            </a:r>
          </a:p>
          <a:p>
            <a:pPr marL="0" indent="0" algn="ctr">
              <a:buClr>
                <a:schemeClr val="tx1"/>
              </a:buClr>
              <a:buNone/>
            </a:pPr>
            <a:r>
              <a:rPr lang="en-US" sz="2400" b="1" dirty="0">
                <a:solidFill>
                  <a:srgbClr val="FF0000"/>
                </a:solidFill>
              </a:rPr>
              <a:t>Employers needed to get serious about fall prevention. </a:t>
            </a:r>
          </a:p>
        </p:txBody>
      </p:sp>
      <p:sp>
        <p:nvSpPr>
          <p:cNvPr id="3" name="Title 2">
            <a:extLst>
              <a:ext uri="{FF2B5EF4-FFF2-40B4-BE49-F238E27FC236}">
                <a16:creationId xmlns:a16="http://schemas.microsoft.com/office/drawing/2014/main" id="{33D73F2B-94D8-EC52-86A6-B28505AE90CD}"/>
              </a:ext>
            </a:extLst>
          </p:cNvPr>
          <p:cNvSpPr>
            <a:spLocks noGrp="1"/>
          </p:cNvSpPr>
          <p:nvPr>
            <p:ph type="title"/>
          </p:nvPr>
        </p:nvSpPr>
        <p:spPr/>
        <p:txBody>
          <a:bodyPr/>
          <a:lstStyle/>
          <a:p>
            <a:r>
              <a:rPr lang="en-US" dirty="0"/>
              <a:t>What about OSHA inspections?</a:t>
            </a:r>
          </a:p>
        </p:txBody>
      </p:sp>
    </p:spTree>
    <p:extLst>
      <p:ext uri="{BB962C8B-B14F-4D97-AF65-F5344CB8AC3E}">
        <p14:creationId xmlns:p14="http://schemas.microsoft.com/office/powerpoint/2010/main" val="259545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 calcmode="lin" valueType="num">
                                      <p:cBhvr additive="base">
                                        <p:cTn id="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anim calcmode="lin" valueType="num">
                                      <p:cBhvr additive="base">
                                        <p:cTn id="1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 calcmode="lin" valueType="num">
                                      <p:cBhvr additive="base">
                                        <p:cTn id="19"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D5B0FB5-A0F1-62B1-5B8D-F2A06E7E2C9C}"/>
              </a:ext>
            </a:extLst>
          </p:cNvPr>
          <p:cNvSpPr>
            <a:spLocks noGrp="1"/>
          </p:cNvSpPr>
          <p:nvPr>
            <p:ph type="title"/>
          </p:nvPr>
        </p:nvSpPr>
        <p:spPr>
          <a:xfrm>
            <a:off x="1097280" y="942871"/>
            <a:ext cx="5292090" cy="882859"/>
          </a:xfrm>
        </p:spPr>
        <p:txBody>
          <a:bodyPr>
            <a:normAutofit fontScale="90000"/>
          </a:bodyPr>
          <a:lstStyle/>
          <a:p>
            <a:pPr>
              <a:lnSpc>
                <a:spcPct val="100000"/>
              </a:lnSpc>
              <a:spcBef>
                <a:spcPts val="1200"/>
              </a:spcBef>
              <a:spcAft>
                <a:spcPts val="200"/>
              </a:spcAft>
            </a:pPr>
            <a:r>
              <a:rPr lang="en-US" sz="3100" b="1" i="1" dirty="0">
                <a:ea typeface="+mj-lt"/>
                <a:cs typeface="+mj-lt"/>
              </a:rPr>
              <a:t>OSHA's National Emphasis Program (NEP) on </a:t>
            </a:r>
            <a:r>
              <a:rPr lang="en-US" b="1" i="1" dirty="0">
                <a:ea typeface="+mj-lt"/>
                <a:cs typeface="+mj-lt"/>
              </a:rPr>
              <a:t>Falls</a:t>
            </a:r>
            <a:endParaRPr lang="en-US" dirty="0">
              <a:ea typeface="Calibri" panose="020F0502020204030204"/>
              <a:cs typeface="Calibri" panose="020F0502020204030204"/>
            </a:endParaRPr>
          </a:p>
        </p:txBody>
      </p:sp>
      <p:sp>
        <p:nvSpPr>
          <p:cNvPr id="13" name="Content Placeholder 12">
            <a:extLst>
              <a:ext uri="{FF2B5EF4-FFF2-40B4-BE49-F238E27FC236}">
                <a16:creationId xmlns:a16="http://schemas.microsoft.com/office/drawing/2014/main" id="{AE642A4A-F128-EBBE-43D7-1FE25F326F59}"/>
              </a:ext>
            </a:extLst>
          </p:cNvPr>
          <p:cNvSpPr>
            <a:spLocks noGrp="1"/>
          </p:cNvSpPr>
          <p:nvPr>
            <p:ph idx="1"/>
          </p:nvPr>
        </p:nvSpPr>
        <p:spPr>
          <a:xfrm>
            <a:off x="1097280" y="2441576"/>
            <a:ext cx="10058400" cy="3427516"/>
          </a:xfrm>
        </p:spPr>
        <p:txBody>
          <a:bodyPr vert="horz" lIns="0" tIns="45720" rIns="0" bIns="45720" rtlCol="0" anchor="t">
            <a:normAutofit/>
          </a:bodyPr>
          <a:lstStyle/>
          <a:p>
            <a:pPr>
              <a:buClr>
                <a:srgbClr val="191919"/>
              </a:buClr>
              <a:buFont typeface="Arial" panose="020B0604020202020204" pitchFamily="34" charset="0"/>
              <a:buChar char="•"/>
            </a:pPr>
            <a:r>
              <a:rPr lang="en-US" dirty="0">
                <a:ea typeface="Calibri"/>
                <a:cs typeface="Calibri"/>
              </a:rPr>
              <a:t>Effective 5/1/2023 OSHA Wide</a:t>
            </a:r>
          </a:p>
          <a:p>
            <a:pPr>
              <a:buClr>
                <a:srgbClr val="191919"/>
              </a:buClr>
              <a:buFont typeface="Arial" panose="020B0604020202020204" pitchFamily="34" charset="0"/>
              <a:buChar char="•"/>
            </a:pPr>
            <a:r>
              <a:rPr lang="en-US" dirty="0"/>
              <a:t> All construction inspections related to falls will be conducted pursuant to this NEP. </a:t>
            </a:r>
          </a:p>
          <a:p>
            <a:pPr>
              <a:buClr>
                <a:srgbClr val="191919"/>
              </a:buClr>
              <a:buFont typeface="Arial" panose="020B0604020202020204" pitchFamily="34" charset="0"/>
              <a:buChar char="•"/>
            </a:pPr>
            <a:r>
              <a:rPr lang="en-US" dirty="0"/>
              <a:t>For non-construction inspections, this NEP will target the following activities:</a:t>
            </a:r>
          </a:p>
          <a:p>
            <a:pPr lvl="1">
              <a:buClr>
                <a:srgbClr val="191919"/>
              </a:buClr>
              <a:buFont typeface="Arial" panose="020B0604020202020204" pitchFamily="34" charset="0"/>
              <a:buChar char="•"/>
            </a:pPr>
            <a:endParaRPr lang="en-US" dirty="0"/>
          </a:p>
          <a:p>
            <a:pPr lvl="1">
              <a:buClr>
                <a:srgbClr val="191919"/>
              </a:buClr>
              <a:buFont typeface="Arial" panose="020B0604020202020204" pitchFamily="34" charset="0"/>
              <a:buChar char="•"/>
            </a:pPr>
            <a:endParaRPr lang="en-US" dirty="0"/>
          </a:p>
        </p:txBody>
      </p:sp>
      <p:pic>
        <p:nvPicPr>
          <p:cNvPr id="2" name="Picture 1">
            <a:extLst>
              <a:ext uri="{FF2B5EF4-FFF2-40B4-BE49-F238E27FC236}">
                <a16:creationId xmlns:a16="http://schemas.microsoft.com/office/drawing/2014/main" id="{0E00E959-6FF4-0753-3652-3D5A7AC05DB0}"/>
              </a:ext>
            </a:extLst>
          </p:cNvPr>
          <p:cNvPicPr>
            <a:picLocks noChangeAspect="1"/>
          </p:cNvPicPr>
          <p:nvPr/>
        </p:nvPicPr>
        <p:blipFill>
          <a:blip r:embed="rId3"/>
          <a:stretch>
            <a:fillRect/>
          </a:stretch>
        </p:blipFill>
        <p:spPr>
          <a:xfrm>
            <a:off x="8701839" y="781690"/>
            <a:ext cx="2694472" cy="1659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3" name="Table 2">
            <a:extLst>
              <a:ext uri="{FF2B5EF4-FFF2-40B4-BE49-F238E27FC236}">
                <a16:creationId xmlns:a16="http://schemas.microsoft.com/office/drawing/2014/main" id="{22D785B0-B9A6-0BFC-DD1F-BEF87C38CC07}"/>
              </a:ext>
            </a:extLst>
          </p:cNvPr>
          <p:cNvGraphicFramePr>
            <a:graphicFrameLocks noGrp="1"/>
          </p:cNvGraphicFramePr>
          <p:nvPr>
            <p:extLst>
              <p:ext uri="{D42A27DB-BD31-4B8C-83A1-F6EECF244321}">
                <p14:modId xmlns:p14="http://schemas.microsoft.com/office/powerpoint/2010/main" val="2065702679"/>
              </p:ext>
            </p:extLst>
          </p:nvPr>
        </p:nvGraphicFramePr>
        <p:xfrm>
          <a:off x="1766570" y="3930887"/>
          <a:ext cx="8719820" cy="1828800"/>
        </p:xfrm>
        <a:graphic>
          <a:graphicData uri="http://schemas.openxmlformats.org/drawingml/2006/table">
            <a:tbl>
              <a:tblPr firstRow="1" bandRow="1">
                <a:tableStyleId>{5C22544A-7EE6-4342-B048-85BDC9FD1C3A}</a:tableStyleId>
              </a:tblPr>
              <a:tblGrid>
                <a:gridCol w="4359910">
                  <a:extLst>
                    <a:ext uri="{9D8B030D-6E8A-4147-A177-3AD203B41FA5}">
                      <a16:colId xmlns:a16="http://schemas.microsoft.com/office/drawing/2014/main" val="276591486"/>
                    </a:ext>
                  </a:extLst>
                </a:gridCol>
                <a:gridCol w="4359910">
                  <a:extLst>
                    <a:ext uri="{9D8B030D-6E8A-4147-A177-3AD203B41FA5}">
                      <a16:colId xmlns:a16="http://schemas.microsoft.com/office/drawing/2014/main" val="2604136251"/>
                    </a:ext>
                  </a:extLst>
                </a:gridCol>
              </a:tblGrid>
              <a:tr h="324696">
                <a:tc>
                  <a:txBody>
                    <a:bodyPr/>
                    <a:lstStyle/>
                    <a:p>
                      <a:r>
                        <a:rPr lang="en-US" b="0" dirty="0">
                          <a:solidFill>
                            <a:schemeClr val="tx1"/>
                          </a:solidFill>
                        </a:rPr>
                        <a:t>Roof Top Mechanical Work/Maintenance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rPr>
                        <a:t>Utility Work/Maintenance (Cable/Electric)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68195"/>
                  </a:ext>
                </a:extLst>
              </a:tr>
              <a:tr h="324696">
                <a:tc>
                  <a:txBody>
                    <a:bodyPr/>
                    <a:lstStyle/>
                    <a:p>
                      <a:r>
                        <a:rPr lang="en-US" b="0" dirty="0">
                          <a:solidFill>
                            <a:schemeClr val="tx1"/>
                          </a:solidFill>
                        </a:rPr>
                        <a:t>Holiday light installation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rPr>
                        <a:t>Road sign maintenance/Billboards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181283"/>
                  </a:ext>
                </a:extLst>
              </a:tr>
              <a:tr h="324696">
                <a:tc>
                  <a:txBody>
                    <a:bodyPr/>
                    <a:lstStyle/>
                    <a:p>
                      <a:r>
                        <a:rPr lang="en-US" b="0" dirty="0">
                          <a:solidFill>
                            <a:schemeClr val="tx1"/>
                          </a:solidFill>
                        </a:rPr>
                        <a:t>Power Washing Buildings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rPr>
                        <a:t>Gutter Cleaning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0575660"/>
                  </a:ext>
                </a:extLst>
              </a:tr>
              <a:tr h="324696">
                <a:tc>
                  <a:txBody>
                    <a:bodyPr/>
                    <a:lstStyle/>
                    <a:p>
                      <a:r>
                        <a:rPr lang="en-US" b="0" dirty="0">
                          <a:solidFill>
                            <a:schemeClr val="tx1"/>
                          </a:solidFill>
                        </a:rPr>
                        <a:t>Chimney Cleaning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rPr>
                        <a:t>Window Cleaning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5558966"/>
                  </a:ext>
                </a:extLst>
              </a:tr>
              <a:tr h="324696">
                <a:tc>
                  <a:txBody>
                    <a:bodyPr/>
                    <a:lstStyle/>
                    <a:p>
                      <a:r>
                        <a:rPr lang="en-US" b="0" dirty="0">
                          <a:solidFill>
                            <a:schemeClr val="tx1"/>
                          </a:solidFill>
                        </a:rPr>
                        <a:t>Communication Towers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rPr>
                        <a:t>Arborist/Tree Trimming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22419981"/>
                  </a:ext>
                </a:extLst>
              </a:tr>
            </a:tbl>
          </a:graphicData>
        </a:graphic>
      </p:graphicFrame>
    </p:spTree>
    <p:extLst>
      <p:ext uri="{BB962C8B-B14F-4D97-AF65-F5344CB8AC3E}">
        <p14:creationId xmlns:p14="http://schemas.microsoft.com/office/powerpoint/2010/main" val="165506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D89FE2-DAB2-FA5C-7EFF-767B79235F8F}"/>
              </a:ext>
            </a:extLst>
          </p:cNvPr>
          <p:cNvSpPr>
            <a:spLocks noGrp="1"/>
          </p:cNvSpPr>
          <p:nvPr>
            <p:ph idx="1"/>
          </p:nvPr>
        </p:nvSpPr>
        <p:spPr>
          <a:xfrm>
            <a:off x="1097280" y="2108201"/>
            <a:ext cx="10058400" cy="3760891"/>
          </a:xfrm>
        </p:spPr>
        <p:txBody>
          <a:bodyPr/>
          <a:lstStyle/>
          <a:p>
            <a:r>
              <a:rPr lang="en-US" sz="2400" i="1" dirty="0"/>
              <a:t>OSHA requires all employers to:</a:t>
            </a:r>
          </a:p>
          <a:p>
            <a:endParaRPr lang="en-US" sz="2400" i="1" dirty="0"/>
          </a:p>
          <a:p>
            <a:pPr lvl="1">
              <a:buClr>
                <a:schemeClr val="tx1"/>
              </a:buClr>
              <a:buFont typeface="Arial" panose="020B0604020202020204" pitchFamily="34" charset="0"/>
              <a:buChar char="•"/>
            </a:pPr>
            <a:r>
              <a:rPr lang="en-US" sz="2000" dirty="0"/>
              <a:t>Provide working conditions that are free of known dangers.</a:t>
            </a:r>
          </a:p>
          <a:p>
            <a:pPr lvl="1">
              <a:buClr>
                <a:schemeClr val="tx1"/>
              </a:buClr>
              <a:buFont typeface="Arial" panose="020B0604020202020204" pitchFamily="34" charset="0"/>
              <a:buChar char="•"/>
            </a:pPr>
            <a:r>
              <a:rPr lang="en-US" sz="2000" dirty="0"/>
              <a:t>Keep floors in work areas in a clean and, so far as possible, a dry condition.</a:t>
            </a:r>
          </a:p>
          <a:p>
            <a:pPr lvl="1">
              <a:buClr>
                <a:schemeClr val="tx1"/>
              </a:buClr>
              <a:buFont typeface="Arial" panose="020B0604020202020204" pitchFamily="34" charset="0"/>
              <a:buChar char="•"/>
            </a:pPr>
            <a:r>
              <a:rPr lang="en-US" sz="2000" dirty="0"/>
              <a:t>Select and provide required personal protective equipment at no cost to workers.</a:t>
            </a:r>
          </a:p>
          <a:p>
            <a:pPr lvl="1">
              <a:buClr>
                <a:schemeClr val="tx1"/>
              </a:buClr>
              <a:buFont typeface="Arial" panose="020B0604020202020204" pitchFamily="34" charset="0"/>
              <a:buChar char="•"/>
            </a:pPr>
            <a:r>
              <a:rPr lang="en-US" sz="2000" dirty="0"/>
              <a:t>Train workers about job hazards in a language that they can understand.</a:t>
            </a:r>
          </a:p>
          <a:p>
            <a:endParaRPr lang="en-US" dirty="0"/>
          </a:p>
        </p:txBody>
      </p:sp>
      <p:sp>
        <p:nvSpPr>
          <p:cNvPr id="3" name="Title 2">
            <a:extLst>
              <a:ext uri="{FF2B5EF4-FFF2-40B4-BE49-F238E27FC236}">
                <a16:creationId xmlns:a16="http://schemas.microsoft.com/office/drawing/2014/main" id="{D6FA90D1-F15F-57FE-95AF-C77B5BF5AB99}"/>
              </a:ext>
            </a:extLst>
          </p:cNvPr>
          <p:cNvSpPr>
            <a:spLocks noGrp="1"/>
          </p:cNvSpPr>
          <p:nvPr>
            <p:ph type="title"/>
          </p:nvPr>
        </p:nvSpPr>
        <p:spPr>
          <a:xfrm>
            <a:off x="1097280" y="942871"/>
            <a:ext cx="10058400" cy="587584"/>
          </a:xfrm>
        </p:spPr>
        <p:txBody>
          <a:bodyPr/>
          <a:lstStyle/>
          <a:p>
            <a:r>
              <a:rPr lang="en-US" dirty="0"/>
              <a:t>EMPLOYER responsibilities</a:t>
            </a:r>
          </a:p>
        </p:txBody>
      </p:sp>
      <p:pic>
        <p:nvPicPr>
          <p:cNvPr id="6" name="Picture 5">
            <a:extLst>
              <a:ext uri="{FF2B5EF4-FFF2-40B4-BE49-F238E27FC236}">
                <a16:creationId xmlns:a16="http://schemas.microsoft.com/office/drawing/2014/main" id="{AEB53AF1-BC44-4648-DC1D-00BAD9B3CB62}"/>
              </a:ext>
            </a:extLst>
          </p:cNvPr>
          <p:cNvPicPr>
            <a:picLocks noChangeAspect="1"/>
          </p:cNvPicPr>
          <p:nvPr/>
        </p:nvPicPr>
        <p:blipFill>
          <a:blip r:embed="rId2"/>
          <a:stretch>
            <a:fillRect/>
          </a:stretch>
        </p:blipFill>
        <p:spPr>
          <a:xfrm>
            <a:off x="9246900" y="942975"/>
            <a:ext cx="2068799" cy="20526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0817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658DE-457A-4051-95BD-7C0FD7B2C930}"/>
              </a:ext>
            </a:extLst>
          </p:cNvPr>
          <p:cNvSpPr>
            <a:spLocks noGrp="1"/>
          </p:cNvSpPr>
          <p:nvPr>
            <p:ph type="title"/>
          </p:nvPr>
        </p:nvSpPr>
        <p:spPr/>
        <p:txBody>
          <a:bodyPr/>
          <a:lstStyle/>
          <a:p>
            <a:r>
              <a:rPr lang="en-US" dirty="0"/>
              <a:t>Employee Responsibilities </a:t>
            </a:r>
          </a:p>
        </p:txBody>
      </p:sp>
      <p:sp>
        <p:nvSpPr>
          <p:cNvPr id="3" name="Content Placeholder 2">
            <a:extLst>
              <a:ext uri="{FF2B5EF4-FFF2-40B4-BE49-F238E27FC236}">
                <a16:creationId xmlns:a16="http://schemas.microsoft.com/office/drawing/2014/main" id="{C1B0C8DF-016D-40D8-BD80-82DB0AB33483}"/>
              </a:ext>
            </a:extLst>
          </p:cNvPr>
          <p:cNvSpPr>
            <a:spLocks noGrp="1"/>
          </p:cNvSpPr>
          <p:nvPr>
            <p:ph idx="1"/>
          </p:nvPr>
        </p:nvSpPr>
        <p:spPr/>
        <p:txBody>
          <a:bodyPr>
            <a:normAutofit/>
          </a:bodyPr>
          <a:lstStyle/>
          <a:p>
            <a:pPr marL="457200" indent="-457200">
              <a:buClr>
                <a:schemeClr val="tx1"/>
              </a:buClr>
              <a:buFont typeface="+mj-lt"/>
              <a:buAutoNum type="arabicPeriod"/>
            </a:pPr>
            <a:r>
              <a:rPr lang="en-US" dirty="0"/>
              <a:t>Inspect, care for and utilize all personal fall protection equipment</a:t>
            </a:r>
          </a:p>
          <a:p>
            <a:pPr marL="457200" indent="-457200">
              <a:buClr>
                <a:schemeClr val="tx1"/>
              </a:buClr>
              <a:buFont typeface="+mj-lt"/>
              <a:buAutoNum type="arabicPeriod"/>
            </a:pPr>
            <a:r>
              <a:rPr lang="en-US" dirty="0"/>
              <a:t>Comply with requirements of the program</a:t>
            </a:r>
          </a:p>
          <a:p>
            <a:pPr marL="457200" indent="-457200">
              <a:buClr>
                <a:schemeClr val="tx1"/>
              </a:buClr>
              <a:buFont typeface="+mj-lt"/>
              <a:buAutoNum type="arabicPeriod"/>
            </a:pPr>
            <a:r>
              <a:rPr lang="en-US" dirty="0"/>
              <a:t>Immediately report injuries or unsafe conditions</a:t>
            </a:r>
          </a:p>
          <a:p>
            <a:pPr marL="457200" indent="-457200">
              <a:buClr>
                <a:schemeClr val="tx1"/>
              </a:buClr>
              <a:buFont typeface="+mj-lt"/>
              <a:buAutoNum type="arabicPeriod"/>
            </a:pPr>
            <a:r>
              <a:rPr lang="en-US" dirty="0"/>
              <a:t>Must understand and be able to evaluate the risks associated with working at heights</a:t>
            </a:r>
          </a:p>
          <a:p>
            <a:pPr marL="457200" indent="-457200">
              <a:buClr>
                <a:schemeClr val="tx1"/>
              </a:buClr>
              <a:buFont typeface="+mj-lt"/>
              <a:buAutoNum type="arabicPeriod"/>
            </a:pPr>
            <a:r>
              <a:rPr lang="en-US" dirty="0"/>
              <a:t>Must be trained and competent in the use of fall protection equipment prior to conducting working at heights</a:t>
            </a:r>
          </a:p>
          <a:p>
            <a:pPr marL="36900" indent="0">
              <a:buNone/>
            </a:pPr>
            <a:endParaRPr lang="en-US" dirty="0"/>
          </a:p>
          <a:p>
            <a:endParaRPr lang="en-US" dirty="0"/>
          </a:p>
        </p:txBody>
      </p:sp>
      <p:pic>
        <p:nvPicPr>
          <p:cNvPr id="4" name="Picture 3">
            <a:extLst>
              <a:ext uri="{FF2B5EF4-FFF2-40B4-BE49-F238E27FC236}">
                <a16:creationId xmlns:a16="http://schemas.microsoft.com/office/drawing/2014/main" id="{4C30881A-CCB4-DB9E-694E-FDAE6F0823A4}"/>
              </a:ext>
            </a:extLst>
          </p:cNvPr>
          <p:cNvPicPr>
            <a:picLocks noChangeAspect="1"/>
          </p:cNvPicPr>
          <p:nvPr/>
        </p:nvPicPr>
        <p:blipFill>
          <a:blip r:embed="rId2"/>
          <a:stretch>
            <a:fillRect/>
          </a:stretch>
        </p:blipFill>
        <p:spPr>
          <a:xfrm>
            <a:off x="9246900" y="942975"/>
            <a:ext cx="2068799" cy="20526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1235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3DD9AC-AC2B-26C6-23F3-97B296B4A642}"/>
              </a:ext>
            </a:extLst>
          </p:cNvPr>
          <p:cNvSpPr>
            <a:spLocks noGrp="1"/>
          </p:cNvSpPr>
          <p:nvPr>
            <p:ph idx="1"/>
          </p:nvPr>
        </p:nvSpPr>
        <p:spPr>
          <a:xfrm>
            <a:off x="1097280" y="2108201"/>
            <a:ext cx="10058400" cy="3760891"/>
          </a:xfrm>
        </p:spPr>
        <p:txBody>
          <a:bodyPr/>
          <a:lstStyle/>
          <a:p>
            <a:r>
              <a:rPr lang="en-US" dirty="0"/>
              <a:t>The following hazards cause the most fall-related injuries:</a:t>
            </a:r>
          </a:p>
          <a:p>
            <a:pPr marL="457200" indent="-457200">
              <a:buClr>
                <a:schemeClr val="tx1"/>
              </a:buClr>
              <a:buFont typeface="+mj-lt"/>
              <a:buAutoNum type="arabicPeriod"/>
            </a:pPr>
            <a:r>
              <a:rPr lang="en-US" dirty="0"/>
              <a:t>Unprotected sides, wall openings, and floor holes</a:t>
            </a:r>
          </a:p>
          <a:p>
            <a:pPr marL="457200" indent="-457200">
              <a:buClr>
                <a:schemeClr val="tx1"/>
              </a:buClr>
              <a:buFont typeface="+mj-lt"/>
              <a:buAutoNum type="arabicPeriod"/>
            </a:pPr>
            <a:r>
              <a:rPr lang="en-US" dirty="0"/>
              <a:t>Improper scaffold construction</a:t>
            </a:r>
          </a:p>
          <a:p>
            <a:pPr marL="457200" indent="-457200">
              <a:buClr>
                <a:schemeClr val="tx1"/>
              </a:buClr>
              <a:buFont typeface="+mj-lt"/>
              <a:buAutoNum type="arabicPeriod"/>
            </a:pPr>
            <a:r>
              <a:rPr lang="en-US" dirty="0"/>
              <a:t>Unguarded protruding steel rebars</a:t>
            </a:r>
          </a:p>
          <a:p>
            <a:pPr marL="457200" indent="-457200">
              <a:buClr>
                <a:schemeClr val="tx1"/>
              </a:buClr>
              <a:buFont typeface="+mj-lt"/>
              <a:buAutoNum type="arabicPeriod"/>
            </a:pPr>
            <a:r>
              <a:rPr lang="en-US" dirty="0"/>
              <a:t>Misuse of portable ladders</a:t>
            </a:r>
          </a:p>
          <a:p>
            <a:endParaRPr lang="en-US" dirty="0"/>
          </a:p>
        </p:txBody>
      </p:sp>
      <p:sp>
        <p:nvSpPr>
          <p:cNvPr id="5" name="Title 4">
            <a:extLst>
              <a:ext uri="{FF2B5EF4-FFF2-40B4-BE49-F238E27FC236}">
                <a16:creationId xmlns:a16="http://schemas.microsoft.com/office/drawing/2014/main" id="{9F04A8C0-F9B2-6A3F-F2FE-36C28D06FB27}"/>
              </a:ext>
            </a:extLst>
          </p:cNvPr>
          <p:cNvSpPr>
            <a:spLocks noGrp="1"/>
          </p:cNvSpPr>
          <p:nvPr>
            <p:ph type="title"/>
          </p:nvPr>
        </p:nvSpPr>
        <p:spPr/>
        <p:txBody>
          <a:bodyPr/>
          <a:lstStyle/>
          <a:p>
            <a:r>
              <a:rPr lang="en-US" dirty="0"/>
              <a:t>Where is the Danger?</a:t>
            </a:r>
          </a:p>
        </p:txBody>
      </p:sp>
      <p:pic>
        <p:nvPicPr>
          <p:cNvPr id="6" name="Picture 5">
            <a:extLst>
              <a:ext uri="{FF2B5EF4-FFF2-40B4-BE49-F238E27FC236}">
                <a16:creationId xmlns:a16="http://schemas.microsoft.com/office/drawing/2014/main" id="{A62B0D14-1D06-A3CD-AD45-9CB9903005E9}"/>
              </a:ext>
            </a:extLst>
          </p:cNvPr>
          <p:cNvPicPr>
            <a:picLocks noChangeAspect="1"/>
          </p:cNvPicPr>
          <p:nvPr/>
        </p:nvPicPr>
        <p:blipFill rotWithShape="1">
          <a:blip r:embed="rId2"/>
          <a:srcRect t="15333" b="16100"/>
          <a:stretch/>
        </p:blipFill>
        <p:spPr>
          <a:xfrm>
            <a:off x="7345363" y="1982470"/>
            <a:ext cx="3810000" cy="2612390"/>
          </a:xfrm>
          <a:prstGeom prst="rect">
            <a:avLst/>
          </a:prstGeom>
        </p:spPr>
      </p:pic>
    </p:spTree>
    <p:extLst>
      <p:ext uri="{BB962C8B-B14F-4D97-AF65-F5344CB8AC3E}">
        <p14:creationId xmlns:p14="http://schemas.microsoft.com/office/powerpoint/2010/main" val="1621682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0AE04B-B65D-392D-D152-5157334E77DD}"/>
              </a:ext>
            </a:extLst>
          </p:cNvPr>
          <p:cNvSpPr>
            <a:spLocks noGrp="1"/>
          </p:cNvSpPr>
          <p:nvPr>
            <p:ph idx="1"/>
          </p:nvPr>
        </p:nvSpPr>
        <p:spPr>
          <a:xfrm>
            <a:off x="1097280" y="2108201"/>
            <a:ext cx="10058400" cy="3760891"/>
          </a:xfrm>
        </p:spPr>
        <p:txBody>
          <a:bodyPr>
            <a:normAutofit fontScale="92500" lnSpcReduction="20000"/>
          </a:bodyPr>
          <a:lstStyle/>
          <a:p>
            <a:r>
              <a:rPr lang="en-US" sz="2200" b="1" dirty="0"/>
              <a:t>Unprotected Sides</a:t>
            </a:r>
          </a:p>
          <a:p>
            <a:r>
              <a:rPr lang="en-US" sz="2200" dirty="0"/>
              <a:t>Almost all sites have unprotected sides and edges, wall openings, or floor holes at some point during construction. If these sides and openings are not protected at your site, injuries from falls or falling objects may result, ranging from sprains and concussions to death.</a:t>
            </a:r>
          </a:p>
          <a:p>
            <a:endParaRPr lang="en-US" sz="2200" b="1" u="sng" dirty="0"/>
          </a:p>
          <a:p>
            <a:r>
              <a:rPr lang="en-US" sz="2200" b="1" u="sng" dirty="0"/>
              <a:t>How Do I Avoid Hazards?</a:t>
            </a:r>
          </a:p>
          <a:p>
            <a:pPr lvl="1">
              <a:buClr>
                <a:schemeClr val="tx1"/>
              </a:buClr>
              <a:buFont typeface="Arial" panose="020B0604020202020204" pitchFamily="34" charset="0"/>
              <a:buChar char="•"/>
            </a:pPr>
            <a:r>
              <a:rPr lang="en-US" sz="2200" dirty="0"/>
              <a:t>Cover or guard floor holes as soon as they are created during new construction.</a:t>
            </a:r>
          </a:p>
          <a:p>
            <a:pPr lvl="1">
              <a:buClr>
                <a:schemeClr val="tx1"/>
              </a:buClr>
              <a:buFont typeface="Arial" panose="020B0604020202020204" pitchFamily="34" charset="0"/>
              <a:buChar char="•"/>
            </a:pPr>
            <a:r>
              <a:rPr lang="en-US" sz="2200" dirty="0"/>
              <a:t>For existing structures, survey the site before working and continually audit as work continues. Guard or cover any openings or holes immediately.</a:t>
            </a:r>
          </a:p>
          <a:p>
            <a:pPr lvl="1">
              <a:buClr>
                <a:schemeClr val="tx1"/>
              </a:buClr>
              <a:buFont typeface="Arial" panose="020B0604020202020204" pitchFamily="34" charset="0"/>
              <a:buChar char="•"/>
            </a:pPr>
            <a:r>
              <a:rPr lang="en-US" sz="2200" dirty="0"/>
              <a:t>Construct all floor hole covers so they will effectively support two times the weight of employees, equipment, and materials that may be imposed on the cover at any one time.</a:t>
            </a:r>
          </a:p>
          <a:p>
            <a:endParaRPr lang="en-US" dirty="0"/>
          </a:p>
          <a:p>
            <a:endParaRPr lang="en-US" dirty="0"/>
          </a:p>
        </p:txBody>
      </p:sp>
      <p:sp>
        <p:nvSpPr>
          <p:cNvPr id="3" name="Title 2">
            <a:extLst>
              <a:ext uri="{FF2B5EF4-FFF2-40B4-BE49-F238E27FC236}">
                <a16:creationId xmlns:a16="http://schemas.microsoft.com/office/drawing/2014/main" id="{641A2273-95F4-1AA4-41A9-FC4DBBE9B488}"/>
              </a:ext>
            </a:extLst>
          </p:cNvPr>
          <p:cNvSpPr>
            <a:spLocks noGrp="1"/>
          </p:cNvSpPr>
          <p:nvPr>
            <p:ph type="title"/>
          </p:nvPr>
        </p:nvSpPr>
        <p:spPr>
          <a:xfrm>
            <a:off x="1097280" y="942871"/>
            <a:ext cx="10058400" cy="587584"/>
          </a:xfrm>
        </p:spPr>
        <p:txBody>
          <a:bodyPr/>
          <a:lstStyle/>
          <a:p>
            <a:r>
              <a:rPr lang="en-US" dirty="0"/>
              <a:t>AM I in danger?</a:t>
            </a:r>
          </a:p>
        </p:txBody>
      </p:sp>
      <p:pic>
        <p:nvPicPr>
          <p:cNvPr id="9" name="Picture 8">
            <a:extLst>
              <a:ext uri="{FF2B5EF4-FFF2-40B4-BE49-F238E27FC236}">
                <a16:creationId xmlns:a16="http://schemas.microsoft.com/office/drawing/2014/main" id="{2D633E62-0B88-B4F2-DD65-9C8989CF9AC6}"/>
              </a:ext>
            </a:extLst>
          </p:cNvPr>
          <p:cNvPicPr>
            <a:picLocks noChangeAspect="1"/>
          </p:cNvPicPr>
          <p:nvPr/>
        </p:nvPicPr>
        <p:blipFill rotWithShape="1">
          <a:blip r:embed="rId2"/>
          <a:srcRect l="15083" t="17833" r="4292" b="16666"/>
          <a:stretch/>
        </p:blipFill>
        <p:spPr>
          <a:xfrm>
            <a:off x="8893142" y="767861"/>
            <a:ext cx="2503170" cy="15251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1448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7664E0-5FDF-02F1-CF6E-95C5380F432B}"/>
              </a:ext>
            </a:extLst>
          </p:cNvPr>
          <p:cNvSpPr>
            <a:spLocks noGrp="1"/>
          </p:cNvSpPr>
          <p:nvPr>
            <p:ph idx="1"/>
          </p:nvPr>
        </p:nvSpPr>
        <p:spPr>
          <a:xfrm>
            <a:off x="1097280" y="2108201"/>
            <a:ext cx="10058400" cy="3760891"/>
          </a:xfrm>
        </p:spPr>
        <p:txBody>
          <a:bodyPr/>
          <a:lstStyle/>
          <a:p>
            <a:pPr marL="457200" indent="-457200">
              <a:buClr>
                <a:schemeClr val="tx1"/>
              </a:buClr>
              <a:buFont typeface="+mj-lt"/>
              <a:buAutoNum type="arabicPeriod"/>
            </a:pPr>
            <a:r>
              <a:rPr lang="en-US" dirty="0"/>
              <a:t>An employee taking measurements was killed when he fell backward from an </a:t>
            </a:r>
            <a:r>
              <a:rPr lang="en-US" u="sng" dirty="0"/>
              <a:t>unguarded balcony</a:t>
            </a:r>
            <a:r>
              <a:rPr lang="en-US" dirty="0"/>
              <a:t> to the concrete 9 1⁄2 feet below.</a:t>
            </a:r>
          </a:p>
          <a:p>
            <a:pPr marL="457200" indent="-457200">
              <a:buClr>
                <a:schemeClr val="tx1"/>
              </a:buClr>
              <a:buFont typeface="+mj-lt"/>
              <a:buAutoNum type="arabicPeriod"/>
            </a:pPr>
            <a:r>
              <a:rPr lang="en-US" dirty="0"/>
              <a:t>A roofer, handling a piece of fiberboard, </a:t>
            </a:r>
            <a:r>
              <a:rPr lang="en-US" u="sng" dirty="0"/>
              <a:t>backed up and tripped over a 7 1⁄2 inch parapet</a:t>
            </a:r>
            <a:r>
              <a:rPr lang="en-US" dirty="0"/>
              <a:t>. He fell more than 50 feet to ground level and died of severe head injuries.</a:t>
            </a:r>
          </a:p>
          <a:p>
            <a:pPr marL="457200" indent="-457200">
              <a:buClr>
                <a:schemeClr val="tx1"/>
              </a:buClr>
              <a:buFont typeface="+mj-lt"/>
              <a:buAutoNum type="arabicPeriod"/>
            </a:pPr>
            <a:r>
              <a:rPr lang="en-US" dirty="0"/>
              <a:t>Two connectors were erecting light-weight steel I-beams on the third floor of a 12-story building, 54 feet above the ground. One employee removed a choker sling from a beam and then attempted to place the sling onto a lower hook on a series of stringers. While the crawler tower crane was booming away from the steel, the wind moved the stringer into the beam the employee was standing on. The beam moved while the employee was trying to disengage the hook, causing him to </a:t>
            </a:r>
            <a:r>
              <a:rPr lang="en-US" u="sng" dirty="0"/>
              <a:t>lose his balance and fall to his death</a:t>
            </a:r>
            <a:r>
              <a:rPr lang="en-US" dirty="0"/>
              <a:t>.</a:t>
            </a:r>
          </a:p>
          <a:p>
            <a:endParaRPr lang="en-US" dirty="0"/>
          </a:p>
        </p:txBody>
      </p:sp>
      <p:sp>
        <p:nvSpPr>
          <p:cNvPr id="3" name="Title 2">
            <a:extLst>
              <a:ext uri="{FF2B5EF4-FFF2-40B4-BE49-F238E27FC236}">
                <a16:creationId xmlns:a16="http://schemas.microsoft.com/office/drawing/2014/main" id="{6805F0EC-31F3-CBD1-7B7E-14EA3B548821}"/>
              </a:ext>
            </a:extLst>
          </p:cNvPr>
          <p:cNvSpPr>
            <a:spLocks noGrp="1"/>
          </p:cNvSpPr>
          <p:nvPr>
            <p:ph type="title"/>
          </p:nvPr>
        </p:nvSpPr>
        <p:spPr>
          <a:xfrm>
            <a:off x="1097280" y="942871"/>
            <a:ext cx="10058400" cy="587584"/>
          </a:xfrm>
        </p:spPr>
        <p:txBody>
          <a:bodyPr/>
          <a:lstStyle/>
          <a:p>
            <a:r>
              <a:rPr lang="en-US" dirty="0"/>
              <a:t>OSHA Case Studies Unprotected Sides</a:t>
            </a:r>
          </a:p>
        </p:txBody>
      </p:sp>
    </p:spTree>
    <p:extLst>
      <p:ext uri="{BB962C8B-B14F-4D97-AF65-F5344CB8AC3E}">
        <p14:creationId xmlns:p14="http://schemas.microsoft.com/office/powerpoint/2010/main" val="96522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0AE04B-B65D-392D-D152-5157334E77DD}"/>
              </a:ext>
            </a:extLst>
          </p:cNvPr>
          <p:cNvSpPr>
            <a:spLocks noGrp="1"/>
          </p:cNvSpPr>
          <p:nvPr>
            <p:ph idx="1"/>
          </p:nvPr>
        </p:nvSpPr>
        <p:spPr>
          <a:xfrm>
            <a:off x="1096963" y="2821940"/>
            <a:ext cx="10058400" cy="3047048"/>
          </a:xfrm>
        </p:spPr>
        <p:txBody>
          <a:bodyPr>
            <a:normAutofit/>
          </a:bodyPr>
          <a:lstStyle/>
          <a:p>
            <a:r>
              <a:rPr lang="en-US" b="1" dirty="0"/>
              <a:t>Misuse of Portable Ladders</a:t>
            </a:r>
          </a:p>
          <a:p>
            <a:r>
              <a:rPr lang="en-US" dirty="0"/>
              <a:t>You risk falling if portable ladders are not safely positioned each time they are used. While you are on a ladder, it may move and slip from its supports. You can also lose your balance while getting on or off an unsteady ladder. Falls from ladders can cause injuries ranging from sprains to death.</a:t>
            </a:r>
          </a:p>
          <a:p>
            <a:endParaRPr lang="en-US" dirty="0"/>
          </a:p>
        </p:txBody>
      </p:sp>
      <p:sp>
        <p:nvSpPr>
          <p:cNvPr id="3" name="Title 2">
            <a:extLst>
              <a:ext uri="{FF2B5EF4-FFF2-40B4-BE49-F238E27FC236}">
                <a16:creationId xmlns:a16="http://schemas.microsoft.com/office/drawing/2014/main" id="{641A2273-95F4-1AA4-41A9-FC4DBBE9B488}"/>
              </a:ext>
            </a:extLst>
          </p:cNvPr>
          <p:cNvSpPr>
            <a:spLocks noGrp="1"/>
          </p:cNvSpPr>
          <p:nvPr>
            <p:ph type="title"/>
          </p:nvPr>
        </p:nvSpPr>
        <p:spPr>
          <a:xfrm>
            <a:off x="1097280" y="942871"/>
            <a:ext cx="10058400" cy="587584"/>
          </a:xfrm>
        </p:spPr>
        <p:txBody>
          <a:bodyPr/>
          <a:lstStyle/>
          <a:p>
            <a:r>
              <a:rPr lang="en-US" dirty="0"/>
              <a:t>AM I in danger?</a:t>
            </a:r>
          </a:p>
        </p:txBody>
      </p:sp>
      <p:pic>
        <p:nvPicPr>
          <p:cNvPr id="12" name="Picture 11">
            <a:extLst>
              <a:ext uri="{FF2B5EF4-FFF2-40B4-BE49-F238E27FC236}">
                <a16:creationId xmlns:a16="http://schemas.microsoft.com/office/drawing/2014/main" id="{88384064-E3CF-B17C-7AB8-E730571DF772}"/>
              </a:ext>
            </a:extLst>
          </p:cNvPr>
          <p:cNvPicPr>
            <a:picLocks noChangeAspect="1"/>
          </p:cNvPicPr>
          <p:nvPr/>
        </p:nvPicPr>
        <p:blipFill>
          <a:blip r:embed="rId2"/>
          <a:stretch>
            <a:fillRect/>
          </a:stretch>
        </p:blipFill>
        <p:spPr>
          <a:xfrm>
            <a:off x="9721515" y="884608"/>
            <a:ext cx="1650541" cy="21979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4534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7664E0-5FDF-02F1-CF6E-95C5380F432B}"/>
              </a:ext>
            </a:extLst>
          </p:cNvPr>
          <p:cNvSpPr>
            <a:spLocks noGrp="1"/>
          </p:cNvSpPr>
          <p:nvPr>
            <p:ph idx="1"/>
          </p:nvPr>
        </p:nvSpPr>
        <p:spPr>
          <a:xfrm>
            <a:off x="1097280" y="2108201"/>
            <a:ext cx="5817870" cy="3760891"/>
          </a:xfrm>
        </p:spPr>
        <p:txBody>
          <a:bodyPr>
            <a:normAutofit/>
          </a:bodyPr>
          <a:lstStyle/>
          <a:p>
            <a:pPr marL="457200" indent="-457200">
              <a:buClr>
                <a:schemeClr val="tx1"/>
              </a:buClr>
              <a:buFont typeface="+mj-lt"/>
              <a:buAutoNum type="arabicPeriod"/>
            </a:pPr>
            <a:r>
              <a:rPr lang="en-US" dirty="0"/>
              <a:t>An employee was climbing a 10 foot ladder to access a landing which was 9 feet above the adjacent floor. The </a:t>
            </a:r>
            <a:r>
              <a:rPr lang="en-US" u="sng" dirty="0"/>
              <a:t>ladder slid down</a:t>
            </a:r>
            <a:r>
              <a:rPr lang="en-US" dirty="0"/>
              <a:t>, and the employee fell to the floor, sustaining fatal injuries. Although the ladder had slip-resistant feet, it was </a:t>
            </a:r>
            <a:r>
              <a:rPr lang="en-US" u="sng" dirty="0"/>
              <a:t>not secured</a:t>
            </a:r>
            <a:r>
              <a:rPr lang="en-US" dirty="0"/>
              <a:t>, and the </a:t>
            </a:r>
            <a:r>
              <a:rPr lang="en-US" u="sng" dirty="0"/>
              <a:t>railings did not extend 3 feet </a:t>
            </a:r>
            <a:r>
              <a:rPr lang="en-US" dirty="0"/>
              <a:t>above the landing.</a:t>
            </a:r>
          </a:p>
        </p:txBody>
      </p:sp>
      <p:sp>
        <p:nvSpPr>
          <p:cNvPr id="3" name="Title 2">
            <a:extLst>
              <a:ext uri="{FF2B5EF4-FFF2-40B4-BE49-F238E27FC236}">
                <a16:creationId xmlns:a16="http://schemas.microsoft.com/office/drawing/2014/main" id="{6805F0EC-31F3-CBD1-7B7E-14EA3B548821}"/>
              </a:ext>
            </a:extLst>
          </p:cNvPr>
          <p:cNvSpPr>
            <a:spLocks noGrp="1"/>
          </p:cNvSpPr>
          <p:nvPr>
            <p:ph type="title"/>
          </p:nvPr>
        </p:nvSpPr>
        <p:spPr>
          <a:xfrm>
            <a:off x="1097280" y="942871"/>
            <a:ext cx="10058400" cy="587584"/>
          </a:xfrm>
        </p:spPr>
        <p:txBody>
          <a:bodyPr>
            <a:normAutofit/>
          </a:bodyPr>
          <a:lstStyle/>
          <a:p>
            <a:r>
              <a:rPr lang="en-US" dirty="0"/>
              <a:t>OSHA Case Studies: Misuse of Portable Ladders</a:t>
            </a:r>
          </a:p>
        </p:txBody>
      </p:sp>
      <p:pic>
        <p:nvPicPr>
          <p:cNvPr id="4" name="Picture 3">
            <a:extLst>
              <a:ext uri="{FF2B5EF4-FFF2-40B4-BE49-F238E27FC236}">
                <a16:creationId xmlns:a16="http://schemas.microsoft.com/office/drawing/2014/main" id="{B5DE730E-EE82-6246-1382-A9359B2FAE2A}"/>
              </a:ext>
            </a:extLst>
          </p:cNvPr>
          <p:cNvPicPr>
            <a:picLocks noChangeAspect="1"/>
          </p:cNvPicPr>
          <p:nvPr/>
        </p:nvPicPr>
        <p:blipFill>
          <a:blip r:embed="rId2"/>
          <a:stretch>
            <a:fillRect/>
          </a:stretch>
        </p:blipFill>
        <p:spPr>
          <a:xfrm>
            <a:off x="7726680" y="1785089"/>
            <a:ext cx="3048000" cy="41300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47918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D64273-82C4-BE0A-9B88-EFB7DC59A623}"/>
              </a:ext>
            </a:extLst>
          </p:cNvPr>
          <p:cNvSpPr>
            <a:spLocks noGrp="1"/>
          </p:cNvSpPr>
          <p:nvPr>
            <p:ph idx="1"/>
          </p:nvPr>
        </p:nvSpPr>
        <p:spPr>
          <a:xfrm>
            <a:off x="1097280" y="2108201"/>
            <a:ext cx="10058400" cy="3760891"/>
          </a:xfrm>
        </p:spPr>
        <p:txBody>
          <a:bodyPr>
            <a:normAutofit/>
          </a:bodyPr>
          <a:lstStyle/>
          <a:p>
            <a:r>
              <a:rPr lang="en-US" dirty="0">
                <a:effectLst>
                  <a:outerShdw blurRad="38100" dist="38100" dir="2700000" algn="tl">
                    <a:srgbClr val="000000">
                      <a:alpha val="43137"/>
                    </a:srgbClr>
                  </a:outerShdw>
                </a:effectLst>
              </a:rPr>
              <a:t>PLAN AHEAD TO GET THE JOB DONE SAFELY</a:t>
            </a:r>
          </a:p>
          <a:p>
            <a:r>
              <a:rPr lang="en-US" dirty="0"/>
              <a:t>When working from heights, employers must plan projects to ensure that the job is done safely. Begin by deciding how the job will be done, what tasks will be involved, and what safety equipment may be needed to complete each task.</a:t>
            </a:r>
          </a:p>
          <a:p>
            <a:r>
              <a:rPr lang="en-US" dirty="0"/>
              <a:t>When estimating the cost of a job, employers should include safety equipment, and plan to have all the necessary equipment and tools available at the construction site. For example, in a roofing job, think about all of the different fall hazards, such as holes or skylights and leading edges, then plan and select fall protection suitable to that work, such as personal fall arrest systems (PFAS).</a:t>
            </a:r>
          </a:p>
          <a:p>
            <a:r>
              <a:rPr lang="en-US" dirty="0"/>
              <a:t>Conduct JSAs. </a:t>
            </a:r>
          </a:p>
          <a:p>
            <a:endParaRPr lang="en-US" dirty="0"/>
          </a:p>
        </p:txBody>
      </p:sp>
      <p:sp>
        <p:nvSpPr>
          <p:cNvPr id="3" name="Title 2">
            <a:extLst>
              <a:ext uri="{FF2B5EF4-FFF2-40B4-BE49-F238E27FC236}">
                <a16:creationId xmlns:a16="http://schemas.microsoft.com/office/drawing/2014/main" id="{B7921E8C-1814-A5DF-E163-8A15371F150D}"/>
              </a:ext>
            </a:extLst>
          </p:cNvPr>
          <p:cNvSpPr>
            <a:spLocks noGrp="1"/>
          </p:cNvSpPr>
          <p:nvPr>
            <p:ph type="title"/>
          </p:nvPr>
        </p:nvSpPr>
        <p:spPr>
          <a:xfrm>
            <a:off x="1097280" y="942871"/>
            <a:ext cx="10058400" cy="587584"/>
          </a:xfrm>
        </p:spPr>
        <p:txBody>
          <a:bodyPr/>
          <a:lstStyle/>
          <a:p>
            <a:r>
              <a:rPr lang="en-US" dirty="0"/>
              <a:t>How do we avoid the hazards?</a:t>
            </a:r>
          </a:p>
        </p:txBody>
      </p:sp>
      <p:pic>
        <p:nvPicPr>
          <p:cNvPr id="8" name="Picture 7">
            <a:extLst>
              <a:ext uri="{FF2B5EF4-FFF2-40B4-BE49-F238E27FC236}">
                <a16:creationId xmlns:a16="http://schemas.microsoft.com/office/drawing/2014/main" id="{B2D466D8-3D18-E741-5B21-B19FF0968B5D}"/>
              </a:ext>
            </a:extLst>
          </p:cNvPr>
          <p:cNvPicPr>
            <a:picLocks noChangeAspect="1"/>
          </p:cNvPicPr>
          <p:nvPr/>
        </p:nvPicPr>
        <p:blipFill>
          <a:blip r:embed="rId2"/>
          <a:stretch>
            <a:fillRect/>
          </a:stretch>
        </p:blipFill>
        <p:spPr>
          <a:xfrm>
            <a:off x="7446809" y="902032"/>
            <a:ext cx="3708554" cy="669259"/>
          </a:xfrm>
          <a:prstGeom prst="rect">
            <a:avLst/>
          </a:prstGeom>
        </p:spPr>
      </p:pic>
    </p:spTree>
    <p:extLst>
      <p:ext uri="{BB962C8B-B14F-4D97-AF65-F5344CB8AC3E}">
        <p14:creationId xmlns:p14="http://schemas.microsoft.com/office/powerpoint/2010/main" val="180767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B6C6BD0-EDC9-7C44-A414-B66D25E34B52}"/>
              </a:ext>
            </a:extLst>
          </p:cNvPr>
          <p:cNvSpPr>
            <a:spLocks noGrp="1"/>
          </p:cNvSpPr>
          <p:nvPr>
            <p:ph type="title"/>
          </p:nvPr>
        </p:nvSpPr>
        <p:spPr>
          <a:xfrm>
            <a:off x="1097280" y="942871"/>
            <a:ext cx="10058400" cy="587584"/>
          </a:xfrm>
        </p:spPr>
        <p:txBody>
          <a:bodyPr/>
          <a:lstStyle/>
          <a:p>
            <a:r>
              <a:rPr lang="en-US"/>
              <a:t>OUR TEAM for today’s presentation</a:t>
            </a:r>
          </a:p>
        </p:txBody>
      </p:sp>
      <p:sp>
        <p:nvSpPr>
          <p:cNvPr id="19" name="Text Placeholder 18">
            <a:extLst>
              <a:ext uri="{FF2B5EF4-FFF2-40B4-BE49-F238E27FC236}">
                <a16:creationId xmlns:a16="http://schemas.microsoft.com/office/drawing/2014/main" id="{342B2560-FAA9-124F-AD83-8C8D48E03E44}"/>
              </a:ext>
            </a:extLst>
          </p:cNvPr>
          <p:cNvSpPr>
            <a:spLocks noGrp="1"/>
          </p:cNvSpPr>
          <p:nvPr>
            <p:ph type="body" sz="half" idx="2"/>
          </p:nvPr>
        </p:nvSpPr>
        <p:spPr>
          <a:xfrm>
            <a:off x="2477664" y="5088956"/>
            <a:ext cx="2572502" cy="583534"/>
          </a:xfrm>
        </p:spPr>
        <p:txBody>
          <a:bodyPr>
            <a:normAutofit fontScale="55000" lnSpcReduction="20000"/>
          </a:bodyPr>
          <a:lstStyle/>
          <a:p>
            <a:r>
              <a:rPr lang="en-US" sz="2600" dirty="0"/>
              <a:t>MARK Vaillancourt, CSP, CHST</a:t>
            </a:r>
          </a:p>
          <a:p>
            <a:r>
              <a:rPr lang="en-US" dirty="0"/>
              <a:t>Manager, Construction Safety Services</a:t>
            </a:r>
          </a:p>
        </p:txBody>
      </p:sp>
      <p:sp>
        <p:nvSpPr>
          <p:cNvPr id="24" name="Text Placeholder 23">
            <a:extLst>
              <a:ext uri="{FF2B5EF4-FFF2-40B4-BE49-F238E27FC236}">
                <a16:creationId xmlns:a16="http://schemas.microsoft.com/office/drawing/2014/main" id="{996C3DD2-045C-6945-B783-8067FCC3CDF9}"/>
              </a:ext>
            </a:extLst>
          </p:cNvPr>
          <p:cNvSpPr>
            <a:spLocks noGrp="1"/>
          </p:cNvSpPr>
          <p:nvPr>
            <p:ph type="body" sz="half" idx="17"/>
          </p:nvPr>
        </p:nvSpPr>
        <p:spPr>
          <a:xfrm>
            <a:off x="6965080" y="5088956"/>
            <a:ext cx="2919413" cy="583534"/>
          </a:xfrm>
        </p:spPr>
        <p:txBody>
          <a:bodyPr>
            <a:normAutofit fontScale="55000" lnSpcReduction="20000"/>
          </a:bodyPr>
          <a:lstStyle/>
          <a:p>
            <a:r>
              <a:rPr lang="en-US" sz="2600" dirty="0"/>
              <a:t>Cole </a:t>
            </a:r>
            <a:r>
              <a:rPr lang="en-US" sz="2600" dirty="0" err="1"/>
              <a:t>campbell</a:t>
            </a:r>
            <a:r>
              <a:rPr lang="en-US" sz="2600" dirty="0"/>
              <a:t>, B.S., CSP</a:t>
            </a:r>
          </a:p>
          <a:p>
            <a:r>
              <a:rPr lang="en-US" dirty="0"/>
              <a:t>Regional manager – EHS Services</a:t>
            </a:r>
          </a:p>
        </p:txBody>
      </p:sp>
      <p:pic>
        <p:nvPicPr>
          <p:cNvPr id="8" name="Picture 7">
            <a:extLst>
              <a:ext uri="{FF2B5EF4-FFF2-40B4-BE49-F238E27FC236}">
                <a16:creationId xmlns:a16="http://schemas.microsoft.com/office/drawing/2014/main" id="{0D44D37D-D2D7-2BC8-C61E-49EFF5058B13}"/>
              </a:ext>
            </a:extLst>
          </p:cNvPr>
          <p:cNvPicPr>
            <a:picLocks noChangeAspect="1"/>
          </p:cNvPicPr>
          <p:nvPr/>
        </p:nvPicPr>
        <p:blipFill>
          <a:blip r:embed="rId2"/>
          <a:stretch>
            <a:fillRect/>
          </a:stretch>
        </p:blipFill>
        <p:spPr>
          <a:xfrm>
            <a:off x="1921078" y="1788256"/>
            <a:ext cx="3685674" cy="3685674"/>
          </a:xfrm>
          <a:prstGeom prst="rect">
            <a:avLst/>
          </a:prstGeom>
        </p:spPr>
      </p:pic>
      <p:pic>
        <p:nvPicPr>
          <p:cNvPr id="11" name="Picture 10">
            <a:extLst>
              <a:ext uri="{FF2B5EF4-FFF2-40B4-BE49-F238E27FC236}">
                <a16:creationId xmlns:a16="http://schemas.microsoft.com/office/drawing/2014/main" id="{E985517E-B4E9-5141-8807-688552BFED84}"/>
              </a:ext>
            </a:extLst>
          </p:cNvPr>
          <p:cNvPicPr>
            <a:picLocks noChangeAspect="1"/>
          </p:cNvPicPr>
          <p:nvPr/>
        </p:nvPicPr>
        <p:blipFill>
          <a:blip r:embed="rId3"/>
          <a:stretch>
            <a:fillRect/>
          </a:stretch>
        </p:blipFill>
        <p:spPr>
          <a:xfrm>
            <a:off x="6475833" y="1682139"/>
            <a:ext cx="3897908" cy="3897908"/>
          </a:xfrm>
          <a:prstGeom prst="rect">
            <a:avLst/>
          </a:prstGeom>
        </p:spPr>
      </p:pic>
      <p:pic>
        <p:nvPicPr>
          <p:cNvPr id="15" name="Picture 14">
            <a:extLst>
              <a:ext uri="{FF2B5EF4-FFF2-40B4-BE49-F238E27FC236}">
                <a16:creationId xmlns:a16="http://schemas.microsoft.com/office/drawing/2014/main" id="{8F187F57-A315-76AD-E60A-0FB6214585D2}"/>
              </a:ext>
            </a:extLst>
          </p:cNvPr>
          <p:cNvPicPr>
            <a:picLocks noChangeAspect="1"/>
          </p:cNvPicPr>
          <p:nvPr/>
        </p:nvPicPr>
        <p:blipFill>
          <a:blip r:embed="rId4"/>
          <a:stretch>
            <a:fillRect/>
          </a:stretch>
        </p:blipFill>
        <p:spPr>
          <a:xfrm>
            <a:off x="5316026" y="3328940"/>
            <a:ext cx="1510765" cy="604306"/>
          </a:xfrm>
          <a:prstGeom prst="rect">
            <a:avLst/>
          </a:prstGeom>
        </p:spPr>
      </p:pic>
    </p:spTree>
    <p:extLst>
      <p:ext uri="{BB962C8B-B14F-4D97-AF65-F5344CB8AC3E}">
        <p14:creationId xmlns:p14="http://schemas.microsoft.com/office/powerpoint/2010/main" val="97984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2B11354-2823-BE21-A522-AA5ACDF7D0DE}"/>
              </a:ext>
            </a:extLst>
          </p:cNvPr>
          <p:cNvSpPr>
            <a:spLocks noGrp="1"/>
          </p:cNvSpPr>
          <p:nvPr>
            <p:ph type="pic" sz="quarter" idx="13"/>
          </p:nvPr>
        </p:nvSpPr>
        <p:spPr/>
        <p:txBody>
          <a:bodyPr/>
          <a:lstStyle/>
          <a:p>
            <a:endParaRPr lang="en-US"/>
          </a:p>
        </p:txBody>
      </p:sp>
      <p:sp>
        <p:nvSpPr>
          <p:cNvPr id="4" name="Title 3">
            <a:extLst>
              <a:ext uri="{FF2B5EF4-FFF2-40B4-BE49-F238E27FC236}">
                <a16:creationId xmlns:a16="http://schemas.microsoft.com/office/drawing/2014/main" id="{1DF7D390-A40A-4C0F-ACE5-1115A19DBBBE}"/>
              </a:ext>
            </a:extLst>
          </p:cNvPr>
          <p:cNvSpPr>
            <a:spLocks noGrp="1"/>
          </p:cNvSpPr>
          <p:nvPr>
            <p:ph type="title"/>
          </p:nvPr>
        </p:nvSpPr>
        <p:spPr>
          <a:xfrm>
            <a:off x="1218614" y="1885950"/>
            <a:ext cx="2494499" cy="3028949"/>
          </a:xfrm>
        </p:spPr>
        <p:txBody>
          <a:bodyPr>
            <a:normAutofit/>
          </a:bodyPr>
          <a:lstStyle/>
          <a:p>
            <a:r>
              <a:rPr lang="en-US" sz="3200" dirty="0"/>
              <a:t>Hierarchy of Fall Protection</a:t>
            </a:r>
          </a:p>
        </p:txBody>
      </p:sp>
      <p:pic>
        <p:nvPicPr>
          <p:cNvPr id="13" name="Picture 12">
            <a:extLst>
              <a:ext uri="{FF2B5EF4-FFF2-40B4-BE49-F238E27FC236}">
                <a16:creationId xmlns:a16="http://schemas.microsoft.com/office/drawing/2014/main" id="{17B65C38-0338-6749-0576-D8357D428558}"/>
              </a:ext>
            </a:extLst>
          </p:cNvPr>
          <p:cNvPicPr>
            <a:picLocks noChangeAspect="1"/>
          </p:cNvPicPr>
          <p:nvPr/>
        </p:nvPicPr>
        <p:blipFill>
          <a:blip r:embed="rId3"/>
          <a:stretch>
            <a:fillRect/>
          </a:stretch>
        </p:blipFill>
        <p:spPr>
          <a:xfrm>
            <a:off x="3530233" y="857032"/>
            <a:ext cx="7843887" cy="50867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08578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8EC352-907B-4F13-9C06-173CEB015B0B}"/>
              </a:ext>
            </a:extLst>
          </p:cNvPr>
          <p:cNvSpPr>
            <a:spLocks noGrp="1"/>
          </p:cNvSpPr>
          <p:nvPr>
            <p:ph idx="1"/>
          </p:nvPr>
        </p:nvSpPr>
        <p:spPr>
          <a:xfrm>
            <a:off x="1097280" y="1731011"/>
            <a:ext cx="3360222" cy="3760891"/>
          </a:xfrm>
        </p:spPr>
        <p:txBody>
          <a:bodyPr anchor="ctr"/>
          <a:lstStyle/>
          <a:p>
            <a:r>
              <a:rPr lang="en-US" dirty="0"/>
              <a:t>The best and safest thing to do is to eliminate the hazard.</a:t>
            </a:r>
          </a:p>
          <a:p>
            <a:r>
              <a:rPr lang="en-US" dirty="0"/>
              <a:t>In the context of fall prevention and protection this might mean re-designing the work so it can done on ground level.</a:t>
            </a:r>
          </a:p>
        </p:txBody>
      </p:sp>
      <p:sp>
        <p:nvSpPr>
          <p:cNvPr id="2" name="Title 1">
            <a:extLst>
              <a:ext uri="{FF2B5EF4-FFF2-40B4-BE49-F238E27FC236}">
                <a16:creationId xmlns:a16="http://schemas.microsoft.com/office/drawing/2014/main" id="{61241FF8-A180-4CB6-AEC3-0080A87177E8}"/>
              </a:ext>
            </a:extLst>
          </p:cNvPr>
          <p:cNvSpPr>
            <a:spLocks noGrp="1"/>
          </p:cNvSpPr>
          <p:nvPr>
            <p:ph type="title"/>
          </p:nvPr>
        </p:nvSpPr>
        <p:spPr/>
        <p:txBody>
          <a:bodyPr/>
          <a:lstStyle/>
          <a:p>
            <a:r>
              <a:rPr lang="en-US" dirty="0"/>
              <a:t>Elimination </a:t>
            </a:r>
          </a:p>
        </p:txBody>
      </p:sp>
      <p:pic>
        <p:nvPicPr>
          <p:cNvPr id="5122" name="Picture 2" descr="Image result for working at heights examples">
            <a:extLst>
              <a:ext uri="{FF2B5EF4-FFF2-40B4-BE49-F238E27FC236}">
                <a16:creationId xmlns:a16="http://schemas.microsoft.com/office/drawing/2014/main" id="{7C3C28F4-2DFC-4E6A-9E80-1FD2E1CF22C4}"/>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4789805" y="2436865"/>
            <a:ext cx="3360222" cy="23491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descr="Image result for highway light posts that bring bulb to ground level to change">
            <a:extLst>
              <a:ext uri="{FF2B5EF4-FFF2-40B4-BE49-F238E27FC236}">
                <a16:creationId xmlns:a16="http://schemas.microsoft.com/office/drawing/2014/main" id="{A04FCEED-4E86-42AA-A5E1-C5790CA1A25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8734730" y="1853645"/>
            <a:ext cx="2359990" cy="31507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5648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CB2E88-6479-4DA0-A3E8-7A19C5F7260C}"/>
              </a:ext>
            </a:extLst>
          </p:cNvPr>
          <p:cNvSpPr>
            <a:spLocks noGrp="1"/>
          </p:cNvSpPr>
          <p:nvPr>
            <p:ph idx="1"/>
          </p:nvPr>
        </p:nvSpPr>
        <p:spPr>
          <a:xfrm>
            <a:off x="1097280" y="2108201"/>
            <a:ext cx="4709160" cy="3760891"/>
          </a:xfrm>
        </p:spPr>
        <p:txBody>
          <a:bodyPr anchor="t"/>
          <a:lstStyle/>
          <a:p>
            <a:r>
              <a:rPr lang="en-US" dirty="0"/>
              <a:t>Using barriers that prevent workers form getting to close to an edge or a similar dangerous, elevated work area.</a:t>
            </a:r>
          </a:p>
        </p:txBody>
      </p:sp>
      <p:sp>
        <p:nvSpPr>
          <p:cNvPr id="2" name="Title 1">
            <a:extLst>
              <a:ext uri="{FF2B5EF4-FFF2-40B4-BE49-F238E27FC236}">
                <a16:creationId xmlns:a16="http://schemas.microsoft.com/office/drawing/2014/main" id="{494BA836-3FC9-4503-8777-461614F90C4F}"/>
              </a:ext>
            </a:extLst>
          </p:cNvPr>
          <p:cNvSpPr>
            <a:spLocks noGrp="1"/>
          </p:cNvSpPr>
          <p:nvPr>
            <p:ph type="title"/>
          </p:nvPr>
        </p:nvSpPr>
        <p:spPr/>
        <p:txBody>
          <a:bodyPr/>
          <a:lstStyle/>
          <a:p>
            <a:r>
              <a:rPr lang="en-US" dirty="0"/>
              <a:t>Passive Fall Protection</a:t>
            </a:r>
          </a:p>
        </p:txBody>
      </p:sp>
      <p:pic>
        <p:nvPicPr>
          <p:cNvPr id="6146" name="Picture 2" descr="Image result for passive fall protection">
            <a:extLst>
              <a:ext uri="{FF2B5EF4-FFF2-40B4-BE49-F238E27FC236}">
                <a16:creationId xmlns:a16="http://schemas.microsoft.com/office/drawing/2014/main" id="{98A6E12A-7B8D-49B1-9783-DA8C64C84606}"/>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6385562" y="608208"/>
            <a:ext cx="5181600" cy="3916362"/>
          </a:xfrm>
          <a:solidFill>
            <a:srgbClr val="FFFFFF">
              <a:shade val="85000"/>
            </a:srgbClr>
          </a:solidFill>
          <a:ln>
            <a:noFill/>
          </a:ln>
          <a:effectLst>
            <a:reflection blurRad="12700" stA="38000" endPos="28000" dist="5000" dir="5400000" sy="-100000" algn="bl" rotWithShape="0"/>
          </a:effectLst>
        </p:spPr>
      </p:pic>
      <p:pic>
        <p:nvPicPr>
          <p:cNvPr id="6150" name="Picture 6" descr="Image result for aerial lift">
            <a:extLst>
              <a:ext uri="{FF2B5EF4-FFF2-40B4-BE49-F238E27FC236}">
                <a16:creationId xmlns:a16="http://schemas.microsoft.com/office/drawing/2014/main" id="{F53FAB2A-17C2-410B-85D4-73DE6A0C75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1383" y="3562454"/>
            <a:ext cx="3503440" cy="2352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9575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7280" y="2108201"/>
            <a:ext cx="10058400" cy="3760891"/>
          </a:xfrm>
        </p:spPr>
        <p:txBody>
          <a:bodyPr>
            <a:normAutofit/>
          </a:bodyPr>
          <a:lstStyle/>
          <a:p>
            <a:r>
              <a:rPr lang="en-US" dirty="0"/>
              <a:t>Top rail – 42 inches (+/-3)</a:t>
            </a:r>
          </a:p>
          <a:p>
            <a:r>
              <a:rPr lang="en-US" dirty="0"/>
              <a:t>Mid-rail – midway </a:t>
            </a:r>
          </a:p>
          <a:p>
            <a:pPr lvl="1"/>
            <a:r>
              <a:rPr lang="en-US" dirty="0"/>
              <a:t>Screens or mesh </a:t>
            </a:r>
          </a:p>
          <a:p>
            <a:pPr lvl="1"/>
            <a:r>
              <a:rPr lang="en-US" dirty="0"/>
              <a:t>Guardrail</a:t>
            </a:r>
          </a:p>
          <a:p>
            <a:pPr lvl="1"/>
            <a:r>
              <a:rPr lang="en-US" dirty="0"/>
              <a:t> Wire rope</a:t>
            </a:r>
          </a:p>
          <a:p>
            <a:pPr lvl="1"/>
            <a:r>
              <a:rPr lang="en-US" dirty="0"/>
              <a:t>Toe Board</a:t>
            </a:r>
          </a:p>
        </p:txBody>
      </p:sp>
      <p:sp>
        <p:nvSpPr>
          <p:cNvPr id="2" name="Title 1"/>
          <p:cNvSpPr>
            <a:spLocks noGrp="1"/>
          </p:cNvSpPr>
          <p:nvPr>
            <p:ph type="title"/>
          </p:nvPr>
        </p:nvSpPr>
        <p:spPr>
          <a:xfrm>
            <a:off x="1097280" y="942871"/>
            <a:ext cx="10058400" cy="587584"/>
          </a:xfrm>
        </p:spPr>
        <p:txBody>
          <a:bodyPr>
            <a:normAutofit/>
          </a:bodyPr>
          <a:lstStyle/>
          <a:p>
            <a:r>
              <a:rPr lang="en-US" dirty="0"/>
              <a:t>Guardrail Systems</a:t>
            </a:r>
          </a:p>
        </p:txBody>
      </p:sp>
      <p:pic>
        <p:nvPicPr>
          <p:cNvPr id="10242" name="Picture 2" descr="Image result for guardrail system with measurements">
            <a:extLst>
              <a:ext uri="{FF2B5EF4-FFF2-40B4-BE49-F238E27FC236}">
                <a16:creationId xmlns:a16="http://schemas.microsoft.com/office/drawing/2014/main" id="{555352B4-36D0-4301-8854-314CB79B70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6163" y="2076450"/>
            <a:ext cx="3949700" cy="3949700"/>
          </a:xfrm>
          <a:prstGeom prst="rect">
            <a:avLst/>
          </a:prstGeom>
          <a:noFill/>
          <a:extLst>
            <a:ext uri="{909E8E84-426E-40DD-AFC4-6F175D3DCCD1}">
              <a14:hiddenFill xmlns:a14="http://schemas.microsoft.com/office/drawing/2010/main">
                <a:solidFill>
                  <a:srgbClr val="FFFFFF"/>
                </a:solidFill>
              </a14:hiddenFill>
            </a:ext>
          </a:extLst>
        </p:spPr>
      </p:pic>
      <p:sp>
        <p:nvSpPr>
          <p:cNvPr id="5" name="Right Bracket 4">
            <a:extLst>
              <a:ext uri="{FF2B5EF4-FFF2-40B4-BE49-F238E27FC236}">
                <a16:creationId xmlns:a16="http://schemas.microsoft.com/office/drawing/2014/main" id="{2DD6A0AE-5AF1-4152-965A-F6B1B70953DF}"/>
              </a:ext>
            </a:extLst>
          </p:cNvPr>
          <p:cNvSpPr/>
          <p:nvPr/>
        </p:nvSpPr>
        <p:spPr>
          <a:xfrm>
            <a:off x="9994900" y="2794000"/>
            <a:ext cx="482600" cy="2514600"/>
          </a:xfrm>
          <a:prstGeom prst="rightBracket">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0ECDD8F8-7D05-4C35-930B-0094847F7822}"/>
              </a:ext>
            </a:extLst>
          </p:cNvPr>
          <p:cNvSpPr txBox="1"/>
          <p:nvPr/>
        </p:nvSpPr>
        <p:spPr>
          <a:xfrm>
            <a:off x="10729136" y="3728134"/>
            <a:ext cx="1348564" cy="369332"/>
          </a:xfrm>
          <a:prstGeom prst="rect">
            <a:avLst/>
          </a:prstGeom>
          <a:noFill/>
        </p:spPr>
        <p:txBody>
          <a:bodyPr wrap="square" rtlCol="0">
            <a:spAutoFit/>
          </a:bodyPr>
          <a:lstStyle/>
          <a:p>
            <a:r>
              <a:rPr lang="en-US" dirty="0"/>
              <a:t>42 Inches (+/-)</a:t>
            </a:r>
          </a:p>
        </p:txBody>
      </p:sp>
      <p:sp>
        <p:nvSpPr>
          <p:cNvPr id="8" name="Right Bracket 7">
            <a:extLst>
              <a:ext uri="{FF2B5EF4-FFF2-40B4-BE49-F238E27FC236}">
                <a16:creationId xmlns:a16="http://schemas.microsoft.com/office/drawing/2014/main" id="{199F4980-5CB7-42C0-A637-F0D8E46B16B0}"/>
              </a:ext>
            </a:extLst>
          </p:cNvPr>
          <p:cNvSpPr/>
          <p:nvPr/>
        </p:nvSpPr>
        <p:spPr>
          <a:xfrm rot="10800000">
            <a:off x="6000750" y="3517899"/>
            <a:ext cx="666750" cy="901699"/>
          </a:xfrm>
          <a:prstGeom prst="rightBracket">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66E94761-7EFB-4F33-BEDA-86F37F3F96B3}"/>
              </a:ext>
            </a:extLst>
          </p:cNvPr>
          <p:cNvSpPr/>
          <p:nvPr/>
        </p:nvSpPr>
        <p:spPr>
          <a:xfrm>
            <a:off x="4583757" y="3801528"/>
            <a:ext cx="1253869" cy="369332"/>
          </a:xfrm>
          <a:prstGeom prst="rect">
            <a:avLst/>
          </a:prstGeom>
        </p:spPr>
        <p:txBody>
          <a:bodyPr wrap="none">
            <a:spAutoFit/>
          </a:bodyPr>
          <a:lstStyle/>
          <a:p>
            <a:r>
              <a:rPr lang="en-US" dirty="0"/>
              <a:t>21 Inches (+/-)</a:t>
            </a:r>
          </a:p>
        </p:txBody>
      </p:sp>
    </p:spTree>
    <p:extLst>
      <p:ext uri="{BB962C8B-B14F-4D97-AF65-F5344CB8AC3E}">
        <p14:creationId xmlns:p14="http://schemas.microsoft.com/office/powerpoint/2010/main" val="3442641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EE7618-6E0C-4909-99E3-AFB8FDD2A086}"/>
              </a:ext>
            </a:extLst>
          </p:cNvPr>
          <p:cNvSpPr>
            <a:spLocks noGrp="1"/>
          </p:cNvSpPr>
          <p:nvPr>
            <p:ph idx="1"/>
          </p:nvPr>
        </p:nvSpPr>
        <p:spPr/>
        <p:txBody>
          <a:bodyPr/>
          <a:lstStyle/>
          <a:p>
            <a:r>
              <a:rPr lang="en-US" dirty="0"/>
              <a:t>The next level of the hierarchy of controls for fall hazards, which is active fall restraint. This involves having a  worker wearing a full-body harness and using a lanyard to attach the harness to a secure anchor point. Worker cannot exceed the leading edge </a:t>
            </a:r>
          </a:p>
          <a:p>
            <a:endParaRPr lang="en-US" dirty="0"/>
          </a:p>
        </p:txBody>
      </p:sp>
      <p:sp>
        <p:nvSpPr>
          <p:cNvPr id="2" name="Title 1">
            <a:extLst>
              <a:ext uri="{FF2B5EF4-FFF2-40B4-BE49-F238E27FC236}">
                <a16:creationId xmlns:a16="http://schemas.microsoft.com/office/drawing/2014/main" id="{69EAFD79-2D81-4486-BB22-63006A740DA9}"/>
              </a:ext>
            </a:extLst>
          </p:cNvPr>
          <p:cNvSpPr>
            <a:spLocks noGrp="1"/>
          </p:cNvSpPr>
          <p:nvPr>
            <p:ph type="title"/>
          </p:nvPr>
        </p:nvSpPr>
        <p:spPr/>
        <p:txBody>
          <a:bodyPr/>
          <a:lstStyle/>
          <a:p>
            <a:r>
              <a:rPr lang="en-US" dirty="0"/>
              <a:t>Fall Restraint System</a:t>
            </a:r>
          </a:p>
        </p:txBody>
      </p:sp>
      <p:pic>
        <p:nvPicPr>
          <p:cNvPr id="7170" name="Picture 2" descr="Image result for fall restraint system">
            <a:extLst>
              <a:ext uri="{FF2B5EF4-FFF2-40B4-BE49-F238E27FC236}">
                <a16:creationId xmlns:a16="http://schemas.microsoft.com/office/drawing/2014/main" id="{C83BA4FD-6650-41A4-B892-12E8F587E70C}"/>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3230880" y="3173810"/>
            <a:ext cx="5730240" cy="2741319"/>
          </a:xfr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7412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328F89-F82A-47E6-A227-C8D8D54D7DAE}"/>
              </a:ext>
            </a:extLst>
          </p:cNvPr>
          <p:cNvSpPr>
            <a:spLocks noGrp="1"/>
          </p:cNvSpPr>
          <p:nvPr>
            <p:ph idx="1"/>
          </p:nvPr>
        </p:nvSpPr>
        <p:spPr>
          <a:xfrm>
            <a:off x="1097280" y="2108201"/>
            <a:ext cx="4411980" cy="3760891"/>
          </a:xfrm>
        </p:spPr>
        <p:txBody>
          <a:bodyPr/>
          <a:lstStyle/>
          <a:p>
            <a:r>
              <a:rPr lang="en-US" dirty="0"/>
              <a:t>At this next level of the hierarchy, the point is to use the harness, the lanyard and the anchor point to arrest or stop an employees fall once the fall has already occurred.</a:t>
            </a:r>
          </a:p>
        </p:txBody>
      </p:sp>
      <p:sp>
        <p:nvSpPr>
          <p:cNvPr id="2" name="Title 1">
            <a:extLst>
              <a:ext uri="{FF2B5EF4-FFF2-40B4-BE49-F238E27FC236}">
                <a16:creationId xmlns:a16="http://schemas.microsoft.com/office/drawing/2014/main" id="{DD73335C-D0A1-4F05-9CD4-95CE999A0FBC}"/>
              </a:ext>
            </a:extLst>
          </p:cNvPr>
          <p:cNvSpPr>
            <a:spLocks noGrp="1"/>
          </p:cNvSpPr>
          <p:nvPr>
            <p:ph type="title"/>
          </p:nvPr>
        </p:nvSpPr>
        <p:spPr/>
        <p:txBody>
          <a:bodyPr/>
          <a:lstStyle/>
          <a:p>
            <a:r>
              <a:rPr lang="en-US" dirty="0"/>
              <a:t>Fall Arrest System</a:t>
            </a:r>
          </a:p>
        </p:txBody>
      </p:sp>
      <p:pic>
        <p:nvPicPr>
          <p:cNvPr id="8194" name="Picture 2" descr="Image result for fall arrest system example">
            <a:extLst>
              <a:ext uri="{FF2B5EF4-FFF2-40B4-BE49-F238E27FC236}">
                <a16:creationId xmlns:a16="http://schemas.microsoft.com/office/drawing/2014/main" id="{917FFA14-44B3-4F00-B2BB-23FA2F598DE5}"/>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tretch>
            <a:fillRect/>
          </a:stretch>
        </p:blipFill>
        <p:spPr bwMode="auto">
          <a:xfrm>
            <a:off x="6253480" y="1236239"/>
            <a:ext cx="4692650" cy="4351338"/>
          </a:xfrm>
          <a:prstGeom prst="rect">
            <a:avLst/>
          </a:prstGeom>
          <a:ln>
            <a:noFill/>
          </a:ln>
          <a:effectLst>
            <a:softEdge rad="112500"/>
          </a:effectLst>
        </p:spPr>
      </p:pic>
    </p:spTree>
    <p:extLst>
      <p:ext uri="{BB962C8B-B14F-4D97-AF65-F5344CB8AC3E}">
        <p14:creationId xmlns:p14="http://schemas.microsoft.com/office/powerpoint/2010/main" val="180525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personal fall arrest inspection">
            <a:extLst>
              <a:ext uri="{FF2B5EF4-FFF2-40B4-BE49-F238E27FC236}">
                <a16:creationId xmlns:a16="http://schemas.microsoft.com/office/drawing/2014/main" id="{620F0FD1-B3E1-46B9-B724-F9E7D4A17B4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86390" y="1530455"/>
            <a:ext cx="9019220" cy="4714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4">
            <a:extLst>
              <a:ext uri="{FF2B5EF4-FFF2-40B4-BE49-F238E27FC236}">
                <a16:creationId xmlns:a16="http://schemas.microsoft.com/office/drawing/2014/main" id="{82605141-A4FC-03EA-9454-692F568E4C37}"/>
              </a:ext>
            </a:extLst>
          </p:cNvPr>
          <p:cNvSpPr>
            <a:spLocks noGrp="1"/>
          </p:cNvSpPr>
          <p:nvPr>
            <p:ph type="title"/>
          </p:nvPr>
        </p:nvSpPr>
        <p:spPr>
          <a:xfrm>
            <a:off x="1097280" y="942871"/>
            <a:ext cx="10058400" cy="587584"/>
          </a:xfrm>
        </p:spPr>
        <p:txBody>
          <a:bodyPr/>
          <a:lstStyle/>
          <a:p>
            <a:r>
              <a:rPr lang="en-US" dirty="0"/>
              <a:t>Personal Fall Arrest Systems (PFAS)</a:t>
            </a:r>
          </a:p>
        </p:txBody>
      </p:sp>
    </p:spTree>
    <p:extLst>
      <p:ext uri="{BB962C8B-B14F-4D97-AF65-F5344CB8AC3E}">
        <p14:creationId xmlns:p14="http://schemas.microsoft.com/office/powerpoint/2010/main" val="129011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097280" y="2108201"/>
            <a:ext cx="10058400" cy="3760891"/>
          </a:xfrm>
        </p:spPr>
        <p:txBody>
          <a:bodyPr>
            <a:normAutofit/>
          </a:bodyPr>
          <a:lstStyle/>
          <a:p>
            <a:r>
              <a:rPr lang="en-US" dirty="0"/>
              <a:t>Supporting 5,000 lbs. for each worker </a:t>
            </a:r>
          </a:p>
          <a:p>
            <a:r>
              <a:rPr lang="en-US" dirty="0"/>
              <a:t>Support twice the weight expected</a:t>
            </a:r>
          </a:p>
          <a:p>
            <a:r>
              <a:rPr lang="en-US" dirty="0"/>
              <a:t>Independent of other support </a:t>
            </a:r>
          </a:p>
          <a:p>
            <a:r>
              <a:rPr lang="en-US" dirty="0"/>
              <a:t>Work to be supervised by competent person</a:t>
            </a:r>
          </a:p>
        </p:txBody>
      </p:sp>
      <p:sp>
        <p:nvSpPr>
          <p:cNvPr id="2" name="Title 1"/>
          <p:cNvSpPr>
            <a:spLocks noGrp="1"/>
          </p:cNvSpPr>
          <p:nvPr>
            <p:ph type="title"/>
          </p:nvPr>
        </p:nvSpPr>
        <p:spPr>
          <a:xfrm>
            <a:off x="1097280" y="942871"/>
            <a:ext cx="10058400" cy="587584"/>
          </a:xfrm>
        </p:spPr>
        <p:txBody>
          <a:bodyPr/>
          <a:lstStyle/>
          <a:p>
            <a:r>
              <a:rPr lang="en-US" dirty="0"/>
              <a:t>Anchorage Point</a:t>
            </a:r>
          </a:p>
        </p:txBody>
      </p:sp>
      <p:pic>
        <p:nvPicPr>
          <p:cNvPr id="11266" name="Picture 2" descr="Image result for fall protection anchor points">
            <a:extLst>
              <a:ext uri="{FF2B5EF4-FFF2-40B4-BE49-F238E27FC236}">
                <a16:creationId xmlns:a16="http://schemas.microsoft.com/office/drawing/2014/main" id="{B880716C-D78D-45A6-915E-52B6AD74B0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6616" y="1236662"/>
            <a:ext cx="3053224" cy="21372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270" name="Picture 6" descr="Image result for fall protection anchor points">
            <a:extLst>
              <a:ext uri="{FF2B5EF4-FFF2-40B4-BE49-F238E27FC236}">
                <a16:creationId xmlns:a16="http://schemas.microsoft.com/office/drawing/2014/main" id="{5320804C-E939-4A76-9048-7B89C19423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840015"/>
            <a:ext cx="3146960" cy="1781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57363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1D6540B-4F08-5369-AF01-FAE676AE2287}"/>
              </a:ext>
            </a:extLst>
          </p:cNvPr>
          <p:cNvSpPr>
            <a:spLocks noGrp="1"/>
          </p:cNvSpPr>
          <p:nvPr>
            <p:ph type="pic" sz="quarter" idx="13"/>
          </p:nvPr>
        </p:nvSpPr>
        <p:spPr/>
        <p:txBody>
          <a:bodyPr/>
          <a:lstStyle/>
          <a:p>
            <a:endParaRPr lang="en-US"/>
          </a:p>
        </p:txBody>
      </p:sp>
      <p:sp>
        <p:nvSpPr>
          <p:cNvPr id="2" name="Title 1"/>
          <p:cNvSpPr>
            <a:spLocks noGrp="1"/>
          </p:cNvSpPr>
          <p:nvPr>
            <p:ph type="title"/>
          </p:nvPr>
        </p:nvSpPr>
        <p:spPr>
          <a:xfrm>
            <a:off x="1207184" y="2625732"/>
            <a:ext cx="4157296" cy="1292750"/>
          </a:xfrm>
        </p:spPr>
        <p:txBody>
          <a:bodyPr>
            <a:normAutofit/>
          </a:bodyPr>
          <a:lstStyle/>
          <a:p>
            <a:r>
              <a:rPr lang="en-US" dirty="0"/>
              <a:t>Body Wear or Harness</a:t>
            </a:r>
          </a:p>
        </p:txBody>
      </p:sp>
      <p:pic>
        <p:nvPicPr>
          <p:cNvPr id="9" name="Picture 8"/>
          <p:cNvPicPr>
            <a:picLocks noChangeAspect="1"/>
          </p:cNvPicPr>
          <p:nvPr/>
        </p:nvPicPr>
        <p:blipFill>
          <a:blip r:embed="rId3"/>
          <a:stretch>
            <a:fillRect/>
          </a:stretch>
        </p:blipFill>
        <p:spPr>
          <a:xfrm>
            <a:off x="7295246" y="1121735"/>
            <a:ext cx="3217516" cy="43007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7128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7280" y="2108201"/>
            <a:ext cx="10058400" cy="3760891"/>
          </a:xfrm>
        </p:spPr>
        <p:txBody>
          <a:bodyPr>
            <a:normAutofit/>
          </a:bodyPr>
          <a:lstStyle/>
          <a:p>
            <a:r>
              <a:rPr lang="en-US" dirty="0"/>
              <a:t>Independent or integral component</a:t>
            </a:r>
          </a:p>
          <a:p>
            <a:r>
              <a:rPr lang="en-US" dirty="0"/>
              <a:t>Critical link to anchorage point</a:t>
            </a:r>
          </a:p>
          <a:p>
            <a:pPr lvl="1"/>
            <a:r>
              <a:rPr lang="en-US" dirty="0"/>
              <a:t>Include: </a:t>
            </a:r>
          </a:p>
          <a:p>
            <a:pPr lvl="2"/>
            <a:r>
              <a:rPr lang="en-US" dirty="0"/>
              <a:t>Carabiner</a:t>
            </a:r>
          </a:p>
          <a:p>
            <a:pPr lvl="2"/>
            <a:r>
              <a:rPr lang="en-US" dirty="0"/>
              <a:t>D-Ring</a:t>
            </a:r>
          </a:p>
          <a:p>
            <a:pPr lvl="2"/>
            <a:r>
              <a:rPr lang="en-US" dirty="0"/>
              <a:t>Snap hook</a:t>
            </a:r>
          </a:p>
          <a:p>
            <a:pPr lvl="2"/>
            <a:r>
              <a:rPr lang="en-US" dirty="0"/>
              <a:t>Lanyard</a:t>
            </a:r>
          </a:p>
        </p:txBody>
      </p:sp>
      <p:sp>
        <p:nvSpPr>
          <p:cNvPr id="2" name="Title 1"/>
          <p:cNvSpPr>
            <a:spLocks noGrp="1"/>
          </p:cNvSpPr>
          <p:nvPr>
            <p:ph type="title"/>
          </p:nvPr>
        </p:nvSpPr>
        <p:spPr>
          <a:xfrm>
            <a:off x="1097280" y="942871"/>
            <a:ext cx="10058400" cy="587584"/>
          </a:xfrm>
        </p:spPr>
        <p:txBody>
          <a:bodyPr>
            <a:normAutofit/>
          </a:bodyPr>
          <a:lstStyle/>
          <a:p>
            <a:r>
              <a:rPr lang="en-US" dirty="0"/>
              <a:t>Connecting Devices </a:t>
            </a:r>
          </a:p>
        </p:txBody>
      </p:sp>
      <p:pic>
        <p:nvPicPr>
          <p:cNvPr id="4" name="Picture 3"/>
          <p:cNvPicPr>
            <a:picLocks noChangeAspect="1"/>
          </p:cNvPicPr>
          <p:nvPr/>
        </p:nvPicPr>
        <p:blipFill>
          <a:blip r:embed="rId3"/>
          <a:stretch>
            <a:fillRect/>
          </a:stretch>
        </p:blipFill>
        <p:spPr>
          <a:xfrm>
            <a:off x="5674361" y="1236662"/>
            <a:ext cx="2254689" cy="2062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stretch>
            <a:fillRect/>
          </a:stretch>
        </p:blipFill>
        <p:spPr>
          <a:xfrm>
            <a:off x="8994035" y="3832288"/>
            <a:ext cx="1959184" cy="1959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5"/>
          <a:stretch>
            <a:fillRect/>
          </a:stretch>
        </p:blipFill>
        <p:spPr>
          <a:xfrm>
            <a:off x="8994035" y="1168331"/>
            <a:ext cx="1959184" cy="21994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6"/>
          <a:stretch>
            <a:fillRect/>
          </a:stretch>
        </p:blipFill>
        <p:spPr>
          <a:xfrm>
            <a:off x="5674361" y="3877313"/>
            <a:ext cx="2374900" cy="18691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084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EAFE5F1-F40A-4918-BB10-C8C0A6AA1FBD}"/>
              </a:ext>
            </a:extLst>
          </p:cNvPr>
          <p:cNvSpPr>
            <a:spLocks noGrp="1"/>
          </p:cNvSpPr>
          <p:nvPr>
            <p:ph idx="1"/>
          </p:nvPr>
        </p:nvSpPr>
        <p:spPr>
          <a:xfrm>
            <a:off x="1097280" y="1846944"/>
            <a:ext cx="4998720" cy="3760891"/>
          </a:xfrm>
        </p:spPr>
        <p:txBody>
          <a:bodyPr anchor="ctr">
            <a:normAutofit lnSpcReduction="10000"/>
          </a:bodyPr>
          <a:lstStyle/>
          <a:p>
            <a:pPr>
              <a:buClr>
                <a:srgbClr val="191919"/>
              </a:buClr>
              <a:buFont typeface="Arial" panose="020B0604020202020204" pitchFamily="34" charset="0"/>
              <a:buChar char="•"/>
            </a:pPr>
            <a:r>
              <a:rPr lang="en-US" sz="2400" dirty="0"/>
              <a:t>This presentation is being recorded and will be shared along with the PowerPoint slides after the webinar is over.</a:t>
            </a:r>
          </a:p>
          <a:p>
            <a:pPr>
              <a:buClr>
                <a:srgbClr val="191919"/>
              </a:buClr>
              <a:buFont typeface="Arial" panose="020B0604020202020204" pitchFamily="34" charset="0"/>
              <a:buChar char="•"/>
            </a:pPr>
            <a:r>
              <a:rPr lang="en-US" sz="2400" dirty="0"/>
              <a:t>Everyone will be muted to prevent background noise. </a:t>
            </a:r>
          </a:p>
          <a:p>
            <a:pPr>
              <a:buClr>
                <a:srgbClr val="191919"/>
              </a:buClr>
              <a:buFont typeface="Arial" panose="020B0604020202020204" pitchFamily="34" charset="0"/>
              <a:buChar char="•"/>
            </a:pPr>
            <a:r>
              <a:rPr lang="en-US" sz="2400" dirty="0"/>
              <a:t>Use the question box to log your question on the top right of your screen. Questions will be answered at the end of the presentation. </a:t>
            </a:r>
          </a:p>
        </p:txBody>
      </p:sp>
      <p:sp>
        <p:nvSpPr>
          <p:cNvPr id="4" name="Title 3">
            <a:extLst>
              <a:ext uri="{FF2B5EF4-FFF2-40B4-BE49-F238E27FC236}">
                <a16:creationId xmlns:a16="http://schemas.microsoft.com/office/drawing/2014/main" id="{7ED6630C-AD91-49EF-9690-56B8089CFDBF}"/>
              </a:ext>
            </a:extLst>
          </p:cNvPr>
          <p:cNvSpPr>
            <a:spLocks noGrp="1"/>
          </p:cNvSpPr>
          <p:nvPr>
            <p:ph type="title"/>
          </p:nvPr>
        </p:nvSpPr>
        <p:spPr/>
        <p:txBody>
          <a:bodyPr/>
          <a:lstStyle/>
          <a:p>
            <a:r>
              <a:rPr lang="en-US"/>
              <a:t>Housekeeping</a:t>
            </a:r>
          </a:p>
        </p:txBody>
      </p:sp>
      <p:pic>
        <p:nvPicPr>
          <p:cNvPr id="3" name="Picture 2">
            <a:extLst>
              <a:ext uri="{FF2B5EF4-FFF2-40B4-BE49-F238E27FC236}">
                <a16:creationId xmlns:a16="http://schemas.microsoft.com/office/drawing/2014/main" id="{FC46FA96-9134-F6C7-60C1-0C15B1EFC7DA}"/>
              </a:ext>
            </a:extLst>
          </p:cNvPr>
          <p:cNvPicPr>
            <a:picLocks noChangeAspect="1"/>
          </p:cNvPicPr>
          <p:nvPr/>
        </p:nvPicPr>
        <p:blipFill>
          <a:blip r:embed="rId3"/>
          <a:stretch>
            <a:fillRect/>
          </a:stretch>
        </p:blipFill>
        <p:spPr>
          <a:xfrm>
            <a:off x="7132271" y="3116299"/>
            <a:ext cx="3745389" cy="1222179"/>
          </a:xfrm>
          <a:prstGeom prst="rect">
            <a:avLst/>
          </a:prstGeom>
        </p:spPr>
      </p:pic>
      <p:sp>
        <p:nvSpPr>
          <p:cNvPr id="8" name="Arrow: Down 7">
            <a:extLst>
              <a:ext uri="{FF2B5EF4-FFF2-40B4-BE49-F238E27FC236}">
                <a16:creationId xmlns:a16="http://schemas.microsoft.com/office/drawing/2014/main" id="{3BFC7139-255D-3720-438A-1DB2EAD33437}"/>
              </a:ext>
            </a:extLst>
          </p:cNvPr>
          <p:cNvSpPr/>
          <p:nvPr/>
        </p:nvSpPr>
        <p:spPr>
          <a:xfrm>
            <a:off x="9634889" y="1938944"/>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368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7280" y="2108201"/>
            <a:ext cx="10058400" cy="3760891"/>
          </a:xfrm>
        </p:spPr>
        <p:txBody>
          <a:bodyPr>
            <a:normAutofit/>
          </a:bodyPr>
          <a:lstStyle/>
          <a:p>
            <a:r>
              <a:rPr lang="en-US" dirty="0"/>
              <a:t>Dissipates energy during fall arrest</a:t>
            </a:r>
          </a:p>
          <a:p>
            <a:r>
              <a:rPr lang="en-US" dirty="0"/>
              <a:t>Limits energy imposed on the body during fall arrest</a:t>
            </a:r>
          </a:p>
          <a:p>
            <a:pPr lvl="1"/>
            <a:r>
              <a:rPr lang="en-US" sz="2000" dirty="0"/>
              <a:t>Include</a:t>
            </a:r>
          </a:p>
          <a:p>
            <a:pPr lvl="2"/>
            <a:r>
              <a:rPr lang="en-US" sz="2000" dirty="0"/>
              <a:t>Lanyard</a:t>
            </a:r>
          </a:p>
          <a:p>
            <a:pPr lvl="2"/>
            <a:r>
              <a:rPr lang="en-US" sz="2000" dirty="0"/>
              <a:t>Lifeline</a:t>
            </a:r>
          </a:p>
          <a:p>
            <a:pPr lvl="3"/>
            <a:r>
              <a:rPr lang="en-US" sz="2000" dirty="0"/>
              <a:t>Retractable or self-retractable</a:t>
            </a:r>
          </a:p>
        </p:txBody>
      </p:sp>
      <p:sp>
        <p:nvSpPr>
          <p:cNvPr id="2" name="Title 1"/>
          <p:cNvSpPr>
            <a:spLocks noGrp="1"/>
          </p:cNvSpPr>
          <p:nvPr>
            <p:ph type="title"/>
          </p:nvPr>
        </p:nvSpPr>
        <p:spPr>
          <a:xfrm>
            <a:off x="1097280" y="942871"/>
            <a:ext cx="10058400" cy="587584"/>
          </a:xfrm>
        </p:spPr>
        <p:txBody>
          <a:bodyPr>
            <a:normAutofit/>
          </a:bodyPr>
          <a:lstStyle/>
          <a:p>
            <a:r>
              <a:rPr lang="en-US" dirty="0"/>
              <a:t>Deceleration Device</a:t>
            </a:r>
          </a:p>
        </p:txBody>
      </p:sp>
      <p:pic>
        <p:nvPicPr>
          <p:cNvPr id="4" name="Picture 4" descr="retractable re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rot="16200000">
            <a:off x="6747763" y="3282658"/>
            <a:ext cx="2541962" cy="23834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4"/>
          <a:srcRect r="66362"/>
          <a:stretch/>
        </p:blipFill>
        <p:spPr>
          <a:xfrm>
            <a:off x="9708696" y="989012"/>
            <a:ext cx="1386341" cy="3241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0311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522324-9353-4911-8BD4-131FAB93B2B6}"/>
              </a:ext>
            </a:extLst>
          </p:cNvPr>
          <p:cNvSpPr>
            <a:spLocks noGrp="1"/>
          </p:cNvSpPr>
          <p:nvPr>
            <p:ph idx="1"/>
          </p:nvPr>
        </p:nvSpPr>
        <p:spPr>
          <a:xfrm>
            <a:off x="1097280" y="2108201"/>
            <a:ext cx="5795010" cy="3760891"/>
          </a:xfrm>
        </p:spPr>
        <p:txBody>
          <a:bodyPr/>
          <a:lstStyle/>
          <a:p>
            <a:r>
              <a:rPr lang="en-US" dirty="0"/>
              <a:t>Administrative Controls can be a way to alert workers to fall hazards:</a:t>
            </a:r>
          </a:p>
          <a:p>
            <a:pPr lvl="1">
              <a:buClr>
                <a:schemeClr val="tx1"/>
              </a:buClr>
              <a:buFont typeface="Arial" panose="020B0604020202020204" pitchFamily="34" charset="0"/>
              <a:buChar char="•"/>
            </a:pPr>
            <a:r>
              <a:rPr lang="en-US" sz="2000" dirty="0"/>
              <a:t>Lights</a:t>
            </a:r>
          </a:p>
          <a:p>
            <a:pPr lvl="1">
              <a:buClr>
                <a:schemeClr val="tx1"/>
              </a:buClr>
              <a:buFont typeface="Arial" panose="020B0604020202020204" pitchFamily="34" charset="0"/>
              <a:buChar char="•"/>
            </a:pPr>
            <a:r>
              <a:rPr lang="en-US" sz="2000" dirty="0"/>
              <a:t>Alarms</a:t>
            </a:r>
          </a:p>
          <a:p>
            <a:pPr lvl="1">
              <a:buClr>
                <a:schemeClr val="tx1"/>
              </a:buClr>
              <a:buFont typeface="Arial" panose="020B0604020202020204" pitchFamily="34" charset="0"/>
              <a:buChar char="•"/>
            </a:pPr>
            <a:r>
              <a:rPr lang="en-US" sz="2000" dirty="0"/>
              <a:t>Signs</a:t>
            </a:r>
          </a:p>
        </p:txBody>
      </p:sp>
      <p:sp>
        <p:nvSpPr>
          <p:cNvPr id="2" name="Title 1">
            <a:extLst>
              <a:ext uri="{FF2B5EF4-FFF2-40B4-BE49-F238E27FC236}">
                <a16:creationId xmlns:a16="http://schemas.microsoft.com/office/drawing/2014/main" id="{79FDF3FC-E6CB-4D1D-B055-4C7A2F730C44}"/>
              </a:ext>
            </a:extLst>
          </p:cNvPr>
          <p:cNvSpPr>
            <a:spLocks noGrp="1"/>
          </p:cNvSpPr>
          <p:nvPr>
            <p:ph type="title"/>
          </p:nvPr>
        </p:nvSpPr>
        <p:spPr/>
        <p:txBody>
          <a:bodyPr/>
          <a:lstStyle/>
          <a:p>
            <a:r>
              <a:rPr lang="en-US" dirty="0"/>
              <a:t>Administrative Controls</a:t>
            </a:r>
          </a:p>
        </p:txBody>
      </p:sp>
      <p:pic>
        <p:nvPicPr>
          <p:cNvPr id="9218" name="Picture 2" descr="Image result for administrative controls for fall protection">
            <a:extLst>
              <a:ext uri="{FF2B5EF4-FFF2-40B4-BE49-F238E27FC236}">
                <a16:creationId xmlns:a16="http://schemas.microsoft.com/office/drawing/2014/main" id="{749B6A38-AF50-4DFF-82E9-A5B9E0939FA8}"/>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5439092" y="3826828"/>
            <a:ext cx="2552700" cy="1790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220" name="Picture 4" descr="Image result for warning line system">
            <a:extLst>
              <a:ext uri="{FF2B5EF4-FFF2-40B4-BE49-F238E27FC236}">
                <a16:creationId xmlns:a16="http://schemas.microsoft.com/office/drawing/2014/main" id="{32BBECC0-0F41-4D8E-9413-585C63202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1792" y="1125221"/>
            <a:ext cx="3163888" cy="23790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5088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Roofing work – Visual Warning Line </a:t>
            </a:r>
          </a:p>
          <a:p>
            <a:pPr lvl="1"/>
            <a:r>
              <a:rPr lang="en-US" dirty="0"/>
              <a:t>Lowest point (sag)</a:t>
            </a:r>
          </a:p>
          <a:p>
            <a:pPr lvl="1"/>
            <a:r>
              <a:rPr lang="en-US" dirty="0"/>
              <a:t>Stanchions </a:t>
            </a:r>
          </a:p>
          <a:p>
            <a:pPr lvl="1"/>
            <a:r>
              <a:rPr lang="en-US" dirty="0"/>
              <a:t>Flagged </a:t>
            </a:r>
          </a:p>
          <a:p>
            <a:pPr lvl="1"/>
            <a:r>
              <a:rPr lang="en-US" dirty="0"/>
              <a:t>Ropes, wires or chains</a:t>
            </a:r>
          </a:p>
          <a:p>
            <a:pPr lvl="1"/>
            <a:r>
              <a:rPr lang="en-US" dirty="0"/>
              <a:t>Erected at least six feet from edge </a:t>
            </a:r>
          </a:p>
          <a:p>
            <a:pPr lvl="1"/>
            <a:r>
              <a:rPr lang="en-US" dirty="0"/>
              <a:t>Erected at least six feet from edge from the parallel edge and 10 feet from the perpendicular edge </a:t>
            </a:r>
          </a:p>
          <a:p>
            <a:pPr lvl="1"/>
            <a:r>
              <a:rPr lang="en-US" dirty="0"/>
              <a:t>No employee allowed between edge and warning line </a:t>
            </a:r>
          </a:p>
          <a:p>
            <a:pPr lvl="1"/>
            <a:r>
              <a:rPr lang="en-US" dirty="0"/>
              <a:t>If work being performed between warning line and roof edge, employee must be protected from falling</a:t>
            </a:r>
          </a:p>
        </p:txBody>
      </p:sp>
      <p:sp>
        <p:nvSpPr>
          <p:cNvPr id="2" name="Title 1"/>
          <p:cNvSpPr>
            <a:spLocks noGrp="1"/>
          </p:cNvSpPr>
          <p:nvPr>
            <p:ph type="title"/>
          </p:nvPr>
        </p:nvSpPr>
        <p:spPr/>
        <p:txBody>
          <a:bodyPr/>
          <a:lstStyle/>
          <a:p>
            <a:r>
              <a:rPr lang="en-US" dirty="0"/>
              <a:t>Warning Line Systems</a:t>
            </a:r>
          </a:p>
        </p:txBody>
      </p:sp>
      <p:pic>
        <p:nvPicPr>
          <p:cNvPr id="6" name="Content Placeholder 5">
            <a:extLst>
              <a:ext uri="{FF2B5EF4-FFF2-40B4-BE49-F238E27FC236}">
                <a16:creationId xmlns:a16="http://schemas.microsoft.com/office/drawing/2014/main" id="{1A91DE16-C765-4E8A-8070-0DF425292637}"/>
              </a:ext>
            </a:extLst>
          </p:cNvPr>
          <p:cNvPicPr>
            <a:picLocks noGrp="1" noChangeAspect="1"/>
          </p:cNvPicPr>
          <p:nvPr>
            <p:ph sz="half" idx="4294967295"/>
          </p:nvPr>
        </p:nvPicPr>
        <p:blipFill>
          <a:blip r:embed="rId3"/>
          <a:stretch>
            <a:fillRect/>
          </a:stretch>
        </p:blipFill>
        <p:spPr>
          <a:xfrm>
            <a:off x="6126480" y="988908"/>
            <a:ext cx="5181600" cy="259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7615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7280" y="1685291"/>
            <a:ext cx="10058400" cy="3760891"/>
          </a:xfrm>
        </p:spPr>
        <p:txBody>
          <a:bodyPr>
            <a:noAutofit/>
          </a:bodyPr>
          <a:lstStyle/>
          <a:p>
            <a:r>
              <a:rPr lang="en-US" dirty="0"/>
              <a:t>Roofs with  &lt;50 feet wide</a:t>
            </a:r>
          </a:p>
          <a:p>
            <a:r>
              <a:rPr lang="en-US" dirty="0"/>
              <a:t>Conjunction with a warning line system (low slope roof)</a:t>
            </a:r>
          </a:p>
          <a:p>
            <a:r>
              <a:rPr lang="en-US" dirty="0"/>
              <a:t>Safety Monitor </a:t>
            </a:r>
          </a:p>
          <a:p>
            <a:pPr lvl="1"/>
            <a:r>
              <a:rPr lang="en-US" dirty="0"/>
              <a:t>Competent person </a:t>
            </a:r>
          </a:p>
          <a:p>
            <a:pPr lvl="1"/>
            <a:r>
              <a:rPr lang="en-US" dirty="0"/>
              <a:t>Advance warning of hazards</a:t>
            </a:r>
          </a:p>
          <a:p>
            <a:pPr lvl="2"/>
            <a:r>
              <a:rPr lang="en-US" dirty="0"/>
              <a:t>Situated on same walking/working surface as workers </a:t>
            </a:r>
          </a:p>
          <a:p>
            <a:pPr lvl="2"/>
            <a:r>
              <a:rPr lang="en-US" dirty="0"/>
              <a:t>Free from distractions visually can see and communicate with workers</a:t>
            </a:r>
          </a:p>
          <a:p>
            <a:pPr lvl="1"/>
            <a:r>
              <a:rPr lang="en-US" dirty="0"/>
              <a:t>Employees</a:t>
            </a:r>
          </a:p>
          <a:p>
            <a:pPr lvl="1"/>
            <a:r>
              <a:rPr lang="en-US" dirty="0"/>
              <a:t>Only those performing work permitted </a:t>
            </a:r>
          </a:p>
          <a:p>
            <a:pPr lvl="1"/>
            <a:r>
              <a:rPr lang="en-US" dirty="0"/>
              <a:t>Supervisor briefing </a:t>
            </a:r>
          </a:p>
          <a:p>
            <a:pPr lvl="1"/>
            <a:r>
              <a:rPr lang="en-US" dirty="0"/>
              <a:t>Employees comply with all warnings and directions of the Safety Monitor</a:t>
            </a:r>
          </a:p>
        </p:txBody>
      </p:sp>
      <p:sp>
        <p:nvSpPr>
          <p:cNvPr id="2" name="Title 1"/>
          <p:cNvSpPr>
            <a:spLocks noGrp="1"/>
          </p:cNvSpPr>
          <p:nvPr>
            <p:ph type="title"/>
          </p:nvPr>
        </p:nvSpPr>
        <p:spPr/>
        <p:txBody>
          <a:bodyPr>
            <a:normAutofit/>
          </a:bodyPr>
          <a:lstStyle/>
          <a:p>
            <a:r>
              <a:rPr lang="en-US" dirty="0"/>
              <a:t>Safety Monitoring System</a:t>
            </a:r>
          </a:p>
        </p:txBody>
      </p:sp>
      <p:pic>
        <p:nvPicPr>
          <p:cNvPr id="2050" name="Picture 2" descr="Fall Protection: Controlled Access Zones.">
            <a:extLst>
              <a:ext uri="{FF2B5EF4-FFF2-40B4-BE49-F238E27FC236}">
                <a16:creationId xmlns:a16="http://schemas.microsoft.com/office/drawing/2014/main" id="{3E007964-ABF4-98C8-FC34-6ABF45D915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8119" y="813493"/>
            <a:ext cx="3484245" cy="26155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27003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6963" y="2108200"/>
            <a:ext cx="5429567" cy="3760788"/>
          </a:xfrm>
        </p:spPr>
        <p:txBody>
          <a:bodyPr/>
          <a:lstStyle/>
          <a:p>
            <a:r>
              <a:rPr lang="en-US" dirty="0"/>
              <a:t>Installed up to a maximum of 30 feet below walking/ working surface </a:t>
            </a:r>
          </a:p>
          <a:p>
            <a:r>
              <a:rPr lang="en-US" dirty="0"/>
              <a:t>Fall area is unobstructed</a:t>
            </a:r>
          </a:p>
          <a:p>
            <a:r>
              <a:rPr lang="en-US" dirty="0"/>
              <a:t>Field tested after installation and at 6 month intervals</a:t>
            </a:r>
          </a:p>
          <a:p>
            <a:r>
              <a:rPr lang="en-US" dirty="0"/>
              <a:t>Inspections </a:t>
            </a:r>
          </a:p>
          <a:p>
            <a:r>
              <a:rPr lang="en-US" dirty="0"/>
              <a:t>Fallen objects removal </a:t>
            </a:r>
          </a:p>
        </p:txBody>
      </p:sp>
      <p:sp>
        <p:nvSpPr>
          <p:cNvPr id="2" name="Title 1"/>
          <p:cNvSpPr>
            <a:spLocks noGrp="1"/>
          </p:cNvSpPr>
          <p:nvPr>
            <p:ph type="title"/>
          </p:nvPr>
        </p:nvSpPr>
        <p:spPr>
          <a:xfrm>
            <a:off x="1097280" y="942871"/>
            <a:ext cx="10058400" cy="587584"/>
          </a:xfrm>
        </p:spPr>
        <p:txBody>
          <a:bodyPr/>
          <a:lstStyle/>
          <a:p>
            <a:r>
              <a:rPr lang="en-US" dirty="0"/>
              <a:t>Safety Nets</a:t>
            </a:r>
          </a:p>
        </p:txBody>
      </p:sp>
      <p:pic>
        <p:nvPicPr>
          <p:cNvPr id="1028" name="Picture 4" descr="Fall Protection – Safety Net Systems – BHHC Safety Center">
            <a:extLst>
              <a:ext uri="{FF2B5EF4-FFF2-40B4-BE49-F238E27FC236}">
                <a16:creationId xmlns:a16="http://schemas.microsoft.com/office/drawing/2014/main" id="{999EC1F5-F1ED-FAFD-1373-13ADCB24D7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925931"/>
            <a:ext cx="5248910" cy="3006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404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D64273-82C4-BE0A-9B88-EFB7DC59A623}"/>
              </a:ext>
            </a:extLst>
          </p:cNvPr>
          <p:cNvSpPr>
            <a:spLocks noGrp="1"/>
          </p:cNvSpPr>
          <p:nvPr>
            <p:ph idx="1"/>
          </p:nvPr>
        </p:nvSpPr>
        <p:spPr>
          <a:xfrm>
            <a:off x="1097280" y="2108201"/>
            <a:ext cx="10058400" cy="3760891"/>
          </a:xfrm>
        </p:spPr>
        <p:txBody>
          <a:bodyPr>
            <a:normAutofit/>
          </a:bodyPr>
          <a:lstStyle/>
          <a:p>
            <a:r>
              <a:rPr lang="en-US" dirty="0">
                <a:effectLst>
                  <a:outerShdw blurRad="38100" dist="38100" dir="2700000" algn="tl">
                    <a:srgbClr val="000000">
                      <a:alpha val="43137"/>
                    </a:srgbClr>
                  </a:outerShdw>
                </a:effectLst>
              </a:rPr>
              <a:t>TRAIN EVERYONE TO USE THE EQUIPMENT SAFELY</a:t>
            </a:r>
          </a:p>
          <a:p>
            <a:r>
              <a:rPr lang="en-US" dirty="0"/>
              <a:t>Every worker should be trained on proper set-up and safe use of equipment they use on the job. Employers must </a:t>
            </a:r>
            <a:r>
              <a:rPr lang="en-US" dirty="0">
                <a:hlinkClick r:id="rId2" tooltip="train workers - Plan Provide Train"/>
              </a:rPr>
              <a:t>train workers</a:t>
            </a:r>
            <a:r>
              <a:rPr lang="en-US" dirty="0"/>
              <a:t> in recognizing hazards on the job.</a:t>
            </a:r>
          </a:p>
          <a:p>
            <a:endParaRPr lang="en-US" dirty="0"/>
          </a:p>
        </p:txBody>
      </p:sp>
      <p:sp>
        <p:nvSpPr>
          <p:cNvPr id="3" name="Title 2">
            <a:extLst>
              <a:ext uri="{FF2B5EF4-FFF2-40B4-BE49-F238E27FC236}">
                <a16:creationId xmlns:a16="http://schemas.microsoft.com/office/drawing/2014/main" id="{B7921E8C-1814-A5DF-E163-8A15371F150D}"/>
              </a:ext>
            </a:extLst>
          </p:cNvPr>
          <p:cNvSpPr>
            <a:spLocks noGrp="1"/>
          </p:cNvSpPr>
          <p:nvPr>
            <p:ph type="title"/>
          </p:nvPr>
        </p:nvSpPr>
        <p:spPr>
          <a:xfrm>
            <a:off x="1097280" y="942871"/>
            <a:ext cx="10058400" cy="587584"/>
          </a:xfrm>
        </p:spPr>
        <p:txBody>
          <a:bodyPr/>
          <a:lstStyle/>
          <a:p>
            <a:r>
              <a:rPr lang="en-US" dirty="0"/>
              <a:t>How do we avoid the hazards?</a:t>
            </a:r>
          </a:p>
        </p:txBody>
      </p:sp>
      <p:pic>
        <p:nvPicPr>
          <p:cNvPr id="3074" name="Picture 2" descr="Construction Fall Prevention Awareness - D.E. Gemmill">
            <a:extLst>
              <a:ext uri="{FF2B5EF4-FFF2-40B4-BE49-F238E27FC236}">
                <a16:creationId xmlns:a16="http://schemas.microsoft.com/office/drawing/2014/main" id="{62C55692-80E4-97EB-4680-C27D9F7670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10" y="3429000"/>
            <a:ext cx="4724400" cy="2624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33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8FFC4C-6F35-402A-969B-7947103CFAE3}"/>
              </a:ext>
            </a:extLst>
          </p:cNvPr>
          <p:cNvSpPr>
            <a:spLocks noGrp="1"/>
          </p:cNvSpPr>
          <p:nvPr>
            <p:ph type="title"/>
          </p:nvPr>
        </p:nvSpPr>
        <p:spPr>
          <a:xfrm>
            <a:off x="552026" y="2382012"/>
            <a:ext cx="3517567" cy="2093975"/>
          </a:xfrm>
        </p:spPr>
        <p:txBody>
          <a:bodyPr anchor="ctr"/>
          <a:lstStyle/>
          <a:p>
            <a:r>
              <a:rPr lang="en-US" dirty="0"/>
              <a:t>Reference Tools</a:t>
            </a:r>
          </a:p>
        </p:txBody>
      </p:sp>
      <p:pic>
        <p:nvPicPr>
          <p:cNvPr id="6" name="Picture 5">
            <a:extLst>
              <a:ext uri="{FF2B5EF4-FFF2-40B4-BE49-F238E27FC236}">
                <a16:creationId xmlns:a16="http://schemas.microsoft.com/office/drawing/2014/main" id="{0DFAB15E-6716-C277-F9FF-02626BE72D0F}"/>
              </a:ext>
            </a:extLst>
          </p:cNvPr>
          <p:cNvPicPr>
            <a:picLocks noChangeAspect="1"/>
          </p:cNvPicPr>
          <p:nvPr/>
        </p:nvPicPr>
        <p:blipFill>
          <a:blip r:embed="rId2"/>
          <a:stretch>
            <a:fillRect/>
          </a:stretch>
        </p:blipFill>
        <p:spPr>
          <a:xfrm>
            <a:off x="5839915" y="0"/>
            <a:ext cx="5427069" cy="6858000"/>
          </a:xfrm>
          <a:prstGeom prst="rect">
            <a:avLst/>
          </a:prstGeom>
        </p:spPr>
      </p:pic>
    </p:spTree>
    <p:extLst>
      <p:ext uri="{BB962C8B-B14F-4D97-AF65-F5344CB8AC3E}">
        <p14:creationId xmlns:p14="http://schemas.microsoft.com/office/powerpoint/2010/main" val="191364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8FFC4C-6F35-402A-969B-7947103CFAE3}"/>
              </a:ext>
            </a:extLst>
          </p:cNvPr>
          <p:cNvSpPr>
            <a:spLocks noGrp="1"/>
          </p:cNvSpPr>
          <p:nvPr>
            <p:ph type="title"/>
          </p:nvPr>
        </p:nvSpPr>
        <p:spPr>
          <a:xfrm>
            <a:off x="506306" y="2382011"/>
            <a:ext cx="3517567" cy="2093975"/>
          </a:xfrm>
        </p:spPr>
        <p:txBody>
          <a:bodyPr anchor="ctr"/>
          <a:lstStyle/>
          <a:p>
            <a:r>
              <a:rPr lang="en-US" dirty="0"/>
              <a:t>Reference Tools</a:t>
            </a:r>
          </a:p>
        </p:txBody>
      </p:sp>
      <p:pic>
        <p:nvPicPr>
          <p:cNvPr id="8" name="Picture 7">
            <a:extLst>
              <a:ext uri="{FF2B5EF4-FFF2-40B4-BE49-F238E27FC236}">
                <a16:creationId xmlns:a16="http://schemas.microsoft.com/office/drawing/2014/main" id="{C4310E5E-B9F3-85B6-4D22-8C0153638DC3}"/>
              </a:ext>
            </a:extLst>
          </p:cNvPr>
          <p:cNvPicPr>
            <a:picLocks noChangeAspect="1"/>
          </p:cNvPicPr>
          <p:nvPr/>
        </p:nvPicPr>
        <p:blipFill>
          <a:blip r:embed="rId2"/>
          <a:stretch>
            <a:fillRect/>
          </a:stretch>
        </p:blipFill>
        <p:spPr>
          <a:xfrm rot="21257123">
            <a:off x="4924594" y="548640"/>
            <a:ext cx="3677386" cy="5383530"/>
          </a:xfrm>
          <a:prstGeom prst="rect">
            <a:avLst/>
          </a:prstGeom>
        </p:spPr>
      </p:pic>
      <p:pic>
        <p:nvPicPr>
          <p:cNvPr id="3" name="Picture 2">
            <a:extLst>
              <a:ext uri="{FF2B5EF4-FFF2-40B4-BE49-F238E27FC236}">
                <a16:creationId xmlns:a16="http://schemas.microsoft.com/office/drawing/2014/main" id="{5CFC0723-95FA-D766-AD04-1020F924AD86}"/>
              </a:ext>
            </a:extLst>
          </p:cNvPr>
          <p:cNvPicPr>
            <a:picLocks noChangeAspect="1"/>
          </p:cNvPicPr>
          <p:nvPr/>
        </p:nvPicPr>
        <p:blipFill>
          <a:blip r:embed="rId3"/>
          <a:stretch>
            <a:fillRect/>
          </a:stretch>
        </p:blipFill>
        <p:spPr>
          <a:xfrm rot="869439">
            <a:off x="8101883" y="1392547"/>
            <a:ext cx="3431952" cy="5036914"/>
          </a:xfrm>
          <a:prstGeom prst="rect">
            <a:avLst/>
          </a:prstGeom>
        </p:spPr>
      </p:pic>
    </p:spTree>
    <p:extLst>
      <p:ext uri="{BB962C8B-B14F-4D97-AF65-F5344CB8AC3E}">
        <p14:creationId xmlns:p14="http://schemas.microsoft.com/office/powerpoint/2010/main" val="294975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A9E97B-D5D3-42C7-A769-816F20AC8BAE}"/>
              </a:ext>
            </a:extLst>
          </p:cNvPr>
          <p:cNvSpPr>
            <a:spLocks noGrp="1"/>
          </p:cNvSpPr>
          <p:nvPr>
            <p:ph type="ctrTitle"/>
          </p:nvPr>
        </p:nvSpPr>
        <p:spPr>
          <a:xfrm>
            <a:off x="1097280" y="758952"/>
            <a:ext cx="10058400" cy="4738334"/>
          </a:xfrm>
        </p:spPr>
        <p:txBody>
          <a:bodyPr anchor="ctr">
            <a:noAutofit/>
          </a:bodyPr>
          <a:lstStyle/>
          <a:p>
            <a:pPr marL="0" indent="0" algn="ctr">
              <a:buNone/>
            </a:pPr>
            <a:br>
              <a:rPr lang="en-US" sz="4400" b="1" dirty="0"/>
            </a:br>
            <a:br>
              <a:rPr lang="en-US" sz="4400" b="1" dirty="0"/>
            </a:br>
            <a:r>
              <a:rPr lang="en-US" sz="4400" b="1" dirty="0"/>
              <a:t>Get in Touch:</a:t>
            </a:r>
            <a:br>
              <a:rPr lang="en-US" sz="2800" b="1" dirty="0"/>
            </a:br>
            <a:br>
              <a:rPr lang="en-US" sz="2800" b="1" dirty="0"/>
            </a:br>
            <a:br>
              <a:rPr lang="en-US" sz="2800" b="1" dirty="0"/>
            </a:br>
            <a:r>
              <a:rPr lang="en-US" sz="2800" dirty="0">
                <a:hlinkClick r:id="rId3"/>
              </a:rPr>
              <a:t>www.Complianceplace.com </a:t>
            </a:r>
            <a:br>
              <a:rPr lang="en-US" sz="2800" dirty="0"/>
            </a:br>
            <a:br>
              <a:rPr lang="en-US" sz="2800" dirty="0"/>
            </a:br>
            <a:br>
              <a:rPr lang="en-US" sz="2800" dirty="0"/>
            </a:br>
            <a:r>
              <a:rPr lang="en-US" sz="2800" dirty="0">
                <a:hlinkClick r:id="rId4"/>
              </a:rPr>
              <a:t>mvaillancourt@complianceplace.com </a:t>
            </a:r>
            <a:br>
              <a:rPr lang="en-US" sz="2800" dirty="0"/>
            </a:br>
            <a:br>
              <a:rPr lang="en-US" sz="2800" dirty="0"/>
            </a:br>
            <a:br>
              <a:rPr lang="en-US" sz="2800" dirty="0"/>
            </a:br>
            <a:r>
              <a:rPr lang="en-US" sz="2800" dirty="0">
                <a:hlinkClick r:id="rId5"/>
              </a:rPr>
              <a:t>ccampbell@complianceplace.com</a:t>
            </a:r>
            <a:br>
              <a:rPr lang="en-US" sz="2800" dirty="0"/>
            </a:br>
            <a:br>
              <a:rPr lang="en-US" sz="2800" dirty="0"/>
            </a:br>
            <a:br>
              <a:rPr lang="en-US" sz="2800" dirty="0">
                <a:hlinkClick r:id="rId3"/>
              </a:rPr>
            </a:br>
            <a:br>
              <a:rPr lang="en-US" sz="2800" dirty="0"/>
            </a:br>
            <a:endParaRPr lang="en-US" sz="2800" b="1" dirty="0"/>
          </a:p>
        </p:txBody>
      </p:sp>
    </p:spTree>
    <p:extLst>
      <p:ext uri="{BB962C8B-B14F-4D97-AF65-F5344CB8AC3E}">
        <p14:creationId xmlns:p14="http://schemas.microsoft.com/office/powerpoint/2010/main" val="118202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53100-3076-4726-B6E8-AE7CD2CCFA3F}"/>
              </a:ext>
            </a:extLst>
          </p:cNvPr>
          <p:cNvSpPr>
            <a:spLocks noGrp="1"/>
          </p:cNvSpPr>
          <p:nvPr>
            <p:ph type="title"/>
          </p:nvPr>
        </p:nvSpPr>
        <p:spPr/>
        <p:txBody>
          <a:bodyPr/>
          <a:lstStyle/>
          <a:p>
            <a:r>
              <a:rPr lang="en-US" dirty="0"/>
              <a:t>Questions?</a:t>
            </a:r>
          </a:p>
        </p:txBody>
      </p:sp>
      <p:sp>
        <p:nvSpPr>
          <p:cNvPr id="20" name="Text Placeholder 19">
            <a:extLst>
              <a:ext uri="{FF2B5EF4-FFF2-40B4-BE49-F238E27FC236}">
                <a16:creationId xmlns:a16="http://schemas.microsoft.com/office/drawing/2014/main" id="{5AEC0676-36E0-374F-8480-880FE68CC821}"/>
              </a:ext>
            </a:extLst>
          </p:cNvPr>
          <p:cNvSpPr>
            <a:spLocks noGrp="1"/>
          </p:cNvSpPr>
          <p:nvPr>
            <p:ph type="body" sz="half" idx="2"/>
          </p:nvPr>
        </p:nvSpPr>
        <p:spPr/>
        <p:txBody>
          <a:bodyPr/>
          <a:lstStyle/>
          <a:p>
            <a:r>
              <a:rPr lang="en-US" dirty="0"/>
              <a:t>Thank you for joining us.</a:t>
            </a:r>
          </a:p>
        </p:txBody>
      </p:sp>
      <p:pic>
        <p:nvPicPr>
          <p:cNvPr id="5" name="Picture Placeholder 4">
            <a:extLst>
              <a:ext uri="{FF2B5EF4-FFF2-40B4-BE49-F238E27FC236}">
                <a16:creationId xmlns:a16="http://schemas.microsoft.com/office/drawing/2014/main" id="{5943D204-9B37-EEB3-A80B-F8258E6101D9}"/>
              </a:ext>
            </a:extLst>
          </p:cNvPr>
          <p:cNvPicPr>
            <a:picLocks noGrp="1" noChangeAspect="1"/>
          </p:cNvPicPr>
          <p:nvPr>
            <p:ph type="pic" idx="1"/>
          </p:nvPr>
        </p:nvPicPr>
        <p:blipFill>
          <a:blip r:embed="rId3"/>
          <a:srcRect t="26854" b="26854"/>
          <a:stretch>
            <a:fillRect/>
          </a:stretch>
        </p:blipFill>
        <p:spPr>
          <a:prstGeom prst="rect">
            <a:avLst/>
          </a:prstGeom>
        </p:spPr>
      </p:pic>
    </p:spTree>
    <p:extLst>
      <p:ext uri="{BB962C8B-B14F-4D97-AF65-F5344CB8AC3E}">
        <p14:creationId xmlns:p14="http://schemas.microsoft.com/office/powerpoint/2010/main" val="351221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D25AA9-315B-491B-BB4E-989D622AE58F}"/>
              </a:ext>
            </a:extLst>
          </p:cNvPr>
          <p:cNvSpPr>
            <a:spLocks noGrp="1"/>
          </p:cNvSpPr>
          <p:nvPr>
            <p:ph idx="1"/>
          </p:nvPr>
        </p:nvSpPr>
        <p:spPr>
          <a:xfrm>
            <a:off x="1097280" y="2108201"/>
            <a:ext cx="3646170" cy="3760891"/>
          </a:xfrm>
        </p:spPr>
        <p:txBody>
          <a:bodyPr vert="horz" lIns="0" tIns="45720" rIns="0" bIns="45720" rtlCol="0" anchor="ctr">
            <a:normAutofit/>
          </a:bodyPr>
          <a:lstStyle/>
          <a:p>
            <a:r>
              <a:rPr lang="en-US" sz="2400" dirty="0"/>
              <a:t>The Fall Protection Standards</a:t>
            </a:r>
          </a:p>
          <a:p>
            <a:r>
              <a:rPr lang="en-US" sz="2400" dirty="0"/>
              <a:t>Where Most Falls Happen</a:t>
            </a:r>
          </a:p>
          <a:p>
            <a:r>
              <a:rPr lang="en-US" sz="2400" dirty="0"/>
              <a:t>Planning Ahead</a:t>
            </a:r>
          </a:p>
          <a:p>
            <a:endParaRPr lang="en-US" dirty="0"/>
          </a:p>
        </p:txBody>
      </p:sp>
      <p:sp>
        <p:nvSpPr>
          <p:cNvPr id="2" name="Title 1">
            <a:extLst>
              <a:ext uri="{FF2B5EF4-FFF2-40B4-BE49-F238E27FC236}">
                <a16:creationId xmlns:a16="http://schemas.microsoft.com/office/drawing/2014/main" id="{79AF9ED7-993B-442F-80BF-31FFDD1BBD81}"/>
              </a:ext>
            </a:extLst>
          </p:cNvPr>
          <p:cNvSpPr>
            <a:spLocks noGrp="1"/>
          </p:cNvSpPr>
          <p:nvPr>
            <p:ph type="title"/>
          </p:nvPr>
        </p:nvSpPr>
        <p:spPr/>
        <p:txBody>
          <a:bodyPr/>
          <a:lstStyle/>
          <a:p>
            <a:r>
              <a:rPr lang="en-US"/>
              <a:t>Today’s topics</a:t>
            </a:r>
          </a:p>
        </p:txBody>
      </p:sp>
      <p:pic>
        <p:nvPicPr>
          <p:cNvPr id="8" name="Picture 7">
            <a:extLst>
              <a:ext uri="{FF2B5EF4-FFF2-40B4-BE49-F238E27FC236}">
                <a16:creationId xmlns:a16="http://schemas.microsoft.com/office/drawing/2014/main" id="{84423D0D-3F9A-D63A-6CF7-7D2E058764C9}"/>
              </a:ext>
            </a:extLst>
          </p:cNvPr>
          <p:cNvPicPr>
            <a:picLocks noChangeAspect="1"/>
          </p:cNvPicPr>
          <p:nvPr/>
        </p:nvPicPr>
        <p:blipFill>
          <a:blip r:embed="rId2"/>
          <a:stretch>
            <a:fillRect/>
          </a:stretch>
        </p:blipFill>
        <p:spPr>
          <a:xfrm>
            <a:off x="5016290" y="2108201"/>
            <a:ext cx="6139390" cy="30696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956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0741B4-0ED7-0680-4690-FEA9AED0D70F}"/>
              </a:ext>
            </a:extLst>
          </p:cNvPr>
          <p:cNvSpPr>
            <a:spLocks noGrp="1"/>
          </p:cNvSpPr>
          <p:nvPr>
            <p:ph idx="1"/>
          </p:nvPr>
        </p:nvSpPr>
        <p:spPr>
          <a:xfrm>
            <a:off x="1097280" y="1833881"/>
            <a:ext cx="10058400" cy="3760891"/>
          </a:xfrm>
        </p:spPr>
        <p:txBody>
          <a:bodyPr/>
          <a:lstStyle/>
          <a:p>
            <a:r>
              <a:rPr lang="en-US" dirty="0"/>
              <a:t>1910 – General Industry</a:t>
            </a:r>
          </a:p>
          <a:p>
            <a:r>
              <a:rPr lang="en-US" dirty="0"/>
              <a:t>Subpart D- Walking Working Surfaces                 AND Subpart I – Personal Protective Equipment</a:t>
            </a:r>
          </a:p>
        </p:txBody>
      </p:sp>
      <p:sp>
        <p:nvSpPr>
          <p:cNvPr id="3" name="Title 2">
            <a:extLst>
              <a:ext uri="{FF2B5EF4-FFF2-40B4-BE49-F238E27FC236}">
                <a16:creationId xmlns:a16="http://schemas.microsoft.com/office/drawing/2014/main" id="{9004E616-891C-9F8C-C59D-0D1F633A5761}"/>
              </a:ext>
            </a:extLst>
          </p:cNvPr>
          <p:cNvSpPr>
            <a:spLocks noGrp="1"/>
          </p:cNvSpPr>
          <p:nvPr>
            <p:ph type="title"/>
          </p:nvPr>
        </p:nvSpPr>
        <p:spPr/>
        <p:txBody>
          <a:bodyPr/>
          <a:lstStyle/>
          <a:p>
            <a:r>
              <a:rPr lang="en-US" dirty="0"/>
              <a:t>1910 vs 1926 Regulations</a:t>
            </a:r>
          </a:p>
        </p:txBody>
      </p:sp>
      <p:pic>
        <p:nvPicPr>
          <p:cNvPr id="7" name="Picture 6">
            <a:extLst>
              <a:ext uri="{FF2B5EF4-FFF2-40B4-BE49-F238E27FC236}">
                <a16:creationId xmlns:a16="http://schemas.microsoft.com/office/drawing/2014/main" id="{0A15B591-D985-2AA6-6C6A-62A7F60DD897}"/>
              </a:ext>
            </a:extLst>
          </p:cNvPr>
          <p:cNvPicPr>
            <a:picLocks noChangeAspect="1"/>
          </p:cNvPicPr>
          <p:nvPr/>
        </p:nvPicPr>
        <p:blipFill>
          <a:blip r:embed="rId2"/>
          <a:stretch>
            <a:fillRect/>
          </a:stretch>
        </p:blipFill>
        <p:spPr>
          <a:xfrm>
            <a:off x="1097280" y="2985729"/>
            <a:ext cx="4640580" cy="28833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79017AC4-EA7F-D563-EBA8-E2FFA5A98C43}"/>
              </a:ext>
            </a:extLst>
          </p:cNvPr>
          <p:cNvPicPr>
            <a:picLocks noChangeAspect="1"/>
          </p:cNvPicPr>
          <p:nvPr/>
        </p:nvPicPr>
        <p:blipFill>
          <a:blip r:embed="rId3"/>
          <a:stretch>
            <a:fillRect/>
          </a:stretch>
        </p:blipFill>
        <p:spPr>
          <a:xfrm>
            <a:off x="6052185" y="2985729"/>
            <a:ext cx="5208270" cy="28833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9811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0741B4-0ED7-0680-4690-FEA9AED0D70F}"/>
              </a:ext>
            </a:extLst>
          </p:cNvPr>
          <p:cNvSpPr>
            <a:spLocks noGrp="1"/>
          </p:cNvSpPr>
          <p:nvPr>
            <p:ph idx="1"/>
          </p:nvPr>
        </p:nvSpPr>
        <p:spPr>
          <a:xfrm>
            <a:off x="1097280" y="1856741"/>
            <a:ext cx="10058400" cy="3760891"/>
          </a:xfrm>
        </p:spPr>
        <p:txBody>
          <a:bodyPr/>
          <a:lstStyle/>
          <a:p>
            <a:r>
              <a:rPr lang="en-US" dirty="0"/>
              <a:t>1926 – Construction</a:t>
            </a:r>
          </a:p>
          <a:p>
            <a:r>
              <a:rPr lang="en-US" dirty="0"/>
              <a:t>Subpart M is dedicated to Fall Protection</a:t>
            </a:r>
          </a:p>
        </p:txBody>
      </p:sp>
      <p:sp>
        <p:nvSpPr>
          <p:cNvPr id="3" name="Title 2">
            <a:extLst>
              <a:ext uri="{FF2B5EF4-FFF2-40B4-BE49-F238E27FC236}">
                <a16:creationId xmlns:a16="http://schemas.microsoft.com/office/drawing/2014/main" id="{9004E616-891C-9F8C-C59D-0D1F633A5761}"/>
              </a:ext>
            </a:extLst>
          </p:cNvPr>
          <p:cNvSpPr>
            <a:spLocks noGrp="1"/>
          </p:cNvSpPr>
          <p:nvPr>
            <p:ph type="title"/>
          </p:nvPr>
        </p:nvSpPr>
        <p:spPr/>
        <p:txBody>
          <a:bodyPr/>
          <a:lstStyle/>
          <a:p>
            <a:r>
              <a:rPr lang="en-US" dirty="0"/>
              <a:t>1910 vs 1926 Regulations</a:t>
            </a:r>
          </a:p>
        </p:txBody>
      </p:sp>
      <p:pic>
        <p:nvPicPr>
          <p:cNvPr id="5" name="Picture 4">
            <a:extLst>
              <a:ext uri="{FF2B5EF4-FFF2-40B4-BE49-F238E27FC236}">
                <a16:creationId xmlns:a16="http://schemas.microsoft.com/office/drawing/2014/main" id="{F8E56F3F-E3B2-EA2B-CFFF-BC31B614BB29}"/>
              </a:ext>
            </a:extLst>
          </p:cNvPr>
          <p:cNvPicPr>
            <a:picLocks noChangeAspect="1"/>
          </p:cNvPicPr>
          <p:nvPr/>
        </p:nvPicPr>
        <p:blipFill>
          <a:blip r:embed="rId2"/>
          <a:stretch>
            <a:fillRect/>
          </a:stretch>
        </p:blipFill>
        <p:spPr>
          <a:xfrm>
            <a:off x="1188720" y="3075390"/>
            <a:ext cx="9585960" cy="28397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0306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Up 3">
            <a:extLst>
              <a:ext uri="{FF2B5EF4-FFF2-40B4-BE49-F238E27FC236}">
                <a16:creationId xmlns:a16="http://schemas.microsoft.com/office/drawing/2014/main" id="{9D90C6D1-283C-9D42-58DA-86D887D991B8}"/>
              </a:ext>
            </a:extLst>
          </p:cNvPr>
          <p:cNvSpPr/>
          <p:nvPr/>
        </p:nvSpPr>
        <p:spPr>
          <a:xfrm>
            <a:off x="891540" y="1318661"/>
            <a:ext cx="5297503" cy="4853539"/>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6 Feet</a:t>
            </a:r>
          </a:p>
          <a:p>
            <a:pPr algn="ctr"/>
            <a:endParaRPr lang="en-US" sz="4000" b="1" dirty="0">
              <a:solidFill>
                <a:schemeClr val="tx1"/>
              </a:solidFill>
            </a:endParaRPr>
          </a:p>
          <a:p>
            <a:pPr algn="ctr"/>
            <a:endParaRPr lang="en-US" sz="3600" b="1" dirty="0">
              <a:solidFill>
                <a:schemeClr val="tx1"/>
              </a:solidFill>
            </a:endParaRPr>
          </a:p>
          <a:p>
            <a:pPr algn="ctr"/>
            <a:r>
              <a:rPr lang="en-US" sz="4000" b="1" dirty="0">
                <a:solidFill>
                  <a:schemeClr val="tx1"/>
                </a:solidFill>
              </a:rPr>
              <a:t>4 Feet</a:t>
            </a:r>
          </a:p>
          <a:p>
            <a:pPr algn="ctr"/>
            <a:endParaRPr lang="en-US" dirty="0"/>
          </a:p>
        </p:txBody>
      </p:sp>
      <p:sp>
        <p:nvSpPr>
          <p:cNvPr id="3" name="Content Placeholder 2">
            <a:extLst>
              <a:ext uri="{FF2B5EF4-FFF2-40B4-BE49-F238E27FC236}">
                <a16:creationId xmlns:a16="http://schemas.microsoft.com/office/drawing/2014/main" id="{F35EB4D7-0A9D-4A31-9B3D-CF513BEB4134}"/>
              </a:ext>
            </a:extLst>
          </p:cNvPr>
          <p:cNvSpPr>
            <a:spLocks noGrp="1"/>
          </p:cNvSpPr>
          <p:nvPr>
            <p:ph idx="1"/>
          </p:nvPr>
        </p:nvSpPr>
        <p:spPr>
          <a:xfrm>
            <a:off x="2481286" y="2020400"/>
            <a:ext cx="2118009" cy="2989049"/>
          </a:xfrm>
        </p:spPr>
        <p:txBody>
          <a:bodyPr>
            <a:normAutofit fontScale="92500" lnSpcReduction="20000"/>
          </a:bodyPr>
          <a:lstStyle/>
          <a:p>
            <a:pPr algn="ctr"/>
            <a:r>
              <a:rPr lang="en-US" dirty="0"/>
              <a:t>Construction (OSHA 1926): Must have in place if working at or above</a:t>
            </a:r>
          </a:p>
          <a:p>
            <a:pPr algn="ctr"/>
            <a:endParaRPr lang="en-US" dirty="0"/>
          </a:p>
          <a:p>
            <a:pPr algn="ctr"/>
            <a:endParaRPr lang="en-US" dirty="0"/>
          </a:p>
          <a:p>
            <a:pPr algn="ctr"/>
            <a:r>
              <a:rPr lang="en-US" dirty="0"/>
              <a:t>General Industry (OSHA 1910):  Must have in place if working at or above</a:t>
            </a:r>
          </a:p>
          <a:p>
            <a:pPr algn="ctr"/>
            <a:endParaRPr lang="en-US" dirty="0"/>
          </a:p>
        </p:txBody>
      </p:sp>
      <p:sp>
        <p:nvSpPr>
          <p:cNvPr id="2" name="Title 1">
            <a:extLst>
              <a:ext uri="{FF2B5EF4-FFF2-40B4-BE49-F238E27FC236}">
                <a16:creationId xmlns:a16="http://schemas.microsoft.com/office/drawing/2014/main" id="{0A7797E9-9DAB-4D26-A3F4-EB8BFC2A2CD0}"/>
              </a:ext>
            </a:extLst>
          </p:cNvPr>
          <p:cNvSpPr>
            <a:spLocks noGrp="1"/>
          </p:cNvSpPr>
          <p:nvPr>
            <p:ph type="title"/>
          </p:nvPr>
        </p:nvSpPr>
        <p:spPr/>
        <p:txBody>
          <a:bodyPr/>
          <a:lstStyle/>
          <a:p>
            <a:r>
              <a:rPr lang="en-US" dirty="0"/>
              <a:t>Fall Protection Requirements</a:t>
            </a:r>
          </a:p>
        </p:txBody>
      </p:sp>
      <p:pic>
        <p:nvPicPr>
          <p:cNvPr id="3076" name="Picture 4" descr="Image result for fall protection">
            <a:extLst>
              <a:ext uri="{FF2B5EF4-FFF2-40B4-BE49-F238E27FC236}">
                <a16:creationId xmlns:a16="http://schemas.microsoft.com/office/drawing/2014/main" id="{5EA4D1D8-209B-4D09-8C4F-5A4ADC55AA48}"/>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6297930" y="2108201"/>
            <a:ext cx="4857750" cy="2968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747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F31ED-CBF8-47B3-A704-8BF3D7D66FA3}"/>
              </a:ext>
            </a:extLst>
          </p:cNvPr>
          <p:cNvSpPr>
            <a:spLocks noGrp="1"/>
          </p:cNvSpPr>
          <p:nvPr>
            <p:ph type="title"/>
          </p:nvPr>
        </p:nvSpPr>
        <p:spPr/>
        <p:txBody>
          <a:bodyPr/>
          <a:lstStyle/>
          <a:p>
            <a:r>
              <a:rPr lang="en-US" dirty="0"/>
              <a:t>Why is Fall protection Important?</a:t>
            </a:r>
          </a:p>
        </p:txBody>
      </p:sp>
      <p:pic>
        <p:nvPicPr>
          <p:cNvPr id="5" name="Picture 4">
            <a:extLst>
              <a:ext uri="{FF2B5EF4-FFF2-40B4-BE49-F238E27FC236}">
                <a16:creationId xmlns:a16="http://schemas.microsoft.com/office/drawing/2014/main" id="{1DE4B963-6B77-8B24-3A6D-BF558D3F963D}"/>
              </a:ext>
            </a:extLst>
          </p:cNvPr>
          <p:cNvPicPr>
            <a:picLocks noChangeAspect="1"/>
          </p:cNvPicPr>
          <p:nvPr/>
        </p:nvPicPr>
        <p:blipFill>
          <a:blip r:embed="rId3"/>
          <a:stretch>
            <a:fillRect/>
          </a:stretch>
        </p:blipFill>
        <p:spPr>
          <a:xfrm>
            <a:off x="743337" y="2188844"/>
            <a:ext cx="10705325" cy="2886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Oval 6">
            <a:extLst>
              <a:ext uri="{FF2B5EF4-FFF2-40B4-BE49-F238E27FC236}">
                <a16:creationId xmlns:a16="http://schemas.microsoft.com/office/drawing/2014/main" id="{93C2A885-82F4-F848-ABD9-FC638ADA7A12}"/>
              </a:ext>
            </a:extLst>
          </p:cNvPr>
          <p:cNvSpPr/>
          <p:nvPr/>
        </p:nvSpPr>
        <p:spPr>
          <a:xfrm>
            <a:off x="880110" y="2594610"/>
            <a:ext cx="2091690" cy="491490"/>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21F7657-E120-FB56-B421-D112477D63E5}"/>
              </a:ext>
            </a:extLst>
          </p:cNvPr>
          <p:cNvSpPr txBox="1"/>
          <p:nvPr/>
        </p:nvSpPr>
        <p:spPr>
          <a:xfrm>
            <a:off x="4003727" y="5251162"/>
            <a:ext cx="4184543" cy="584775"/>
          </a:xfrm>
          <a:prstGeom prst="rect">
            <a:avLst/>
          </a:prstGeom>
          <a:noFill/>
        </p:spPr>
        <p:txBody>
          <a:bodyPr wrap="none" rtlCol="0">
            <a:spAutoFit/>
          </a:bodyPr>
          <a:lstStyle/>
          <a:p>
            <a:r>
              <a:rPr lang="en-US" sz="3200" b="1" dirty="0">
                <a:solidFill>
                  <a:srgbClr val="FF0000"/>
                </a:solidFill>
              </a:rPr>
              <a:t>AVERAGE is 5,066/ Year</a:t>
            </a:r>
          </a:p>
        </p:txBody>
      </p:sp>
    </p:spTree>
    <p:extLst>
      <p:ext uri="{BB962C8B-B14F-4D97-AF65-F5344CB8AC3E}">
        <p14:creationId xmlns:p14="http://schemas.microsoft.com/office/powerpoint/2010/main" val="334437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F31ED-CBF8-47B3-A704-8BF3D7D66FA3}"/>
              </a:ext>
            </a:extLst>
          </p:cNvPr>
          <p:cNvSpPr>
            <a:spLocks noGrp="1"/>
          </p:cNvSpPr>
          <p:nvPr>
            <p:ph type="title"/>
          </p:nvPr>
        </p:nvSpPr>
        <p:spPr/>
        <p:txBody>
          <a:bodyPr/>
          <a:lstStyle/>
          <a:p>
            <a:r>
              <a:rPr lang="en-US" dirty="0"/>
              <a:t>Why is Fall protection Important?</a:t>
            </a:r>
          </a:p>
        </p:txBody>
      </p:sp>
      <p:pic>
        <p:nvPicPr>
          <p:cNvPr id="4" name="Picture 3">
            <a:extLst>
              <a:ext uri="{FF2B5EF4-FFF2-40B4-BE49-F238E27FC236}">
                <a16:creationId xmlns:a16="http://schemas.microsoft.com/office/drawing/2014/main" id="{196796E7-EDA4-29AF-C8F3-84131A3F3A29}"/>
              </a:ext>
            </a:extLst>
          </p:cNvPr>
          <p:cNvPicPr>
            <a:picLocks noChangeAspect="1"/>
          </p:cNvPicPr>
          <p:nvPr/>
        </p:nvPicPr>
        <p:blipFill>
          <a:blip r:embed="rId3"/>
          <a:stretch>
            <a:fillRect/>
          </a:stretch>
        </p:blipFill>
        <p:spPr>
          <a:xfrm>
            <a:off x="2495919" y="1530455"/>
            <a:ext cx="7930515" cy="50226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E21F7657-E120-FB56-B421-D112477D63E5}"/>
              </a:ext>
            </a:extLst>
          </p:cNvPr>
          <p:cNvSpPr txBox="1"/>
          <p:nvPr/>
        </p:nvSpPr>
        <p:spPr>
          <a:xfrm>
            <a:off x="6461176" y="5915129"/>
            <a:ext cx="4184543" cy="461665"/>
          </a:xfrm>
          <a:prstGeom prst="rect">
            <a:avLst/>
          </a:prstGeom>
          <a:noFill/>
        </p:spPr>
        <p:txBody>
          <a:bodyPr wrap="square" rtlCol="0">
            <a:spAutoFit/>
          </a:bodyPr>
          <a:lstStyle/>
          <a:p>
            <a:r>
              <a:rPr lang="en-US" sz="2400" b="1" dirty="0">
                <a:solidFill>
                  <a:srgbClr val="FF0000"/>
                </a:solidFill>
              </a:rPr>
              <a:t>AVERAGE is 4,083/ Year</a:t>
            </a:r>
          </a:p>
        </p:txBody>
      </p:sp>
      <p:sp>
        <p:nvSpPr>
          <p:cNvPr id="6" name="TextBox 5">
            <a:extLst>
              <a:ext uri="{FF2B5EF4-FFF2-40B4-BE49-F238E27FC236}">
                <a16:creationId xmlns:a16="http://schemas.microsoft.com/office/drawing/2014/main" id="{71BD8F54-CDB1-0939-EC31-EEE219658B15}"/>
              </a:ext>
            </a:extLst>
          </p:cNvPr>
          <p:cNvSpPr txBox="1"/>
          <p:nvPr/>
        </p:nvSpPr>
        <p:spPr>
          <a:xfrm>
            <a:off x="6461175" y="3678659"/>
            <a:ext cx="4184543" cy="461665"/>
          </a:xfrm>
          <a:prstGeom prst="rect">
            <a:avLst/>
          </a:prstGeom>
          <a:noFill/>
        </p:spPr>
        <p:txBody>
          <a:bodyPr wrap="square" rtlCol="0">
            <a:spAutoFit/>
          </a:bodyPr>
          <a:lstStyle/>
          <a:p>
            <a:r>
              <a:rPr lang="en-US" sz="2400" b="1" dirty="0">
                <a:solidFill>
                  <a:srgbClr val="FF0000"/>
                </a:solidFill>
              </a:rPr>
              <a:t>AVERAGE is 983/ Year</a:t>
            </a:r>
          </a:p>
        </p:txBody>
      </p:sp>
      <p:sp>
        <p:nvSpPr>
          <p:cNvPr id="9" name="Oval 8">
            <a:extLst>
              <a:ext uri="{FF2B5EF4-FFF2-40B4-BE49-F238E27FC236}">
                <a16:creationId xmlns:a16="http://schemas.microsoft.com/office/drawing/2014/main" id="{DC7D3444-FF8D-47A4-3C24-BDE759C1A4CA}"/>
              </a:ext>
            </a:extLst>
          </p:cNvPr>
          <p:cNvSpPr/>
          <p:nvPr/>
        </p:nvSpPr>
        <p:spPr>
          <a:xfrm>
            <a:off x="2495919" y="1844462"/>
            <a:ext cx="1858911" cy="491490"/>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34231C0-96F8-D615-1509-ADE22A1A2237}"/>
              </a:ext>
            </a:extLst>
          </p:cNvPr>
          <p:cNvSpPr/>
          <p:nvPr/>
        </p:nvSpPr>
        <p:spPr>
          <a:xfrm>
            <a:off x="2640330" y="4150255"/>
            <a:ext cx="1600200" cy="491490"/>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062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ctVTI">
  <a:themeElements>
    <a:clrScheme name="CMI Custom">
      <a:dk1>
        <a:srgbClr val="091330"/>
      </a:dk1>
      <a:lt1>
        <a:srgbClr val="ECEEF7"/>
      </a:lt1>
      <a:dk2>
        <a:srgbClr val="091330"/>
      </a:dk2>
      <a:lt2>
        <a:srgbClr val="F5F8FF"/>
      </a:lt2>
      <a:accent1>
        <a:srgbClr val="ECEEF7"/>
      </a:accent1>
      <a:accent2>
        <a:srgbClr val="F5F8FF"/>
      </a:accent2>
      <a:accent3>
        <a:srgbClr val="A1A2A9"/>
      </a:accent3>
      <a:accent4>
        <a:srgbClr val="091330"/>
      </a:accent4>
      <a:accent5>
        <a:srgbClr val="091330"/>
      </a:accent5>
      <a:accent6>
        <a:srgbClr val="96969C"/>
      </a:accent6>
      <a:hlink>
        <a:srgbClr val="5F6063"/>
      </a:hlink>
      <a:folHlink>
        <a:srgbClr val="9191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Sales Pitch" id="{BA0280BF-E6B4-464B-BF28-F0D2A23065D1}" vid="{A1F0DEB3-06CD-4A85-8D08-B66BE056CE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1E177581231045B2021334B2117B02" ma:contentTypeVersion="2" ma:contentTypeDescription="Create a new document." ma:contentTypeScope="" ma:versionID="143521feeb70ae02f3b5b5507ce1dfb0">
  <xsd:schema xmlns:xsd="http://www.w3.org/2001/XMLSchema" xmlns:xs="http://www.w3.org/2001/XMLSchema" xmlns:p="http://schemas.microsoft.com/office/2006/metadata/properties" xmlns:ns2="9587269a-429f-4f6f-bbc8-84ec8dcf76dd" targetNamespace="http://schemas.microsoft.com/office/2006/metadata/properties" ma:root="true" ma:fieldsID="7850f494c6ba33900c6eb1e53ceeccb6" ns2:_="">
    <xsd:import namespace="9587269a-429f-4f6f-bbc8-84ec8dcf76d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87269a-429f-4f6f-bbc8-84ec8dcf76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295A6E8-5546-49D1-A15E-051D38C56E4B}">
  <ds:schemaRefs>
    <ds:schemaRef ds:uri="9587269a-429f-4f6f-bbc8-84ec8dcf76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35BC19F-CBCA-48DE-9E7F-7D14D7331CC5}">
  <ds:schemaRefs>
    <ds:schemaRef ds:uri="http://schemas.microsoft.com/sharepoint/v3/contenttype/forms"/>
  </ds:schemaRefs>
</ds:datastoreItem>
</file>

<file path=customXml/itemProps3.xml><?xml version="1.0" encoding="utf-8"?>
<ds:datastoreItem xmlns:ds="http://schemas.openxmlformats.org/officeDocument/2006/customXml" ds:itemID="{501FDD7E-8D0D-49A0-99EA-6430E8CE630D}">
  <ds:schemaRefs>
    <ds:schemaRef ds:uri="http://purl.org/dc/dcmitype/"/>
    <ds:schemaRef ds:uri="http://schemas.microsoft.com/office/infopath/2007/PartnerControls"/>
    <ds:schemaRef ds:uri="9587269a-429f-4f6f-bbc8-84ec8dcf76dd"/>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630</TotalTime>
  <Words>3785</Words>
  <Application>Microsoft Office PowerPoint</Application>
  <PresentationFormat>Widescreen</PresentationFormat>
  <Paragraphs>309</Paragraphs>
  <Slides>39</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Source Sans Pro</vt:lpstr>
      <vt:lpstr>RetrospectVTI</vt:lpstr>
      <vt:lpstr>Fall Protection in focus</vt:lpstr>
      <vt:lpstr>OUR TEAM for today’s presentation</vt:lpstr>
      <vt:lpstr>Housekeeping</vt:lpstr>
      <vt:lpstr>Today’s topics</vt:lpstr>
      <vt:lpstr>1910 vs 1926 Regulations</vt:lpstr>
      <vt:lpstr>1910 vs 1926 Regulations</vt:lpstr>
      <vt:lpstr>Fall Protection Requirements</vt:lpstr>
      <vt:lpstr>Why is Fall protection Important?</vt:lpstr>
      <vt:lpstr>Why is Fall protection Important?</vt:lpstr>
      <vt:lpstr>What about OSHA inspections?</vt:lpstr>
      <vt:lpstr>OSHA's National Emphasis Program (NEP) on Falls</vt:lpstr>
      <vt:lpstr>EMPLOYER responsibilities</vt:lpstr>
      <vt:lpstr>Employee Responsibilities </vt:lpstr>
      <vt:lpstr>Where is the Danger?</vt:lpstr>
      <vt:lpstr>AM I in danger?</vt:lpstr>
      <vt:lpstr>OSHA Case Studies Unprotected Sides</vt:lpstr>
      <vt:lpstr>AM I in danger?</vt:lpstr>
      <vt:lpstr>OSHA Case Studies: Misuse of Portable Ladders</vt:lpstr>
      <vt:lpstr>How do we avoid the hazards?</vt:lpstr>
      <vt:lpstr>Hierarchy of Fall Protection</vt:lpstr>
      <vt:lpstr>Elimination </vt:lpstr>
      <vt:lpstr>Passive Fall Protection</vt:lpstr>
      <vt:lpstr>Guardrail Systems</vt:lpstr>
      <vt:lpstr>Fall Restraint System</vt:lpstr>
      <vt:lpstr>Fall Arrest System</vt:lpstr>
      <vt:lpstr>Personal Fall Arrest Systems (PFAS)</vt:lpstr>
      <vt:lpstr>Anchorage Point</vt:lpstr>
      <vt:lpstr>Body Wear or Harness</vt:lpstr>
      <vt:lpstr>Connecting Devices </vt:lpstr>
      <vt:lpstr>Deceleration Device</vt:lpstr>
      <vt:lpstr>Administrative Controls</vt:lpstr>
      <vt:lpstr>Warning Line Systems</vt:lpstr>
      <vt:lpstr>Safety Monitoring System</vt:lpstr>
      <vt:lpstr>Safety Nets</vt:lpstr>
      <vt:lpstr>How do we avoid the hazards?</vt:lpstr>
      <vt:lpstr>Reference Tools</vt:lpstr>
      <vt:lpstr>Reference Tools</vt:lpstr>
      <vt:lpstr>  Get in Touch:   www.Complianceplace.com    mvaillancourt@complianceplace.com    ccampbell@complianceplace.com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Sales Pitch</dc:title>
  <dc:creator>Rachel Powell</dc:creator>
  <cp:lastModifiedBy>Cole Campbell</cp:lastModifiedBy>
  <cp:revision>15</cp:revision>
  <dcterms:created xsi:type="dcterms:W3CDTF">2020-11-06T15:53:56Z</dcterms:created>
  <dcterms:modified xsi:type="dcterms:W3CDTF">2026-02-25T19:50:56Z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0x010100A11E177581231045B2021334B2117B02</vt:lpwstr>
  </property>
</Properties>
</file>