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Lst>
  <p:notesMasterIdLst>
    <p:notesMasterId r:id="rId46"/>
  </p:notesMasterIdLst>
  <p:sldIdLst>
    <p:sldId id="343" r:id="rId5"/>
    <p:sldId id="344" r:id="rId6"/>
    <p:sldId id="363" r:id="rId7"/>
    <p:sldId id="1037" r:id="rId8"/>
    <p:sldId id="1056" r:id="rId9"/>
    <p:sldId id="1059" r:id="rId10"/>
    <p:sldId id="997" r:id="rId11"/>
    <p:sldId id="1055" r:id="rId12"/>
    <p:sldId id="1044" r:id="rId13"/>
    <p:sldId id="1038" r:id="rId14"/>
    <p:sldId id="1052" r:id="rId15"/>
    <p:sldId id="350" r:id="rId16"/>
    <p:sldId id="1060" r:id="rId17"/>
    <p:sldId id="1042" r:id="rId18"/>
    <p:sldId id="1061" r:id="rId19"/>
    <p:sldId id="1040" r:id="rId20"/>
    <p:sldId id="1041" r:id="rId21"/>
    <p:sldId id="533" r:id="rId22"/>
    <p:sldId id="534" r:id="rId23"/>
    <p:sldId id="548" r:id="rId24"/>
    <p:sldId id="535" r:id="rId25"/>
    <p:sldId id="996" r:id="rId26"/>
    <p:sldId id="1048" r:id="rId27"/>
    <p:sldId id="1036" r:id="rId28"/>
    <p:sldId id="1049" r:id="rId29"/>
    <p:sldId id="1045" r:id="rId30"/>
    <p:sldId id="1051" r:id="rId31"/>
    <p:sldId id="1046" r:id="rId32"/>
    <p:sldId id="1010" r:id="rId33"/>
    <p:sldId id="1011" r:id="rId34"/>
    <p:sldId id="1026" r:id="rId35"/>
    <p:sldId id="1058" r:id="rId36"/>
    <p:sldId id="1054" r:id="rId37"/>
    <p:sldId id="1057" r:id="rId38"/>
    <p:sldId id="1050" r:id="rId39"/>
    <p:sldId id="1028" r:id="rId40"/>
    <p:sldId id="1027" r:id="rId41"/>
    <p:sldId id="1043" r:id="rId42"/>
    <p:sldId id="356" r:id="rId43"/>
    <p:sldId id="358" r:id="rId44"/>
    <p:sldId id="34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Caffrey" initials="RC" lastIdx="3" clrIdx="0">
    <p:extLst>
      <p:ext uri="{19B8F6BF-5375-455C-9EA6-DF929625EA0E}">
        <p15:presenceInfo xmlns:p15="http://schemas.microsoft.com/office/powerpoint/2012/main" userId="S::Rcaffrey@Complianceplace.com::5a28a72f-ec07-4fa4-8d54-7f133925076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91330"/>
    <a:srgbClr val="EDEFF7"/>
    <a:srgbClr val="D0D1D9"/>
    <a:srgbClr val="F6F9FF"/>
    <a:srgbClr val="19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E3F24B-1740-D828-0DDC-E9DBC65F8874}" v="120" dt="2022-04-25T18:47:26.233"/>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374" autoAdjust="0"/>
  </p:normalViewPr>
  <p:slideViewPr>
    <p:cSldViewPr snapToGrid="0">
      <p:cViewPr>
        <p:scale>
          <a:sx n="75" d="100"/>
          <a:sy n="75" d="100"/>
        </p:scale>
        <p:origin x="300" y="6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773078-7BC9-45AB-A97F-738FF82D66F7}"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F48670-3E5A-4D66-A037-AB8C5EB161B0}" type="slidenum">
              <a:rPr lang="en-US" smtClean="0"/>
              <a:t>‹#›</a:t>
            </a:fld>
            <a:endParaRPr lang="en-US"/>
          </a:p>
        </p:txBody>
      </p:sp>
    </p:spTree>
    <p:extLst>
      <p:ext uri="{BB962C8B-B14F-4D97-AF65-F5344CB8AC3E}">
        <p14:creationId xmlns:p14="http://schemas.microsoft.com/office/powerpoint/2010/main" val="1759784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0C9DAC-8717-4D1D-A48C-6BD6FEF39AA1}" type="slidenum">
              <a:rPr lang="en-US" smtClean="0"/>
              <a:t>3</a:t>
            </a:fld>
            <a:endParaRPr lang="en-US"/>
          </a:p>
        </p:txBody>
      </p:sp>
    </p:spTree>
    <p:extLst>
      <p:ext uri="{BB962C8B-B14F-4D97-AF65-F5344CB8AC3E}">
        <p14:creationId xmlns:p14="http://schemas.microsoft.com/office/powerpoint/2010/main" val="2428461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00D6D-6ECD-9AB6-9084-9CF07A669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E1A9A-0348-A91A-A162-793C384F60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05C85C-B56B-5945-6DCA-14C4F4B2341D}"/>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B409FFA0-A58A-BDBC-C1D8-7DC881A7AEB0}"/>
              </a:ext>
            </a:extLst>
          </p:cNvPr>
          <p:cNvSpPr>
            <a:spLocks noGrp="1"/>
          </p:cNvSpPr>
          <p:nvPr>
            <p:ph type="sldNum" sz="quarter" idx="5"/>
          </p:nvPr>
        </p:nvSpPr>
        <p:spPr/>
        <p:txBody>
          <a:bodyPr/>
          <a:lstStyle/>
          <a:p>
            <a:fld id="{FCF48670-3E5A-4D66-A037-AB8C5EB161B0}" type="slidenum">
              <a:rPr lang="en-US" smtClean="0"/>
              <a:t>15</a:t>
            </a:fld>
            <a:endParaRPr lang="en-US"/>
          </a:p>
        </p:txBody>
      </p:sp>
    </p:spTree>
    <p:extLst>
      <p:ext uri="{BB962C8B-B14F-4D97-AF65-F5344CB8AC3E}">
        <p14:creationId xmlns:p14="http://schemas.microsoft.com/office/powerpoint/2010/main" val="1793745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spcBef>
                <a:spcPts val="622"/>
              </a:spcBef>
              <a:defRPr/>
            </a:pPr>
            <a:r>
              <a:rPr lang="en-US" b="1"/>
              <a:t>Point of operation </a:t>
            </a:r>
          </a:p>
          <a:p>
            <a:pPr defTabSz="948507">
              <a:spcBef>
                <a:spcPts val="622"/>
              </a:spcBef>
              <a:defRPr/>
            </a:pPr>
            <a:r>
              <a:rPr lang="en-US"/>
              <a:t>The point of operation is that point where work is performed on the material, such as cutting, shaping, boring, or forming of stock. The point of operation is typically the most hazardous part of the machine.</a:t>
            </a:r>
          </a:p>
        </p:txBody>
      </p:sp>
      <p:sp>
        <p:nvSpPr>
          <p:cNvPr id="4" name="Slide Number Placeholder 3"/>
          <p:cNvSpPr>
            <a:spLocks noGrp="1"/>
          </p:cNvSpPr>
          <p:nvPr>
            <p:ph type="sldNum" sz="quarter" idx="10"/>
          </p:nvPr>
        </p:nvSpPr>
        <p:spPr/>
        <p:txBody>
          <a:bodyPr/>
          <a:lstStyle/>
          <a:p>
            <a:pPr>
              <a:defRPr/>
            </a:pPr>
            <a:fld id="{03929133-6058-4AC0-B438-8A9CD687C5FD}" type="slidenum">
              <a:rPr lang="en-US" smtClean="0"/>
              <a:pPr>
                <a:defRPr/>
              </a:pPr>
              <a:t>18</a:t>
            </a:fld>
            <a:endParaRPr lang="en-US"/>
          </a:p>
        </p:txBody>
      </p:sp>
    </p:spTree>
    <p:extLst>
      <p:ext uri="{BB962C8B-B14F-4D97-AF65-F5344CB8AC3E}">
        <p14:creationId xmlns:p14="http://schemas.microsoft.com/office/powerpoint/2010/main" val="3123958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spcBef>
                <a:spcPts val="622"/>
              </a:spcBef>
              <a:defRPr/>
            </a:pPr>
            <a:r>
              <a:rPr lang="en-US" b="1"/>
              <a:t>Power transmission apparatuses </a:t>
            </a:r>
          </a:p>
          <a:p>
            <a:pPr defTabSz="948507">
              <a:spcBef>
                <a:spcPts val="622"/>
              </a:spcBef>
              <a:defRPr/>
            </a:pPr>
            <a:r>
              <a:rPr lang="en-US"/>
              <a:t>Power transmission apparatuses are all components of the mechanical system that transmit energy to the part of the machine performing the work. These components include flywheels, pulleys, belts, connecting rods, couplings, cams, spindles, chains, cranks, and gears.</a:t>
            </a:r>
          </a:p>
        </p:txBody>
      </p:sp>
      <p:sp>
        <p:nvSpPr>
          <p:cNvPr id="4" name="Slide Number Placeholder 3"/>
          <p:cNvSpPr>
            <a:spLocks noGrp="1"/>
          </p:cNvSpPr>
          <p:nvPr>
            <p:ph type="sldNum" sz="quarter" idx="10"/>
          </p:nvPr>
        </p:nvSpPr>
        <p:spPr/>
        <p:txBody>
          <a:bodyPr/>
          <a:lstStyle/>
          <a:p>
            <a:pPr>
              <a:defRPr/>
            </a:pPr>
            <a:fld id="{03929133-6058-4AC0-B438-8A9CD687C5FD}" type="slidenum">
              <a:rPr lang="en-US" smtClean="0"/>
              <a:pPr>
                <a:defRPr/>
              </a:pPr>
              <a:t>19</a:t>
            </a:fld>
            <a:endParaRPr lang="en-US"/>
          </a:p>
        </p:txBody>
      </p:sp>
    </p:spTree>
    <p:extLst>
      <p:ext uri="{BB962C8B-B14F-4D97-AF65-F5344CB8AC3E}">
        <p14:creationId xmlns:p14="http://schemas.microsoft.com/office/powerpoint/2010/main" val="3112361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power transmission apparatuses of a machine are the mechanical parts that work with the power source to transmit energy to the part of the machine performing the work. Hazards of the power transmission apparatus include grabbing, nipping, or striking body parts or clothing.</a:t>
            </a:r>
          </a:p>
          <a:p>
            <a:r>
              <a:rPr lang="en-US"/>
              <a:t>Power transmission apparatuses include:</a:t>
            </a:r>
          </a:p>
          <a:p>
            <a:pPr lvl="1"/>
            <a:r>
              <a:rPr lang="en-US"/>
              <a:t>Flywheels and pulleys</a:t>
            </a:r>
          </a:p>
          <a:p>
            <a:pPr lvl="1"/>
            <a:r>
              <a:rPr lang="en-US"/>
              <a:t>Pulleys</a:t>
            </a:r>
          </a:p>
          <a:p>
            <a:pPr lvl="1"/>
            <a:r>
              <a:rPr lang="en-US"/>
              <a:t>Connecting rods and couplings</a:t>
            </a:r>
          </a:p>
          <a:p>
            <a:pPr marL="109538" marR="0" lvl="1" indent="-109538" algn="l" defTabSz="914400" rtl="0" eaLnBrk="0" fontAlgn="base" latinLnBrk="0" hangingPunct="0">
              <a:lnSpc>
                <a:spcPct val="100000"/>
              </a:lnSpc>
              <a:spcBef>
                <a:spcPts val="600"/>
              </a:spcBef>
              <a:spcAft>
                <a:spcPct val="0"/>
              </a:spcAft>
              <a:buClrTx/>
              <a:buSzTx/>
              <a:buFontTx/>
              <a:buChar char="•"/>
              <a:tabLst/>
              <a:defRPr/>
            </a:pPr>
            <a:r>
              <a:rPr lang="en-US"/>
              <a:t>Belts</a:t>
            </a:r>
          </a:p>
          <a:p>
            <a:pPr lvl="1"/>
            <a:r>
              <a:rPr lang="en-US"/>
              <a:t>Cams and cranks</a:t>
            </a:r>
          </a:p>
          <a:p>
            <a:pPr lvl="1"/>
            <a:r>
              <a:rPr lang="en-US"/>
              <a:t>Spindles</a:t>
            </a:r>
          </a:p>
          <a:p>
            <a:pPr lvl="1"/>
            <a:r>
              <a:rPr lang="en-US"/>
              <a:t>Gears and chains</a:t>
            </a:r>
          </a:p>
        </p:txBody>
      </p:sp>
      <p:sp>
        <p:nvSpPr>
          <p:cNvPr id="4" name="Slide Number Placeholder 3"/>
          <p:cNvSpPr>
            <a:spLocks noGrp="1"/>
          </p:cNvSpPr>
          <p:nvPr>
            <p:ph type="sldNum" sz="quarter" idx="10"/>
          </p:nvPr>
        </p:nvSpPr>
        <p:spPr/>
        <p:txBody>
          <a:bodyPr/>
          <a:lstStyle/>
          <a:p>
            <a:pPr>
              <a:defRPr/>
            </a:pPr>
            <a:fld id="{03929133-6058-4AC0-B438-8A9CD687C5FD}" type="slidenum">
              <a:rPr lang="en-US" smtClean="0"/>
              <a:pPr>
                <a:defRPr/>
              </a:pPr>
              <a:t>20</a:t>
            </a:fld>
            <a:endParaRPr lang="en-US"/>
          </a:p>
        </p:txBody>
      </p:sp>
    </p:spTree>
    <p:extLst>
      <p:ext uri="{BB962C8B-B14F-4D97-AF65-F5344CB8AC3E}">
        <p14:creationId xmlns:p14="http://schemas.microsoft.com/office/powerpoint/2010/main" val="419942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spcBef>
                <a:spcPts val="622"/>
              </a:spcBef>
              <a:defRPr/>
            </a:pPr>
            <a:r>
              <a:rPr lang="en-US" b="1"/>
              <a:t>Operating controls</a:t>
            </a:r>
          </a:p>
          <a:p>
            <a:pPr defTabSz="948507">
              <a:spcBef>
                <a:spcPts val="622"/>
              </a:spcBef>
              <a:defRPr/>
            </a:pPr>
            <a:r>
              <a:rPr lang="en-US"/>
              <a:t>Operating controls or other moving parts are all parts of the machine that move while the machine is working. These can include reciprocating, rotating, and transverse moving parts, as well as feed mechanisms and auxiliary parts of the machine.</a:t>
            </a:r>
          </a:p>
        </p:txBody>
      </p:sp>
      <p:sp>
        <p:nvSpPr>
          <p:cNvPr id="4" name="Slide Number Placeholder 3"/>
          <p:cNvSpPr>
            <a:spLocks noGrp="1"/>
          </p:cNvSpPr>
          <p:nvPr>
            <p:ph type="sldNum" sz="quarter" idx="10"/>
          </p:nvPr>
        </p:nvSpPr>
        <p:spPr/>
        <p:txBody>
          <a:bodyPr/>
          <a:lstStyle/>
          <a:p>
            <a:pPr>
              <a:defRPr/>
            </a:pPr>
            <a:fld id="{03929133-6058-4AC0-B438-8A9CD687C5FD}" type="slidenum">
              <a:rPr lang="en-US" smtClean="0"/>
              <a:pPr>
                <a:defRPr/>
              </a:pPr>
              <a:t>21</a:t>
            </a:fld>
            <a:endParaRPr lang="en-US"/>
          </a:p>
        </p:txBody>
      </p:sp>
    </p:spTree>
    <p:extLst>
      <p:ext uri="{BB962C8B-B14F-4D97-AF65-F5344CB8AC3E}">
        <p14:creationId xmlns:p14="http://schemas.microsoft.com/office/powerpoint/2010/main" val="2217051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i="1" dirty="0">
                <a:solidFill>
                  <a:srgbClr val="333333"/>
                </a:solidFill>
                <a:effectLst/>
                <a:latin typeface="Helvetica Neue"/>
              </a:rPr>
              <a:t>Rotating motion</a:t>
            </a:r>
            <a:r>
              <a:rPr lang="en-US" b="0" i="0" dirty="0">
                <a:solidFill>
                  <a:srgbClr val="333333"/>
                </a:solidFill>
                <a:effectLst/>
                <a:latin typeface="Helvetica Neue"/>
              </a:rPr>
              <a:t> can be dangerous; even smooth, slowly rotating shafts can grip hair and clothing, and through minor contact, force the hand and arm into a dangerous position. Injuries due to contact with rotating parts can be severe</a:t>
            </a:r>
          </a:p>
          <a:p>
            <a:endParaRPr lang="en-US" b="0" i="0" dirty="0">
              <a:solidFill>
                <a:srgbClr val="333333"/>
              </a:solidFill>
              <a:effectLst/>
              <a:latin typeface="Helvetica Neue"/>
            </a:endParaRPr>
          </a:p>
          <a:p>
            <a:r>
              <a:rPr lang="en-US" b="1" i="1" dirty="0">
                <a:solidFill>
                  <a:srgbClr val="333333"/>
                </a:solidFill>
                <a:effectLst/>
                <a:latin typeface="Helvetica Neue"/>
              </a:rPr>
              <a:t>Reciprocating motions</a:t>
            </a:r>
            <a:r>
              <a:rPr lang="en-US" b="0" i="0" dirty="0">
                <a:solidFill>
                  <a:srgbClr val="333333"/>
                </a:solidFill>
                <a:effectLst/>
                <a:latin typeface="Helvetica Neue"/>
              </a:rPr>
              <a:t> may be hazardous because, during the back-and-forth or up-and-down motion, a worker may be struck by or caught between a moving and a stationary part.</a:t>
            </a:r>
          </a:p>
          <a:p>
            <a:r>
              <a:rPr lang="en-US" b="1" i="1" dirty="0">
                <a:solidFill>
                  <a:srgbClr val="333333"/>
                </a:solidFill>
                <a:effectLst/>
                <a:latin typeface="Helvetica Neue"/>
              </a:rPr>
              <a:t>Transverse motion</a:t>
            </a:r>
            <a:r>
              <a:rPr lang="en-US" b="0" i="0" dirty="0">
                <a:solidFill>
                  <a:srgbClr val="333333"/>
                </a:solidFill>
                <a:effectLst/>
                <a:latin typeface="Helvetica Neue"/>
              </a:rPr>
              <a:t> (movement in a straight, continuous line) creates a hazard because a worker may be struck or caught in a pinch or shear point by the moving part.</a:t>
            </a:r>
            <a:endParaRPr lang="en-US" dirty="0"/>
          </a:p>
        </p:txBody>
      </p:sp>
      <p:sp>
        <p:nvSpPr>
          <p:cNvPr id="4" name="Slide Number Placeholder 3"/>
          <p:cNvSpPr>
            <a:spLocks noGrp="1"/>
          </p:cNvSpPr>
          <p:nvPr>
            <p:ph type="sldNum" sz="quarter" idx="5"/>
          </p:nvPr>
        </p:nvSpPr>
        <p:spPr/>
        <p:txBody>
          <a:bodyPr/>
          <a:lstStyle/>
          <a:p>
            <a:fld id="{4532618D-218A-45B0-A4B7-01EB905FAAE1}" type="slidenum">
              <a:rPr lang="en-US" smtClean="0"/>
              <a:t>22</a:t>
            </a:fld>
            <a:endParaRPr lang="en-US"/>
          </a:p>
        </p:txBody>
      </p:sp>
    </p:spTree>
    <p:extLst>
      <p:ext uri="{BB962C8B-B14F-4D97-AF65-F5344CB8AC3E}">
        <p14:creationId xmlns:p14="http://schemas.microsoft.com/office/powerpoint/2010/main" val="3730714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333333"/>
                </a:solidFill>
                <a:effectLst/>
                <a:latin typeface="Helvetica Neue"/>
              </a:rPr>
              <a:t>Cutting action</a:t>
            </a:r>
            <a:r>
              <a:rPr lang="en-US" b="0" i="0" dirty="0">
                <a:solidFill>
                  <a:srgbClr val="333333"/>
                </a:solidFill>
                <a:effectLst/>
                <a:latin typeface="Helvetica Neue"/>
              </a:rPr>
              <a:t> may involve rotating, reciprocating, or transverse motion. The danger of cutting action exists at the point of operation where finger, arm and body injuries can occur and where flying chips or scrap material can strike the head, particularly in the area of the eyes or face. Such hazards are present at the point of operation in cutting wood, metal, and other materials. Examples of mechanisms involving cutting hazards include bandsaws, circular saws, boring and drilling machines, turning machines (lathes), or milling machines.</a:t>
            </a:r>
          </a:p>
          <a:p>
            <a:endParaRPr lang="en-US" b="0" i="0" dirty="0">
              <a:solidFill>
                <a:srgbClr val="333333"/>
              </a:solidFill>
              <a:effectLst/>
              <a:latin typeface="Helvetica Neue"/>
            </a:endParaRPr>
          </a:p>
          <a:p>
            <a:r>
              <a:rPr lang="en-US" b="1" i="1" dirty="0">
                <a:solidFill>
                  <a:srgbClr val="333333"/>
                </a:solidFill>
                <a:effectLst/>
                <a:latin typeface="Helvetica Neue"/>
              </a:rPr>
              <a:t>Punching action</a:t>
            </a:r>
            <a:r>
              <a:rPr lang="en-US" b="0" i="0" dirty="0">
                <a:solidFill>
                  <a:srgbClr val="333333"/>
                </a:solidFill>
                <a:effectLst/>
                <a:latin typeface="Helvetica Neue"/>
              </a:rPr>
              <a:t> results when power is applied to a slide (ram) for the purpose of blanking, drawing, or stamping metal or other materials. The danger of this type of action occurs at the point of operation where stock is inserted, held, and withdrawn by hand. Typical machines used for punching operations are power presses </a:t>
            </a:r>
          </a:p>
          <a:p>
            <a:endParaRPr lang="en-US" b="0" i="0" dirty="0">
              <a:solidFill>
                <a:srgbClr val="333333"/>
              </a:solidFill>
              <a:effectLst/>
              <a:latin typeface="Helvetica Neue"/>
            </a:endParaRPr>
          </a:p>
          <a:p>
            <a:r>
              <a:rPr lang="en-US" b="1" i="1" dirty="0">
                <a:solidFill>
                  <a:srgbClr val="333333"/>
                </a:solidFill>
                <a:effectLst/>
                <a:latin typeface="Helvetica Neue"/>
              </a:rPr>
              <a:t>Shearing action</a:t>
            </a:r>
            <a:r>
              <a:rPr lang="en-US" b="0" i="0" dirty="0">
                <a:solidFill>
                  <a:srgbClr val="333333"/>
                </a:solidFill>
                <a:effectLst/>
                <a:latin typeface="Helvetica Neue"/>
              </a:rPr>
              <a:t> involves applying power to a slide or knife in order to trim or shear metal or other materials. A hazard occurs at the point of operation where stock is actually inserted, held, and withdrawn. Examples of machines used for shearing operations are mechanically, hydraulically, or pneumatically powered shears.</a:t>
            </a:r>
          </a:p>
          <a:p>
            <a:endParaRPr lang="en-US" b="0" i="0" dirty="0">
              <a:solidFill>
                <a:srgbClr val="333333"/>
              </a:solidFill>
              <a:effectLst/>
              <a:latin typeface="Helvetica Neue"/>
            </a:endParaRPr>
          </a:p>
          <a:p>
            <a:r>
              <a:rPr lang="en-US" b="1" i="1" dirty="0">
                <a:solidFill>
                  <a:srgbClr val="333333"/>
                </a:solidFill>
                <a:effectLst/>
                <a:latin typeface="Helvetica Neue"/>
              </a:rPr>
              <a:t>Bending action</a:t>
            </a:r>
            <a:r>
              <a:rPr lang="en-US" b="0" i="0" dirty="0">
                <a:solidFill>
                  <a:srgbClr val="333333"/>
                </a:solidFill>
                <a:effectLst/>
                <a:latin typeface="Helvetica Neue"/>
              </a:rPr>
              <a:t> results when power is applied to a slide in order to draw or stamp metal or other materials. A hazard occurs at the point of operation where stock is inserted, held, and withdrawn. Equipment that uses bending action includes power presses, press brakes, and tubing benders.</a:t>
            </a:r>
            <a:endParaRPr lang="en-US" dirty="0"/>
          </a:p>
        </p:txBody>
      </p:sp>
      <p:sp>
        <p:nvSpPr>
          <p:cNvPr id="4" name="Slide Number Placeholder 3"/>
          <p:cNvSpPr>
            <a:spLocks noGrp="1"/>
          </p:cNvSpPr>
          <p:nvPr>
            <p:ph type="sldNum" sz="quarter" idx="5"/>
          </p:nvPr>
        </p:nvSpPr>
        <p:spPr/>
        <p:txBody>
          <a:bodyPr/>
          <a:lstStyle/>
          <a:p>
            <a:fld id="{4532618D-218A-45B0-A4B7-01EB905FAAE1}" type="slidenum">
              <a:rPr lang="en-US" smtClean="0"/>
              <a:t>23</a:t>
            </a:fld>
            <a:endParaRPr lang="en-US"/>
          </a:p>
        </p:txBody>
      </p:sp>
    </p:spTree>
    <p:extLst>
      <p:ext uri="{BB962C8B-B14F-4D97-AF65-F5344CB8AC3E}">
        <p14:creationId xmlns:p14="http://schemas.microsoft.com/office/powerpoint/2010/main" val="3381818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Guards provide physical barriers that prevent access to danger areas. To be effective, guards must be strong and fastened by any secure method that prevents the guard from being inadvertently dislodged or removed. Guards typically are designed with screws, bolts and lock fasteners and usually a tool is necessary to unfasten and remove them. Not designed to obstruct operator’s view.</a:t>
            </a:r>
          </a:p>
          <a:p>
            <a:endParaRPr lang="en-US" dirty="0"/>
          </a:p>
          <a:p>
            <a:r>
              <a:rPr lang="en-US" dirty="0"/>
              <a:t>Safeguarding devices either prevent or detect operator contact with the point of operation or stop potentially hazardous machine motion if any part of an individual’s body is within the hazardous portion of the machine. Both types of safeguards need to be properly designed, constructed, installed, used and maintained in good operating condition to ensure employee protection.</a:t>
            </a:r>
          </a:p>
          <a:p>
            <a:endParaRPr lang="en-US" dirty="0"/>
          </a:p>
        </p:txBody>
      </p:sp>
      <p:sp>
        <p:nvSpPr>
          <p:cNvPr id="4" name="Slide Number Placeholder 3"/>
          <p:cNvSpPr>
            <a:spLocks noGrp="1"/>
          </p:cNvSpPr>
          <p:nvPr>
            <p:ph type="sldNum" sz="quarter" idx="5"/>
          </p:nvPr>
        </p:nvSpPr>
        <p:spPr/>
        <p:txBody>
          <a:bodyPr/>
          <a:lstStyle/>
          <a:p>
            <a:fld id="{FCF48670-3E5A-4D66-A037-AB8C5EB161B0}" type="slidenum">
              <a:rPr lang="en-US" smtClean="0"/>
              <a:t>25</a:t>
            </a:fld>
            <a:endParaRPr lang="en-US"/>
          </a:p>
        </p:txBody>
      </p:sp>
    </p:spTree>
    <p:extLst>
      <p:ext uri="{BB962C8B-B14F-4D97-AF65-F5344CB8AC3E}">
        <p14:creationId xmlns:p14="http://schemas.microsoft.com/office/powerpoint/2010/main" val="2873704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types of guarding and devices that can be used to protect personnel. </a:t>
            </a:r>
          </a:p>
          <a:p>
            <a:endParaRPr lang="en-US" dirty="0"/>
          </a:p>
          <a:p>
            <a:r>
              <a:rPr lang="en-US" dirty="0"/>
              <a:t>-</a:t>
            </a:r>
            <a:r>
              <a:rPr lang="en-US" b="1" dirty="0"/>
              <a:t>Fixed barrier guards</a:t>
            </a:r>
            <a:r>
              <a:rPr lang="en-US" dirty="0"/>
              <a:t>- are attached to the equipment at the point of operation to prevent contact with a hazard by a person at or near the location where work is performed upon the material being processed.</a:t>
            </a:r>
          </a:p>
          <a:p>
            <a:endParaRPr lang="en-US" dirty="0"/>
          </a:p>
          <a:p>
            <a:pPr marL="171450" indent="-171450">
              <a:buFontTx/>
              <a:buChar char="-"/>
            </a:pPr>
            <a:r>
              <a:rPr lang="en-US" b="1" dirty="0"/>
              <a:t>Adjustable or self-adjusting barrier guards </a:t>
            </a:r>
            <a:r>
              <a:rPr lang="en-US" dirty="0"/>
              <a:t>are point of operation barrier guards that can be moved or adjusted to accommodate the material being worked on.</a:t>
            </a:r>
          </a:p>
          <a:p>
            <a:pPr marL="171450" indent="-171450">
              <a:buFontTx/>
              <a:buChar char="-"/>
            </a:pPr>
            <a:endParaRPr lang="en-US" dirty="0"/>
          </a:p>
          <a:p>
            <a:pPr marL="171450" indent="-171450">
              <a:buFontTx/>
              <a:buChar char="-"/>
            </a:pPr>
            <a:r>
              <a:rPr lang="en-US" b="1" dirty="0"/>
              <a:t>Perimeter guarding- </a:t>
            </a:r>
            <a:r>
              <a:rPr lang="en-US" b="0" dirty="0"/>
              <a:t>is</a:t>
            </a:r>
            <a:r>
              <a:rPr lang="en-US" b="1" dirty="0"/>
              <a:t> </a:t>
            </a:r>
            <a:r>
              <a:rPr lang="en-US" sz="1200" kern="1200" dirty="0">
                <a:solidFill>
                  <a:schemeClr val="tx1"/>
                </a:solidFill>
                <a:effectLst/>
                <a:latin typeface="+mn-lt"/>
                <a:ea typeface="+mn-ea"/>
                <a:cs typeface="+mn-cs"/>
              </a:rPr>
              <a:t>A free-standing engineered guard that prevents access to an area around equipment and, therefore, the associated hazards of the equipment. In addition to preventing access, a Perimeter Guard is placed at a sufficient distance from the equipment hazard(s) to prevent contact by any part of the body.</a:t>
            </a:r>
            <a:endParaRPr lang="en-US" dirty="0"/>
          </a:p>
          <a:p>
            <a:pPr marL="171450" indent="-171450">
              <a:buFontTx/>
              <a:buChar char="-"/>
            </a:pPr>
            <a:endParaRPr lang="en-US" dirty="0"/>
          </a:p>
          <a:p>
            <a:pPr marL="0" indent="0">
              <a:buFontTx/>
              <a:buNone/>
            </a:pPr>
            <a:r>
              <a:rPr lang="en-US" dirty="0" err="1"/>
              <a:t>Additionaly</a:t>
            </a:r>
            <a:r>
              <a:rPr lang="en-US" dirty="0"/>
              <a:t>, there are several types of safeguarding devices including:</a:t>
            </a:r>
          </a:p>
          <a:p>
            <a:pPr marL="171450" indent="-171450">
              <a:buFontTx/>
              <a:buChar char="-"/>
            </a:pPr>
            <a:r>
              <a:rPr lang="en-US" dirty="0"/>
              <a:t>Interlocking devices</a:t>
            </a:r>
          </a:p>
          <a:p>
            <a:pPr marL="171450" indent="-171450">
              <a:buFontTx/>
              <a:buChar char="-"/>
            </a:pPr>
            <a:r>
              <a:rPr lang="en-US" dirty="0"/>
              <a:t>Electronic safety devices</a:t>
            </a:r>
          </a:p>
          <a:p>
            <a:pPr marL="171450" indent="-171450">
              <a:buFontTx/>
              <a:buChar char="-"/>
            </a:pPr>
            <a:r>
              <a:rPr lang="en-US" dirty="0" err="1"/>
              <a:t>Presnce</a:t>
            </a:r>
            <a:r>
              <a:rPr lang="en-US" dirty="0"/>
              <a:t> sensing devices, such as light curtains, sensors, or scanners that stop the equipment if the barrier is broken</a:t>
            </a:r>
          </a:p>
          <a:p>
            <a:pPr marL="171450" indent="-171450">
              <a:buFontTx/>
              <a:buChar char="-"/>
            </a:pPr>
            <a:r>
              <a:rPr lang="en-US" dirty="0"/>
              <a:t>Pressure sensing devices, such as pressure mats that detect a person approaching the equipment when stepped on, and stop the equipment and</a:t>
            </a:r>
          </a:p>
          <a:p>
            <a:pPr marL="171450" indent="-171450">
              <a:buFontTx/>
              <a:buChar char="-"/>
            </a:pPr>
            <a:r>
              <a:rPr lang="en-US" dirty="0"/>
              <a:t>Two hand operating devices</a:t>
            </a:r>
          </a:p>
          <a:p>
            <a:pPr marL="171450" indent="-171450">
              <a:buFontTx/>
              <a:buChar char="-"/>
            </a:pPr>
            <a:endParaRPr lang="en-US" dirty="0"/>
          </a:p>
          <a:p>
            <a:pPr marL="171450" indent="-171450">
              <a:buFontTx/>
              <a:buChar char="-"/>
            </a:pPr>
            <a:r>
              <a:rPr lang="en-US" dirty="0"/>
              <a:t>Many times, a combination of guarding and devices may be needed to adequately protect personnel from equipment hazards.</a:t>
            </a:r>
          </a:p>
        </p:txBody>
      </p:sp>
      <p:sp>
        <p:nvSpPr>
          <p:cNvPr id="4" name="Slide Number Placeholder 3"/>
          <p:cNvSpPr>
            <a:spLocks noGrp="1"/>
          </p:cNvSpPr>
          <p:nvPr>
            <p:ph type="sldNum" sz="quarter" idx="5"/>
          </p:nvPr>
        </p:nvSpPr>
        <p:spPr/>
        <p:txBody>
          <a:bodyPr/>
          <a:lstStyle/>
          <a:p>
            <a:fld id="{4532618D-218A-45B0-A4B7-01EB905FAAE1}" type="slidenum">
              <a:rPr lang="en-US" smtClean="0"/>
              <a:t>29</a:t>
            </a:fld>
            <a:endParaRPr lang="en-US"/>
          </a:p>
        </p:txBody>
      </p:sp>
    </p:spTree>
    <p:extLst>
      <p:ext uri="{BB962C8B-B14F-4D97-AF65-F5344CB8AC3E}">
        <p14:creationId xmlns:p14="http://schemas.microsoft.com/office/powerpoint/2010/main" val="3990463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 guard to  be considered effective, it must be designed to physically prevent a person—or any part of their body—from contacting the equipment hazard and flying debris. A good way to tell if a guard is designed  and installed properly is to remember the AUTO principle. </a:t>
            </a:r>
          </a:p>
          <a:p>
            <a:endParaRPr lang="en-US"/>
          </a:p>
          <a:p>
            <a:r>
              <a:rPr lang="en-US"/>
              <a:t>A person must not be able to contact an equipment hazard by reaching around, under, through, or over the guard. </a:t>
            </a:r>
          </a:p>
          <a:p>
            <a:r>
              <a:rPr lang="en-US"/>
              <a:t>If access to moving parts is achievable through one of these actions, the guard would not be considered sufficient, and should be replaced with an properly designed guard.</a:t>
            </a:r>
          </a:p>
          <a:p>
            <a:r>
              <a:rPr lang="en-US"/>
              <a:t>Additionally, overhead hazards 7 feet or less above a walking or working surface must also be guarded.</a:t>
            </a:r>
          </a:p>
          <a:p>
            <a:endParaRPr lang="en-US"/>
          </a:p>
          <a:p>
            <a:r>
              <a:rPr lang="en-US"/>
              <a:t>Guarding may not be removed or bypassed during operation of the equipment.</a:t>
            </a:r>
          </a:p>
          <a:p>
            <a:endParaRPr lang="en-US"/>
          </a:p>
        </p:txBody>
      </p:sp>
      <p:sp>
        <p:nvSpPr>
          <p:cNvPr id="4" name="Slide Number Placeholder 3"/>
          <p:cNvSpPr>
            <a:spLocks noGrp="1"/>
          </p:cNvSpPr>
          <p:nvPr>
            <p:ph type="sldNum" sz="quarter" idx="5"/>
          </p:nvPr>
        </p:nvSpPr>
        <p:spPr/>
        <p:txBody>
          <a:bodyPr/>
          <a:lstStyle/>
          <a:p>
            <a:fld id="{4532618D-218A-45B0-A4B7-01EB905FAAE1}" type="slidenum">
              <a:rPr lang="en-US" smtClean="0"/>
              <a:t>30</a:t>
            </a:fld>
            <a:endParaRPr lang="en-US"/>
          </a:p>
        </p:txBody>
      </p:sp>
    </p:spTree>
    <p:extLst>
      <p:ext uri="{BB962C8B-B14F-4D97-AF65-F5344CB8AC3E}">
        <p14:creationId xmlns:p14="http://schemas.microsoft.com/office/powerpoint/2010/main" val="2754316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OSHA’s new Sever Injury Report tool highlights additional information related to severe injuries, with 24,635 related to amputations in the workplace since 2015, and a total of 1,255 occurring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Furthermore, of the top 5 events and exposures that lead to severe injuries in the workplace, three of which can be associated with improper guarding as well as a failure to properly implement and execute adequate equipment de-energization, or Lockout Tagout (LOTO). </a:t>
            </a:r>
          </a:p>
          <a:p>
            <a:endParaRPr lang="en-US" sz="1000" dirty="0"/>
          </a:p>
        </p:txBody>
      </p:sp>
      <p:sp>
        <p:nvSpPr>
          <p:cNvPr id="4" name="Slide Number Placeholder 3"/>
          <p:cNvSpPr>
            <a:spLocks noGrp="1"/>
          </p:cNvSpPr>
          <p:nvPr>
            <p:ph type="sldNum" sz="quarter" idx="5"/>
          </p:nvPr>
        </p:nvSpPr>
        <p:spPr/>
        <p:txBody>
          <a:bodyPr/>
          <a:lstStyle/>
          <a:p>
            <a:fld id="{FCF48670-3E5A-4D66-A037-AB8C5EB161B0}" type="slidenum">
              <a:rPr lang="en-US" smtClean="0"/>
              <a:t>5</a:t>
            </a:fld>
            <a:endParaRPr lang="en-US"/>
          </a:p>
        </p:txBody>
      </p:sp>
    </p:spTree>
    <p:extLst>
      <p:ext uri="{BB962C8B-B14F-4D97-AF65-F5344CB8AC3E}">
        <p14:creationId xmlns:p14="http://schemas.microsoft.com/office/powerpoint/2010/main" val="2672037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16C36-1BBA-A527-92B0-3F803F8B40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2B5B2-9737-7350-72A0-7AECAF91F2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FBD8A-D469-9B8A-21CF-63AFC6D51E9F}"/>
              </a:ext>
            </a:extLst>
          </p:cNvPr>
          <p:cNvSpPr>
            <a:spLocks noGrp="1"/>
          </p:cNvSpPr>
          <p:nvPr>
            <p:ph type="body" idx="1"/>
          </p:nvPr>
        </p:nvSpPr>
        <p:spPr/>
        <p:txBody>
          <a:bodyPr/>
          <a:lstStyle/>
          <a:p>
            <a:r>
              <a:rPr lang="en-US" dirty="0"/>
              <a:t>1910.219(c)(4)</a:t>
            </a:r>
          </a:p>
          <a:p>
            <a:r>
              <a:rPr lang="en-US" dirty="0"/>
              <a:t>Projecting shaft ends.</a:t>
            </a:r>
          </a:p>
          <a:p>
            <a:endParaRPr lang="en-US" dirty="0"/>
          </a:p>
          <a:p>
            <a:r>
              <a:rPr lang="en-US" dirty="0"/>
              <a:t>1910.219(c)(4)(</a:t>
            </a:r>
            <a:r>
              <a:rPr lang="en-US" dirty="0" err="1"/>
              <a:t>i</a:t>
            </a:r>
            <a:r>
              <a:rPr lang="en-US" dirty="0"/>
              <a:t>)</a:t>
            </a:r>
          </a:p>
          <a:p>
            <a:r>
              <a:rPr lang="en-US" dirty="0"/>
              <a:t>Projecting shaft ends shall present a smooth edge and end and shall not project more than one-half the diameter of the shaft unless guarded by nonrotating caps or safety sleeves.</a:t>
            </a:r>
          </a:p>
          <a:p>
            <a:r>
              <a:rPr lang="en-US" dirty="0"/>
              <a:t>1910.219(c)(4)(ii)</a:t>
            </a:r>
          </a:p>
          <a:p>
            <a:r>
              <a:rPr lang="en-US" dirty="0"/>
              <a:t>Unused keyways shall be filled up or covered.</a:t>
            </a:r>
          </a:p>
          <a:p>
            <a:endParaRPr lang="en-US" dirty="0"/>
          </a:p>
        </p:txBody>
      </p:sp>
      <p:sp>
        <p:nvSpPr>
          <p:cNvPr id="4" name="Slide Number Placeholder 3">
            <a:extLst>
              <a:ext uri="{FF2B5EF4-FFF2-40B4-BE49-F238E27FC236}">
                <a16:creationId xmlns:a16="http://schemas.microsoft.com/office/drawing/2014/main" id="{4FF220FD-3D09-CF03-CC43-DCAB470CD3C8}"/>
              </a:ext>
            </a:extLst>
          </p:cNvPr>
          <p:cNvSpPr>
            <a:spLocks noGrp="1"/>
          </p:cNvSpPr>
          <p:nvPr>
            <p:ph type="sldNum" sz="quarter" idx="5"/>
          </p:nvPr>
        </p:nvSpPr>
        <p:spPr/>
        <p:txBody>
          <a:bodyPr/>
          <a:lstStyle/>
          <a:p>
            <a:fld id="{FCF48670-3E5A-4D66-A037-AB8C5EB161B0}" type="slidenum">
              <a:rPr lang="en-US" smtClean="0"/>
              <a:t>32</a:t>
            </a:fld>
            <a:endParaRPr lang="en-US"/>
          </a:p>
        </p:txBody>
      </p:sp>
    </p:spTree>
    <p:extLst>
      <p:ext uri="{BB962C8B-B14F-4D97-AF65-F5344CB8AC3E}">
        <p14:creationId xmlns:p14="http://schemas.microsoft.com/office/powerpoint/2010/main" val="1872870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1910.219(c)(4)</a:t>
            </a:r>
          </a:p>
          <a:p>
            <a:r>
              <a:rPr lang="en-US" dirty="0"/>
              <a:t>Projecting shaft ends.</a:t>
            </a:r>
          </a:p>
          <a:p>
            <a:endParaRPr lang="en-US" dirty="0"/>
          </a:p>
          <a:p>
            <a:r>
              <a:rPr lang="en-US" dirty="0"/>
              <a:t>1910.219(c)(4)(</a:t>
            </a:r>
            <a:r>
              <a:rPr lang="en-US" dirty="0" err="1"/>
              <a:t>i</a:t>
            </a:r>
            <a:r>
              <a:rPr lang="en-US" dirty="0"/>
              <a:t>)</a:t>
            </a:r>
          </a:p>
          <a:p>
            <a:r>
              <a:rPr lang="en-US" dirty="0"/>
              <a:t>Projecting shaft ends shall present a smooth edge and end and shall not project more than one-half the diameter of the shaft unless guarded by nonrotating caps or safety sleeves.</a:t>
            </a:r>
          </a:p>
          <a:p>
            <a:r>
              <a:rPr lang="en-US" dirty="0"/>
              <a:t>1910.219(c)(4)(ii)</a:t>
            </a:r>
          </a:p>
          <a:p>
            <a:r>
              <a:rPr lang="en-US" dirty="0"/>
              <a:t>Unused keyways shall be filled up or covered.</a:t>
            </a:r>
          </a:p>
          <a:p>
            <a:endParaRPr lang="en-US" dirty="0"/>
          </a:p>
        </p:txBody>
      </p:sp>
      <p:sp>
        <p:nvSpPr>
          <p:cNvPr id="4" name="Slide Number Placeholder 3"/>
          <p:cNvSpPr>
            <a:spLocks noGrp="1"/>
          </p:cNvSpPr>
          <p:nvPr>
            <p:ph type="sldNum" sz="quarter" idx="5"/>
          </p:nvPr>
        </p:nvSpPr>
        <p:spPr/>
        <p:txBody>
          <a:bodyPr/>
          <a:lstStyle/>
          <a:p>
            <a:fld id="{FCF48670-3E5A-4D66-A037-AB8C5EB161B0}" type="slidenum">
              <a:rPr lang="en-US" smtClean="0"/>
              <a:t>33</a:t>
            </a:fld>
            <a:endParaRPr lang="en-US"/>
          </a:p>
        </p:txBody>
      </p:sp>
    </p:spTree>
    <p:extLst>
      <p:ext uri="{BB962C8B-B14F-4D97-AF65-F5344CB8AC3E}">
        <p14:creationId xmlns:p14="http://schemas.microsoft.com/office/powerpoint/2010/main" val="4028597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06045-98AD-71C5-3F4D-E30891E1DC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C91E3-06D7-B2B9-F8C4-4C16A426F1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022D5C-B321-9614-0AE6-6825A684FFA1}"/>
              </a:ext>
            </a:extLst>
          </p:cNvPr>
          <p:cNvSpPr>
            <a:spLocks noGrp="1"/>
          </p:cNvSpPr>
          <p:nvPr>
            <p:ph type="body" idx="1"/>
          </p:nvPr>
        </p:nvSpPr>
        <p:spPr/>
        <p:txBody>
          <a:bodyPr/>
          <a:lstStyle/>
          <a:p>
            <a:r>
              <a:rPr lang="en-US" dirty="0"/>
              <a:t>1910.219(c)(4)</a:t>
            </a:r>
          </a:p>
          <a:p>
            <a:r>
              <a:rPr lang="en-US" dirty="0"/>
              <a:t>Projecting shaft ends.</a:t>
            </a:r>
          </a:p>
          <a:p>
            <a:endParaRPr lang="en-US" dirty="0"/>
          </a:p>
          <a:p>
            <a:r>
              <a:rPr lang="en-US" dirty="0"/>
              <a:t>1910.219(c)(4)(</a:t>
            </a:r>
            <a:r>
              <a:rPr lang="en-US" dirty="0" err="1"/>
              <a:t>i</a:t>
            </a:r>
            <a:r>
              <a:rPr lang="en-US" dirty="0"/>
              <a:t>)</a:t>
            </a:r>
          </a:p>
          <a:p>
            <a:r>
              <a:rPr lang="en-US" dirty="0"/>
              <a:t>Projecting shaft ends shall present a smooth edge and end and shall not project more than one-half the diameter of the shaft unless guarded by nonrotating caps or safety sleeves.</a:t>
            </a:r>
          </a:p>
          <a:p>
            <a:r>
              <a:rPr lang="en-US" dirty="0"/>
              <a:t>1910.219(c)(4)(ii)</a:t>
            </a:r>
          </a:p>
          <a:p>
            <a:r>
              <a:rPr lang="en-US" dirty="0"/>
              <a:t>Unused keyways shall be filled up or covered.</a:t>
            </a:r>
          </a:p>
          <a:p>
            <a:endParaRPr lang="en-US" dirty="0"/>
          </a:p>
        </p:txBody>
      </p:sp>
      <p:sp>
        <p:nvSpPr>
          <p:cNvPr id="4" name="Slide Number Placeholder 3">
            <a:extLst>
              <a:ext uri="{FF2B5EF4-FFF2-40B4-BE49-F238E27FC236}">
                <a16:creationId xmlns:a16="http://schemas.microsoft.com/office/drawing/2014/main" id="{34D0E4C0-F111-F65E-BBD2-93C67DA6EE43}"/>
              </a:ext>
            </a:extLst>
          </p:cNvPr>
          <p:cNvSpPr>
            <a:spLocks noGrp="1"/>
          </p:cNvSpPr>
          <p:nvPr>
            <p:ph type="sldNum" sz="quarter" idx="5"/>
          </p:nvPr>
        </p:nvSpPr>
        <p:spPr/>
        <p:txBody>
          <a:bodyPr/>
          <a:lstStyle/>
          <a:p>
            <a:fld id="{FCF48670-3E5A-4D66-A037-AB8C5EB161B0}" type="slidenum">
              <a:rPr lang="en-US" smtClean="0"/>
              <a:t>34</a:t>
            </a:fld>
            <a:endParaRPr lang="en-US"/>
          </a:p>
        </p:txBody>
      </p:sp>
    </p:spTree>
    <p:extLst>
      <p:ext uri="{BB962C8B-B14F-4D97-AF65-F5344CB8AC3E}">
        <p14:creationId xmlns:p14="http://schemas.microsoft.com/office/powerpoint/2010/main" val="633717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 Practices and procedures</a:t>
            </a:r>
          </a:p>
          <a:p>
            <a:r>
              <a:rPr lang="en-US"/>
              <a:t>-No loose hair, </a:t>
            </a:r>
            <a:r>
              <a:rPr lang="en-US" err="1"/>
              <a:t>closthes</a:t>
            </a:r>
            <a:r>
              <a:rPr lang="en-US"/>
              <a:t> or dangling objects</a:t>
            </a:r>
          </a:p>
          <a:p>
            <a:r>
              <a:rPr lang="en-US"/>
              <a:t>-how to hold materials and work pieces, aids</a:t>
            </a:r>
          </a:p>
          <a:p>
            <a:r>
              <a:rPr lang="en-US"/>
              <a:t>-Where to stand</a:t>
            </a:r>
          </a:p>
          <a:p>
            <a:r>
              <a:rPr lang="en-US"/>
              <a:t>-When to shut off- not leave running</a:t>
            </a:r>
          </a:p>
        </p:txBody>
      </p:sp>
      <p:sp>
        <p:nvSpPr>
          <p:cNvPr id="4" name="Slide Number Placeholder 3"/>
          <p:cNvSpPr>
            <a:spLocks noGrp="1"/>
          </p:cNvSpPr>
          <p:nvPr>
            <p:ph type="sldNum" sz="quarter" idx="5"/>
          </p:nvPr>
        </p:nvSpPr>
        <p:spPr/>
        <p:txBody>
          <a:bodyPr/>
          <a:lstStyle/>
          <a:p>
            <a:fld id="{FCF48670-3E5A-4D66-A037-AB8C5EB161B0}" type="slidenum">
              <a:rPr lang="en-US" smtClean="0"/>
              <a:t>36</a:t>
            </a:fld>
            <a:endParaRPr lang="en-US"/>
          </a:p>
        </p:txBody>
      </p:sp>
    </p:spTree>
    <p:extLst>
      <p:ext uri="{BB962C8B-B14F-4D97-AF65-F5344CB8AC3E}">
        <p14:creationId xmlns:p14="http://schemas.microsoft.com/office/powerpoint/2010/main" val="2853364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0C9DAC-8717-4D1D-A48C-6BD6FEF39AA1}" type="slidenum">
              <a:rPr lang="en-US" smtClean="0"/>
              <a:t>39</a:t>
            </a:fld>
            <a:endParaRPr lang="en-US" dirty="0"/>
          </a:p>
        </p:txBody>
      </p:sp>
    </p:spTree>
    <p:extLst>
      <p:ext uri="{BB962C8B-B14F-4D97-AF65-F5344CB8AC3E}">
        <p14:creationId xmlns:p14="http://schemas.microsoft.com/office/powerpoint/2010/main" val="994035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0C9DAC-8717-4D1D-A48C-6BD6FEF39AA1}" type="slidenum">
              <a:rPr lang="en-US" smtClean="0"/>
              <a:t>40</a:t>
            </a:fld>
            <a:endParaRPr lang="en-US" dirty="0"/>
          </a:p>
        </p:txBody>
      </p:sp>
    </p:spTree>
    <p:extLst>
      <p:ext uri="{BB962C8B-B14F-4D97-AF65-F5344CB8AC3E}">
        <p14:creationId xmlns:p14="http://schemas.microsoft.com/office/powerpoint/2010/main" val="3068450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0C9DAC-8717-4D1D-A48C-6BD6FEF39AA1}" type="slidenum">
              <a:rPr lang="en-US" smtClean="0"/>
              <a:t>41</a:t>
            </a:fld>
            <a:endParaRPr lang="en-US" dirty="0"/>
          </a:p>
        </p:txBody>
      </p:sp>
    </p:spTree>
    <p:extLst>
      <p:ext uri="{BB962C8B-B14F-4D97-AF65-F5344CB8AC3E}">
        <p14:creationId xmlns:p14="http://schemas.microsoft.com/office/powerpoint/2010/main" val="2808426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EBEB6-F54A-0776-D1D2-F1E4394354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0F5BA-5564-FD47-1040-502ABAF726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FB32C0-6EB8-368F-1C34-92C3F2176E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Furthermore, of the top 5 events and exposures that lead to severe injuries in the workplace, three of which can be associated with improper guarding as well as a failure to properly implement and execute adequate equipment de-energization, or Lockout Tagout (LOTO). </a:t>
            </a:r>
          </a:p>
          <a:p>
            <a:endParaRPr lang="en-US" sz="1000" dirty="0"/>
          </a:p>
        </p:txBody>
      </p:sp>
      <p:sp>
        <p:nvSpPr>
          <p:cNvPr id="4" name="Slide Number Placeholder 3">
            <a:extLst>
              <a:ext uri="{FF2B5EF4-FFF2-40B4-BE49-F238E27FC236}">
                <a16:creationId xmlns:a16="http://schemas.microsoft.com/office/drawing/2014/main" id="{99AD1C24-591F-7138-3EF0-28C19F782042}"/>
              </a:ext>
            </a:extLst>
          </p:cNvPr>
          <p:cNvSpPr>
            <a:spLocks noGrp="1"/>
          </p:cNvSpPr>
          <p:nvPr>
            <p:ph type="sldNum" sz="quarter" idx="5"/>
          </p:nvPr>
        </p:nvSpPr>
        <p:spPr/>
        <p:txBody>
          <a:bodyPr/>
          <a:lstStyle/>
          <a:p>
            <a:fld id="{FCF48670-3E5A-4D66-A037-AB8C5EB161B0}" type="slidenum">
              <a:rPr lang="en-US" smtClean="0"/>
              <a:t>6</a:t>
            </a:fld>
            <a:endParaRPr lang="en-US"/>
          </a:p>
        </p:txBody>
      </p:sp>
    </p:spTree>
    <p:extLst>
      <p:ext uri="{BB962C8B-B14F-4D97-AF65-F5344CB8AC3E}">
        <p14:creationId xmlns:p14="http://schemas.microsoft.com/office/powerpoint/2010/main" val="770824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fiscal year of 2023, the 10th most frequently cited OSHA standard was General Industry’s Machinery and Machine Guarding standard- 29 CFR 1910.212, with 1,635 violations. </a:t>
            </a:r>
          </a:p>
          <a:p>
            <a:endParaRPr lang="en-US" dirty="0"/>
          </a:p>
        </p:txBody>
      </p:sp>
      <p:sp>
        <p:nvSpPr>
          <p:cNvPr id="4" name="Slide Number Placeholder 3"/>
          <p:cNvSpPr>
            <a:spLocks noGrp="1"/>
          </p:cNvSpPr>
          <p:nvPr>
            <p:ph type="sldNum" sz="quarter" idx="5"/>
          </p:nvPr>
        </p:nvSpPr>
        <p:spPr/>
        <p:txBody>
          <a:bodyPr/>
          <a:lstStyle/>
          <a:p>
            <a:fld id="{4532618D-218A-45B0-A4B7-01EB905FAAE1}" type="slidenum">
              <a:rPr lang="en-US" smtClean="0"/>
              <a:t>7</a:t>
            </a:fld>
            <a:endParaRPr lang="en-US"/>
          </a:p>
        </p:txBody>
      </p:sp>
    </p:spTree>
    <p:extLst>
      <p:ext uri="{BB962C8B-B14F-4D97-AF65-F5344CB8AC3E}">
        <p14:creationId xmlns:p14="http://schemas.microsoft.com/office/powerpoint/2010/main" val="1079326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48670-3E5A-4D66-A037-AB8C5EB161B0}" type="slidenum">
              <a:rPr lang="en-US" smtClean="0"/>
              <a:t>8</a:t>
            </a:fld>
            <a:endParaRPr lang="en-US"/>
          </a:p>
        </p:txBody>
      </p:sp>
    </p:spTree>
    <p:extLst>
      <p:ext uri="{BB962C8B-B14F-4D97-AF65-F5344CB8AC3E}">
        <p14:creationId xmlns:p14="http://schemas.microsoft.com/office/powerpoint/2010/main" val="3443959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32618D-218A-45B0-A4B7-01EB905FAAE1}" type="slidenum">
              <a:rPr lang="en-US" smtClean="0"/>
              <a:t>9</a:t>
            </a:fld>
            <a:endParaRPr lang="en-US"/>
          </a:p>
        </p:txBody>
      </p:sp>
    </p:spTree>
    <p:extLst>
      <p:ext uri="{BB962C8B-B14F-4D97-AF65-F5344CB8AC3E}">
        <p14:creationId xmlns:p14="http://schemas.microsoft.com/office/powerpoint/2010/main" val="2968035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Opening Conference. The Compliance Safety and Health Officer (CSHO) will verify the NAICS codes of the site and the number of employees employed by the employer. 4 The CSHO will also verify with the employer whether any machinery and/or equipment that could cause amputations is present in the workplace. In addition, OSHA 300 logs and 301 incident reports for the current and previous three calendar years will be reviewed during the opening conference in order to identify recorded amputations associated with machinery and/or equipment.</a:t>
            </a:r>
          </a:p>
          <a:p>
            <a:endParaRPr lang="en-US" dirty="0"/>
          </a:p>
          <a:p>
            <a:r>
              <a:rPr lang="en-US" dirty="0"/>
              <a:t>Walkaround. If any machinery or equipment associated with amputations is present in the workplace, the CSHO should exercise professional judgment in conducting an inspection, paying particular attention to employee exposure to nip points, pinch points, shear points, cutting actions, and other points of operation. The CSHO should consider and evaluate employee exposures during setup, regular operation of the machine, clearing jams or upset conditions, making adjustments while the machine is operating, cleaning of the machine, oiling or greasing of the machine or machine pans, scheduled/unscheduled maintenance, and locking out and/or tagging out.</a:t>
            </a:r>
          </a:p>
          <a:p>
            <a:r>
              <a:rPr lang="en-US" dirty="0"/>
              <a:t>D. Training. Because of the technical nature of some of these inspections and/or</a:t>
            </a:r>
          </a:p>
          <a:p>
            <a:r>
              <a:rPr lang="en-US" dirty="0"/>
              <a:t>machinery and equipment, CSHOs who conduct inspections under this NEP must have</a:t>
            </a:r>
          </a:p>
          <a:p>
            <a:r>
              <a:rPr lang="en-US" dirty="0"/>
              <a:t>adequate training and/or knowledge of both general and specific machine guarding</a:t>
            </a:r>
          </a:p>
          <a:p>
            <a:r>
              <a:rPr lang="en-US" dirty="0"/>
              <a:t>concepts and techniques and hazardous energy control (lockout/tagout) program</a:t>
            </a:r>
          </a:p>
          <a:p>
            <a:r>
              <a:rPr lang="en-US" dirty="0"/>
              <a:t>requirements.</a:t>
            </a:r>
          </a:p>
        </p:txBody>
      </p:sp>
      <p:sp>
        <p:nvSpPr>
          <p:cNvPr id="4" name="Slide Number Placeholder 3"/>
          <p:cNvSpPr>
            <a:spLocks noGrp="1"/>
          </p:cNvSpPr>
          <p:nvPr>
            <p:ph type="sldNum" sz="quarter" idx="5"/>
          </p:nvPr>
        </p:nvSpPr>
        <p:spPr/>
        <p:txBody>
          <a:bodyPr/>
          <a:lstStyle/>
          <a:p>
            <a:fld id="{FCF48670-3E5A-4D66-A037-AB8C5EB161B0}" type="slidenum">
              <a:rPr lang="en-US" smtClean="0"/>
              <a:t>11</a:t>
            </a:fld>
            <a:endParaRPr lang="en-US"/>
          </a:p>
        </p:txBody>
      </p:sp>
    </p:spTree>
    <p:extLst>
      <p:ext uri="{BB962C8B-B14F-4D97-AF65-F5344CB8AC3E}">
        <p14:creationId xmlns:p14="http://schemas.microsoft.com/office/powerpoint/2010/main" val="3106158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3F9FE-D5B7-7FF3-6A83-BEF3C2439C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65319-85A0-5AAA-94AD-C9430098A6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2E533C-8475-266D-63DF-C3C003F728BA}"/>
              </a:ext>
            </a:extLst>
          </p:cNvPr>
          <p:cNvSpPr>
            <a:spLocks noGrp="1"/>
          </p:cNvSpPr>
          <p:nvPr>
            <p:ph type="body" idx="1"/>
          </p:nvPr>
        </p:nvSpPr>
        <p:spPr/>
        <p:txBody>
          <a:bodyPr/>
          <a:lstStyle/>
          <a:p>
            <a:r>
              <a:rPr lang="en-US" dirty="0"/>
              <a:t>Opening Conference. The Compliance Safety and Health Officer (CSHO) will verify the NAICS codes of the site and the number of employees employed by the employer. 4 The CSHO will also verify with the employer whether any machinery and/or equipment that could cause amputations is present in the workplace. In addition, OSHA 300 logs and 301 incident reports for the current and previous three calendar years will be reviewed during the opening conference in order to identify recorded amputations associated with machinery and/or equipment.</a:t>
            </a:r>
          </a:p>
          <a:p>
            <a:endParaRPr lang="en-US" dirty="0"/>
          </a:p>
          <a:p>
            <a:r>
              <a:rPr lang="en-US" dirty="0"/>
              <a:t>Walkaround. If any machinery or equipment associated with amputations is present in the workplace, the CSHO should exercise professional judgment in conducting an inspection, paying particular attention to employee exposure to nip points, pinch points, shear points, cutting actions, and other points of operation. The CSHO should consider and evaluate employee exposures during setup, regular operation of the machine, clearing jams or upset conditions, making adjustments while the machine is operating, cleaning of the machine, oiling or greasing of the machine or machine pans, scheduled/unscheduled maintenance, and locking out and/or tagging out.</a:t>
            </a:r>
          </a:p>
          <a:p>
            <a:r>
              <a:rPr lang="en-US" dirty="0"/>
              <a:t>D. Training. Because of the technical nature of some of these inspections and/or</a:t>
            </a:r>
          </a:p>
          <a:p>
            <a:r>
              <a:rPr lang="en-US" dirty="0"/>
              <a:t>machinery and equipment, CSHOs who conduct inspections under this NEP must have</a:t>
            </a:r>
          </a:p>
          <a:p>
            <a:r>
              <a:rPr lang="en-US" dirty="0"/>
              <a:t>adequate training and/or knowledge of both general and specific machine guarding</a:t>
            </a:r>
          </a:p>
          <a:p>
            <a:r>
              <a:rPr lang="en-US" dirty="0"/>
              <a:t>concepts and techniques and hazardous energy control (lockout/tagout) program</a:t>
            </a:r>
          </a:p>
          <a:p>
            <a:r>
              <a:rPr lang="en-US" dirty="0"/>
              <a:t>requirements.</a:t>
            </a:r>
          </a:p>
        </p:txBody>
      </p:sp>
      <p:sp>
        <p:nvSpPr>
          <p:cNvPr id="4" name="Slide Number Placeholder 3">
            <a:extLst>
              <a:ext uri="{FF2B5EF4-FFF2-40B4-BE49-F238E27FC236}">
                <a16:creationId xmlns:a16="http://schemas.microsoft.com/office/drawing/2014/main" id="{3619AD7F-EA68-3FF9-267C-2B590B115585}"/>
              </a:ext>
            </a:extLst>
          </p:cNvPr>
          <p:cNvSpPr>
            <a:spLocks noGrp="1"/>
          </p:cNvSpPr>
          <p:nvPr>
            <p:ph type="sldNum" sz="quarter" idx="5"/>
          </p:nvPr>
        </p:nvSpPr>
        <p:spPr/>
        <p:txBody>
          <a:bodyPr/>
          <a:lstStyle/>
          <a:p>
            <a:fld id="{FCF48670-3E5A-4D66-A037-AB8C5EB161B0}" type="slidenum">
              <a:rPr lang="en-US" smtClean="0"/>
              <a:t>13</a:t>
            </a:fld>
            <a:endParaRPr lang="en-US"/>
          </a:p>
        </p:txBody>
      </p:sp>
    </p:spTree>
    <p:extLst>
      <p:ext uri="{BB962C8B-B14F-4D97-AF65-F5344CB8AC3E}">
        <p14:creationId xmlns:p14="http://schemas.microsoft.com/office/powerpoint/2010/main" val="1369841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JHA Definition from OSHA pub 3071</a:t>
            </a:r>
          </a:p>
          <a:p>
            <a:r>
              <a:rPr lang="en-US" dirty="0">
                <a:cs typeface="Calibri"/>
              </a:rPr>
              <a:t>JHAs look at each job step, the associated hazards, and controls to reduce hazards to a safe level. </a:t>
            </a:r>
          </a:p>
          <a:p>
            <a:r>
              <a:rPr lang="en-US" dirty="0">
                <a:cs typeface="Calibri"/>
              </a:rPr>
              <a:t>Broad- encompasses not only guarding, but PPE use, ergonomics, surrounding tasks that can impact person completing the job, etc.</a:t>
            </a:r>
          </a:p>
        </p:txBody>
      </p:sp>
      <p:sp>
        <p:nvSpPr>
          <p:cNvPr id="4" name="Slide Number Placeholder 3"/>
          <p:cNvSpPr>
            <a:spLocks noGrp="1"/>
          </p:cNvSpPr>
          <p:nvPr>
            <p:ph type="sldNum" sz="quarter" idx="5"/>
          </p:nvPr>
        </p:nvSpPr>
        <p:spPr/>
        <p:txBody>
          <a:bodyPr/>
          <a:lstStyle/>
          <a:p>
            <a:fld id="{FCF48670-3E5A-4D66-A037-AB8C5EB161B0}" type="slidenum">
              <a:rPr lang="en-US" smtClean="0"/>
              <a:t>14</a:t>
            </a:fld>
            <a:endParaRPr lang="en-US"/>
          </a:p>
        </p:txBody>
      </p:sp>
    </p:spTree>
    <p:extLst>
      <p:ext uri="{BB962C8B-B14F-4D97-AF65-F5344CB8AC3E}">
        <p14:creationId xmlns:p14="http://schemas.microsoft.com/office/powerpoint/2010/main" val="2026764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1" y="4450188"/>
            <a:ext cx="12192000" cy="2407811"/>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1" name="Rectangle">
            <a:extLst>
              <a:ext uri="{FF2B5EF4-FFF2-40B4-BE49-F238E27FC236}">
                <a16:creationId xmlns:a16="http://schemas.microsoft.com/office/drawing/2014/main" id="{E1223535-0F2F-6340-80B9-0B5D9364A13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90000"/>
              </a:lnSpc>
              <a:defRPr sz="8000" cap="all" spc="-50" baseline="0">
                <a:solidFill>
                  <a:srgbClr val="091330"/>
                </a:solidFill>
              </a:defRPr>
            </a:lvl1pPr>
          </a:lstStyle>
          <a:p>
            <a:r>
              <a:rPr lang="en-US" noProof="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rgbClr val="091330"/>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noProof="0" smtClean="0"/>
              <a:t>3/25/2026</a:t>
            </a:fld>
            <a:endParaRPr lang="en-US" noProof="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a:p>
        </p:txBody>
      </p:sp>
    </p:spTree>
    <p:extLst>
      <p:ext uri="{BB962C8B-B14F-4D97-AF65-F5344CB8AC3E}">
        <p14:creationId xmlns:p14="http://schemas.microsoft.com/office/powerpoint/2010/main" val="172358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bg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05BFC727-5650-B049-AA2A-2511C08FB35B}"/>
              </a:ext>
            </a:extLst>
          </p:cNvPr>
          <p:cNvSpPr/>
          <p:nvPr userDrawn="1"/>
        </p:nvSpPr>
        <p:spPr>
          <a:xfrm flipH="1">
            <a:off x="0" y="0"/>
            <a:ext cx="1195754"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6" name="Rectangle">
            <a:extLst>
              <a:ext uri="{FF2B5EF4-FFF2-40B4-BE49-F238E27FC236}">
                <a16:creationId xmlns:a16="http://schemas.microsoft.com/office/drawing/2014/main" id="{E700C598-C823-744D-BE16-5114B7625057}"/>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10" name="Picture Placeholder 8">
            <a:extLst>
              <a:ext uri="{FF2B5EF4-FFF2-40B4-BE49-F238E27FC236}">
                <a16:creationId xmlns:a16="http://schemas.microsoft.com/office/drawing/2014/main" id="{21BED569-C9C5-8F4D-A42A-ED4914579D63}"/>
              </a:ext>
            </a:extLst>
          </p:cNvPr>
          <p:cNvSpPr>
            <a:spLocks noGrp="1"/>
          </p:cNvSpPr>
          <p:nvPr>
            <p:ph type="pic" sz="quarter" idx="13"/>
          </p:nvPr>
        </p:nvSpPr>
        <p:spPr>
          <a:xfrm>
            <a:off x="5924550" y="633875"/>
            <a:ext cx="5632450" cy="5591175"/>
          </a:xfrm>
          <a:solidFill>
            <a:schemeClr val="tx2"/>
          </a:solidFill>
        </p:spPr>
        <p:txBody>
          <a:bodyPr anchor="ctr"/>
          <a:lstStyle>
            <a:lvl1pPr algn="ctr">
              <a:defRPr>
                <a:solidFill>
                  <a:schemeClr val="bg1"/>
                </a:solidFill>
              </a:defRPr>
            </a:lvl1pPr>
          </a:lstStyle>
          <a:p>
            <a:r>
              <a:rPr lang="en-US" noProof="0"/>
              <a:t>Click icon to add picture</a:t>
            </a:r>
          </a:p>
        </p:txBody>
      </p:sp>
      <p:sp>
        <p:nvSpPr>
          <p:cNvPr id="11" name="Title Placeholder 1">
            <a:extLst>
              <a:ext uri="{FF2B5EF4-FFF2-40B4-BE49-F238E27FC236}">
                <a16:creationId xmlns:a16="http://schemas.microsoft.com/office/drawing/2014/main" id="{ACB6E588-2EB7-9A41-A93A-7757596EF9D6}"/>
              </a:ext>
            </a:extLst>
          </p:cNvPr>
          <p:cNvSpPr>
            <a:spLocks noGrp="1"/>
          </p:cNvSpPr>
          <p:nvPr>
            <p:ph type="title" hasCustomPrompt="1"/>
          </p:nvPr>
        </p:nvSpPr>
        <p:spPr>
          <a:xfrm>
            <a:off x="1195754" y="942870"/>
            <a:ext cx="4157296" cy="1292750"/>
          </a:xfrm>
          <a:prstGeom prst="rect">
            <a:avLst/>
          </a:prstGeom>
        </p:spPr>
        <p:txBody>
          <a:bodyPr vert="horz" lIns="91440" tIns="45720" rIns="91440" bIns="45720" rtlCol="0" anchor="ctr">
            <a:normAutofit/>
          </a:bodyPr>
          <a:lstStyle>
            <a:lvl1pPr>
              <a:defRPr cap="all" baseline="0"/>
            </a:lvl1pPr>
          </a:lstStyle>
          <a:p>
            <a:r>
              <a:rPr lang="en-US" noProof="0"/>
              <a:t>Title goes here</a:t>
            </a:r>
          </a:p>
        </p:txBody>
      </p:sp>
      <p:sp>
        <p:nvSpPr>
          <p:cNvPr id="12" name="Content Placeholder 3">
            <a:extLst>
              <a:ext uri="{FF2B5EF4-FFF2-40B4-BE49-F238E27FC236}">
                <a16:creationId xmlns:a16="http://schemas.microsoft.com/office/drawing/2014/main" id="{A6C0FE70-F6BB-3D40-AD3C-E704CABE499C}"/>
              </a:ext>
            </a:extLst>
          </p:cNvPr>
          <p:cNvSpPr>
            <a:spLocks noGrp="1"/>
          </p:cNvSpPr>
          <p:nvPr>
            <p:ph sz="half" idx="2"/>
          </p:nvPr>
        </p:nvSpPr>
        <p:spPr>
          <a:xfrm>
            <a:off x="1195754" y="2281657"/>
            <a:ext cx="4157296" cy="3633471"/>
          </a:xfrm>
        </p:spPr>
        <p:txBody>
          <a:bodyPr>
            <a:normAutofit/>
          </a:bodyPr>
          <a:lstStyle>
            <a:lvl1pPr marL="0" indent="0">
              <a:buClr>
                <a:schemeClr val="tx1"/>
              </a:buClr>
              <a:buNone/>
              <a:defRPr sz="1600">
                <a:solidFill>
                  <a:schemeClr val="tx1"/>
                </a:solidFill>
              </a:defRPr>
            </a:lvl1pPr>
            <a:lvl2pPr marL="201168" indent="0">
              <a:buClr>
                <a:schemeClr val="tx1"/>
              </a:buClr>
              <a:buFont typeface="Arial" panose="020B0604020202020204" pitchFamily="34" charset="0"/>
              <a:buNone/>
              <a:defRPr sz="1400">
                <a:solidFill>
                  <a:schemeClr val="tx1"/>
                </a:solidFill>
              </a:defRPr>
            </a:lvl2pPr>
            <a:lvl3pPr marL="384048" indent="0">
              <a:buClr>
                <a:schemeClr val="tx1"/>
              </a:buClr>
              <a:buFont typeface="Arial" panose="020B0604020202020204" pitchFamily="34" charset="0"/>
              <a:buNone/>
              <a:defRPr sz="1100">
                <a:solidFill>
                  <a:schemeClr val="tx1"/>
                </a:solidFill>
              </a:defRPr>
            </a:lvl3pPr>
            <a:lvl4pPr marL="566928" indent="0">
              <a:buClr>
                <a:schemeClr val="tx1"/>
              </a:buClr>
              <a:buFont typeface="Arial" panose="020B0604020202020204" pitchFamily="34" charset="0"/>
              <a:buNone/>
              <a:defRPr sz="1100">
                <a:solidFill>
                  <a:schemeClr val="tx1"/>
                </a:solidFill>
              </a:defRPr>
            </a:lvl4pPr>
            <a:lvl5pPr marL="749808" indent="0">
              <a:buClr>
                <a:schemeClr val="tx1"/>
              </a:buClr>
              <a:buFont typeface="Arial" panose="020B0604020202020204" pitchFamily="34" charset="0"/>
              <a:buNone/>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3" name="Picture 12">
            <a:extLst>
              <a:ext uri="{FF2B5EF4-FFF2-40B4-BE49-F238E27FC236}">
                <a16:creationId xmlns:a16="http://schemas.microsoft.com/office/drawing/2014/main" id="{875DB38A-AC3C-4FC8-9207-8737FDE10DA6}"/>
              </a:ext>
            </a:extLst>
          </p:cNvPr>
          <p:cNvPicPr>
            <a:picLocks noChangeAspect="1"/>
          </p:cNvPicPr>
          <p:nvPr userDrawn="1"/>
        </p:nvPicPr>
        <p:blipFill>
          <a:blip r:embed="rId2"/>
          <a:stretch>
            <a:fillRect/>
          </a:stretch>
        </p:blipFill>
        <p:spPr>
          <a:xfrm>
            <a:off x="9981149" y="6227659"/>
            <a:ext cx="1575851" cy="630341"/>
          </a:xfrm>
          <a:prstGeom prst="rect">
            <a:avLst/>
          </a:prstGeom>
        </p:spPr>
      </p:pic>
    </p:spTree>
    <p:extLst>
      <p:ext uri="{BB962C8B-B14F-4D97-AF65-F5344CB8AC3E}">
        <p14:creationId xmlns:p14="http://schemas.microsoft.com/office/powerpoint/2010/main" val="370171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3/25/2026</a:t>
            </a:fld>
            <a:endParaRPr lang="en-US" noProof="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5" name="Rectangle">
            <a:extLst>
              <a:ext uri="{FF2B5EF4-FFF2-40B4-BE49-F238E27FC236}">
                <a16:creationId xmlns:a16="http://schemas.microsoft.com/office/drawing/2014/main" id="{0AB10FFC-D586-994D-8D3D-F4042255CB72}"/>
              </a:ext>
            </a:extLst>
          </p:cNvPr>
          <p:cNvSpPr/>
          <p:nvPr userDrawn="1"/>
        </p:nvSpPr>
        <p:spPr>
          <a:xfrm flipH="1">
            <a:off x="0" y="0"/>
            <a:ext cx="12192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6" name="Rectangle">
            <a:extLst>
              <a:ext uri="{FF2B5EF4-FFF2-40B4-BE49-F238E27FC236}">
                <a16:creationId xmlns:a16="http://schemas.microsoft.com/office/drawing/2014/main" id="{C7B0C08A-E831-D242-B2CE-2DEB004F982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cxnSp>
        <p:nvCxnSpPr>
          <p:cNvPr id="7" name="Straight Connector 6">
            <a:extLst>
              <a:ext uri="{FF2B5EF4-FFF2-40B4-BE49-F238E27FC236}">
                <a16:creationId xmlns:a16="http://schemas.microsoft.com/office/drawing/2014/main" id="{105C2191-88F7-4148-96FD-E129F707E038}"/>
              </a:ext>
            </a:extLst>
          </p:cNvPr>
          <p:cNvCxnSpPr/>
          <p:nvPr userDrawn="1"/>
        </p:nvCxnSpPr>
        <p:spPr>
          <a:xfrm>
            <a:off x="6818393" y="999565"/>
            <a:ext cx="0" cy="4858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61FB2196-E251-5A40-86F7-6092CEBFA133}"/>
              </a:ext>
            </a:extLst>
          </p:cNvPr>
          <p:cNvSpPr>
            <a:spLocks noGrp="1"/>
          </p:cNvSpPr>
          <p:nvPr>
            <p:ph type="title" hasCustomPrompt="1"/>
          </p:nvPr>
        </p:nvSpPr>
        <p:spPr>
          <a:xfrm>
            <a:off x="635000" y="3135207"/>
            <a:ext cx="5460992" cy="587584"/>
          </a:xfrm>
          <a:prstGeom prst="rect">
            <a:avLst/>
          </a:prstGeom>
        </p:spPr>
        <p:txBody>
          <a:bodyPr vert="horz" lIns="91440" tIns="45720" rIns="91440" bIns="45720" rtlCol="0" anchor="ctr">
            <a:noAutofit/>
          </a:bodyPr>
          <a:lstStyle>
            <a:lvl1pPr algn="r">
              <a:defRPr sz="4800" cap="all" baseline="0"/>
            </a:lvl1pPr>
          </a:lstStyle>
          <a:p>
            <a:r>
              <a:rPr lang="en-US" noProof="0"/>
              <a:t>Title goes here</a:t>
            </a:r>
          </a:p>
        </p:txBody>
      </p:sp>
      <p:sp>
        <p:nvSpPr>
          <p:cNvPr id="12" name="Content Placeholder 3">
            <a:extLst>
              <a:ext uri="{FF2B5EF4-FFF2-40B4-BE49-F238E27FC236}">
                <a16:creationId xmlns:a16="http://schemas.microsoft.com/office/drawing/2014/main" id="{C2FACD1B-0D9C-A547-98A0-D66C341D3D74}"/>
              </a:ext>
            </a:extLst>
          </p:cNvPr>
          <p:cNvSpPr>
            <a:spLocks noGrp="1"/>
          </p:cNvSpPr>
          <p:nvPr>
            <p:ph sz="half" idx="2" hasCustomPrompt="1"/>
          </p:nvPr>
        </p:nvSpPr>
        <p:spPr>
          <a:xfrm>
            <a:off x="7540794" y="831286"/>
            <a:ext cx="4016206" cy="5195425"/>
          </a:xfrm>
        </p:spPr>
        <p:txBody>
          <a:bodyPr anchor="ctr">
            <a:normAutofit/>
          </a:bodyPr>
          <a:lstStyle>
            <a:lvl1pPr marL="342900" indent="-342900">
              <a:buClr>
                <a:schemeClr val="tx1"/>
              </a:buClr>
              <a:buFont typeface="+mj-lt"/>
              <a:buAutoNum type="arabicPeriod"/>
              <a:defRPr sz="1600">
                <a:solidFill>
                  <a:schemeClr val="tx1"/>
                </a:solidFill>
              </a:defRPr>
            </a:lvl1pPr>
            <a:lvl2pPr marL="544068" indent="-342900">
              <a:buClr>
                <a:schemeClr val="tx1"/>
              </a:buClr>
              <a:buFont typeface="+mj-lt"/>
              <a:buAutoNum type="arabicPeriod"/>
              <a:defRPr sz="1400"/>
            </a:lvl2pPr>
            <a:lvl3pPr marL="612648" indent="-228600">
              <a:buClr>
                <a:schemeClr val="tx1"/>
              </a:buClr>
              <a:buFont typeface="+mj-lt"/>
              <a:buAutoNum type="arabicPeriod"/>
              <a:defRPr sz="1100"/>
            </a:lvl3pPr>
            <a:lvl4pPr marL="795528" indent="-228600">
              <a:buClr>
                <a:schemeClr val="tx1"/>
              </a:buClr>
              <a:buFont typeface="+mj-lt"/>
              <a:buAutoNum type="arabicPeriod"/>
              <a:defRPr sz="1100"/>
            </a:lvl4pPr>
            <a:lvl5pPr marL="978408" indent="-228600">
              <a:buClr>
                <a:schemeClr val="tx1"/>
              </a:buClr>
              <a:buFont typeface="+mj-lt"/>
              <a:buAutoNum type="arabicPeriod"/>
              <a:defRPr sz="1100"/>
            </a:lvl5pPr>
          </a:lstStyle>
          <a:p>
            <a:pPr lvl="0"/>
            <a:r>
              <a:rPr lang="en-US" noProof="0"/>
              <a:t>Quote Goes Here</a:t>
            </a:r>
          </a:p>
        </p:txBody>
      </p:sp>
    </p:spTree>
    <p:extLst>
      <p:ext uri="{BB962C8B-B14F-4D97-AF65-F5344CB8AC3E}">
        <p14:creationId xmlns:p14="http://schemas.microsoft.com/office/powerpoint/2010/main" val="418493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3/25/2026</a:t>
            </a:fld>
            <a:endParaRPr lang="en-US" noProof="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5" name="Rectangle">
            <a:extLst>
              <a:ext uri="{FF2B5EF4-FFF2-40B4-BE49-F238E27FC236}">
                <a16:creationId xmlns:a16="http://schemas.microsoft.com/office/drawing/2014/main" id="{AA314B25-B4AF-394E-BBDA-7E6BAD315F39}"/>
              </a:ext>
            </a:extLst>
          </p:cNvPr>
          <p:cNvSpPr/>
          <p:nvPr userDrawn="1"/>
        </p:nvSpPr>
        <p:spPr>
          <a:xfrm>
            <a:off x="3351057" y="0"/>
            <a:ext cx="8840943"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6" name="Rectangle">
            <a:extLst>
              <a:ext uri="{FF2B5EF4-FFF2-40B4-BE49-F238E27FC236}">
                <a16:creationId xmlns:a16="http://schemas.microsoft.com/office/drawing/2014/main" id="{737575EF-0D14-6140-A91B-260C9C9DFE4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10" name="Title Placeholder 1">
            <a:extLst>
              <a:ext uri="{FF2B5EF4-FFF2-40B4-BE49-F238E27FC236}">
                <a16:creationId xmlns:a16="http://schemas.microsoft.com/office/drawing/2014/main" id="{82544261-8049-494B-A93D-BDFF1BB84722}"/>
              </a:ext>
            </a:extLst>
          </p:cNvPr>
          <p:cNvSpPr>
            <a:spLocks noGrp="1"/>
          </p:cNvSpPr>
          <p:nvPr>
            <p:ph type="title" hasCustomPrompt="1"/>
          </p:nvPr>
        </p:nvSpPr>
        <p:spPr>
          <a:xfrm>
            <a:off x="635000" y="3135207"/>
            <a:ext cx="4886854" cy="587584"/>
          </a:xfrm>
          <a:prstGeom prst="rect">
            <a:avLst/>
          </a:prstGeom>
        </p:spPr>
        <p:txBody>
          <a:bodyPr vert="horz" lIns="91440" tIns="45720" rIns="91440" bIns="45720" rtlCol="0" anchor="ctr">
            <a:normAutofit/>
          </a:bodyPr>
          <a:lstStyle>
            <a:lvl1pPr algn="ctr">
              <a:defRPr cap="all" baseline="0"/>
            </a:lvl1pPr>
          </a:lstStyle>
          <a:p>
            <a:r>
              <a:rPr lang="en-US" noProof="0"/>
              <a:t>Title goes here</a:t>
            </a:r>
          </a:p>
        </p:txBody>
      </p:sp>
      <p:sp>
        <p:nvSpPr>
          <p:cNvPr id="12" name="Content Placeholder 3">
            <a:extLst>
              <a:ext uri="{FF2B5EF4-FFF2-40B4-BE49-F238E27FC236}">
                <a16:creationId xmlns:a16="http://schemas.microsoft.com/office/drawing/2014/main" id="{9214786D-83EE-814C-A5E4-D0EC7D29D0C4}"/>
              </a:ext>
            </a:extLst>
          </p:cNvPr>
          <p:cNvSpPr>
            <a:spLocks noGrp="1"/>
          </p:cNvSpPr>
          <p:nvPr>
            <p:ph sz="half" idx="2"/>
          </p:nvPr>
        </p:nvSpPr>
        <p:spPr>
          <a:xfrm>
            <a:off x="5575829" y="633875"/>
            <a:ext cx="5981171" cy="5590250"/>
          </a:xfrm>
        </p:spPr>
        <p:txBody>
          <a:bodyPr anchor="ctr">
            <a:normAutofit/>
          </a:bodyPr>
          <a:lstStyle>
            <a:lvl1pPr marL="342900" indent="-342900">
              <a:buClr>
                <a:schemeClr val="tx1"/>
              </a:buClr>
              <a:buFont typeface="+mj-lt"/>
              <a:buAutoNum type="arabicPeriod"/>
              <a:defRPr sz="1600">
                <a:solidFill>
                  <a:schemeClr val="tx1"/>
                </a:solidFill>
              </a:defRPr>
            </a:lvl1pPr>
            <a:lvl2pPr marL="544068" indent="-342900">
              <a:buClr>
                <a:schemeClr val="tx1"/>
              </a:buClr>
              <a:buFont typeface="+mj-lt"/>
              <a:buAutoNum type="arabicPeriod"/>
              <a:defRPr sz="1400">
                <a:solidFill>
                  <a:schemeClr val="tx1"/>
                </a:solidFill>
              </a:defRPr>
            </a:lvl2pPr>
            <a:lvl3pPr marL="612648" indent="-228600">
              <a:buClr>
                <a:schemeClr val="tx1"/>
              </a:buClr>
              <a:buFont typeface="+mj-lt"/>
              <a:buAutoNum type="arabicPeriod"/>
              <a:defRPr sz="1100">
                <a:solidFill>
                  <a:schemeClr val="tx1"/>
                </a:solidFill>
              </a:defRPr>
            </a:lvl3pPr>
            <a:lvl4pPr marL="795528" indent="-228600">
              <a:buClr>
                <a:schemeClr val="tx1"/>
              </a:buClr>
              <a:buFont typeface="+mj-lt"/>
              <a:buAutoNum type="arabicPeriod"/>
              <a:defRPr sz="1100">
                <a:solidFill>
                  <a:schemeClr val="tx1"/>
                </a:solidFill>
              </a:defRPr>
            </a:lvl4pPr>
            <a:lvl5pPr marL="978408" indent="-228600">
              <a:buClr>
                <a:schemeClr val="tx1"/>
              </a:buClr>
              <a:buFont typeface="+mj-lt"/>
              <a:buAutoNum type="arabicPeriod"/>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7918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2E148DD3-DD87-154B-80B4-2421965D3C83}"/>
              </a:ext>
            </a:extLst>
          </p:cNvPr>
          <p:cNvSpPr/>
          <p:nvPr userDrawn="1"/>
        </p:nvSpPr>
        <p:spPr>
          <a:xfrm>
            <a:off x="1" y="17145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6" name="Rectangle">
            <a:extLst>
              <a:ext uri="{FF2B5EF4-FFF2-40B4-BE49-F238E27FC236}">
                <a16:creationId xmlns:a16="http://schemas.microsoft.com/office/drawing/2014/main" id="{742E4732-0E8F-7B46-BD08-0F2EE0DA8786}"/>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7" name="Title Placeholder 1">
            <a:extLst>
              <a:ext uri="{FF2B5EF4-FFF2-40B4-BE49-F238E27FC236}">
                <a16:creationId xmlns:a16="http://schemas.microsoft.com/office/drawing/2014/main" id="{6E73F81A-7260-5C4F-A7FF-CA2CC731BC33}"/>
              </a:ext>
            </a:extLst>
          </p:cNvPr>
          <p:cNvSpPr>
            <a:spLocks noGrp="1"/>
          </p:cNvSpPr>
          <p:nvPr>
            <p:ph type="title" hasCustomPrompt="1"/>
          </p:nvPr>
        </p:nvSpPr>
        <p:spPr>
          <a:xfrm>
            <a:off x="5443870" y="942871"/>
            <a:ext cx="5711810" cy="587584"/>
          </a:xfrm>
          <a:prstGeom prst="rect">
            <a:avLst/>
          </a:prstGeom>
        </p:spPr>
        <p:txBody>
          <a:bodyPr vert="horz" lIns="91440" tIns="45720" rIns="91440" bIns="45720" rtlCol="0" anchor="ctr">
            <a:normAutofit/>
          </a:bodyPr>
          <a:lstStyle/>
          <a:p>
            <a:r>
              <a:rPr lang="en-US" noProof="0"/>
              <a:t>CLICK TO EDIT MASTER TITLE STYLE</a:t>
            </a:r>
          </a:p>
        </p:txBody>
      </p:sp>
      <p:sp>
        <p:nvSpPr>
          <p:cNvPr id="9" name="Content Placeholder 3">
            <a:extLst>
              <a:ext uri="{FF2B5EF4-FFF2-40B4-BE49-F238E27FC236}">
                <a16:creationId xmlns:a16="http://schemas.microsoft.com/office/drawing/2014/main" id="{4CD13CD4-3E4F-2E41-ACF4-2446257D236F}"/>
              </a:ext>
            </a:extLst>
          </p:cNvPr>
          <p:cNvSpPr>
            <a:spLocks noGrp="1"/>
          </p:cNvSpPr>
          <p:nvPr>
            <p:ph sz="half" idx="2"/>
          </p:nvPr>
        </p:nvSpPr>
        <p:spPr>
          <a:xfrm>
            <a:off x="5443870" y="1973589"/>
            <a:ext cx="5711810" cy="3941540"/>
          </a:xfrm>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3">
            <a:extLst>
              <a:ext uri="{FF2B5EF4-FFF2-40B4-BE49-F238E27FC236}">
                <a16:creationId xmlns:a16="http://schemas.microsoft.com/office/drawing/2014/main" id="{D8E69886-8907-DB47-87C2-0621AF156D9F}"/>
              </a:ext>
            </a:extLst>
          </p:cNvPr>
          <p:cNvSpPr>
            <a:spLocks noGrp="1"/>
          </p:cNvSpPr>
          <p:nvPr>
            <p:ph sz="half" idx="14"/>
          </p:nvPr>
        </p:nvSpPr>
        <p:spPr>
          <a:xfrm>
            <a:off x="605170" y="621039"/>
            <a:ext cx="4589130" cy="5603086"/>
          </a:xfrm>
          <a:solidFill>
            <a:srgbClr val="EDEFF7"/>
          </a:solidFill>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0" name="Picture 9">
            <a:extLst>
              <a:ext uri="{FF2B5EF4-FFF2-40B4-BE49-F238E27FC236}">
                <a16:creationId xmlns:a16="http://schemas.microsoft.com/office/drawing/2014/main" id="{D59B4087-C3A4-46A2-8D56-ED3875DDFCA5}"/>
              </a:ext>
            </a:extLst>
          </p:cNvPr>
          <p:cNvPicPr>
            <a:picLocks noChangeAspect="1"/>
          </p:cNvPicPr>
          <p:nvPr userDrawn="1"/>
        </p:nvPicPr>
        <p:blipFill>
          <a:blip r:embed="rId2"/>
          <a:stretch>
            <a:fillRect/>
          </a:stretch>
        </p:blipFill>
        <p:spPr>
          <a:xfrm>
            <a:off x="9981149" y="6227659"/>
            <a:ext cx="1575851" cy="630341"/>
          </a:xfrm>
          <a:prstGeom prst="rect">
            <a:avLst/>
          </a:prstGeom>
        </p:spPr>
      </p:pic>
    </p:spTree>
    <p:extLst>
      <p:ext uri="{BB962C8B-B14F-4D97-AF65-F5344CB8AC3E}">
        <p14:creationId xmlns:p14="http://schemas.microsoft.com/office/powerpoint/2010/main" val="162631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9C88DF2D-0421-A94C-82C1-867E1E5E4907}"/>
              </a:ext>
            </a:extLst>
          </p:cNvPr>
          <p:cNvSpPr/>
          <p:nvPr userDrawn="1"/>
        </p:nvSpPr>
        <p:spPr>
          <a:xfrm>
            <a:off x="10993582" y="0"/>
            <a:ext cx="1198418"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0" name="Rectangle">
            <a:extLst>
              <a:ext uri="{FF2B5EF4-FFF2-40B4-BE49-F238E27FC236}">
                <a16:creationId xmlns:a16="http://schemas.microsoft.com/office/drawing/2014/main" id="{334D05A3-7A20-9447-8D39-F2980D85413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8" name="Rectangle 7">
            <a:extLst>
              <a:ext uri="{FF2B5EF4-FFF2-40B4-BE49-F238E27FC236}">
                <a16:creationId xmlns:a16="http://schemas.microsoft.com/office/drawing/2014/main" id="{DA134939-39C0-4522-A125-A13DFDA66490}"/>
              </a:ext>
            </a:extLst>
          </p:cNvPr>
          <p:cNvSpPr/>
          <p:nvPr/>
        </p:nvSpPr>
        <p:spPr>
          <a:xfrm>
            <a:off x="634999" y="3927894"/>
            <a:ext cx="10922000" cy="2326856"/>
          </a:xfrm>
          <a:prstGeom prst="rect">
            <a:avLst/>
          </a:prstGeom>
          <a:solidFill>
            <a:srgbClr val="F6F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35001" y="603250"/>
            <a:ext cx="10921998" cy="3294019"/>
          </a:xfrm>
          <a:solidFill>
            <a:schemeClr val="bg1"/>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2" name="Title 1"/>
          <p:cNvSpPr>
            <a:spLocks noGrp="1"/>
          </p:cNvSpPr>
          <p:nvPr>
            <p:ph type="title"/>
          </p:nvPr>
        </p:nvSpPr>
        <p:spPr>
          <a:xfrm>
            <a:off x="1097279" y="4298078"/>
            <a:ext cx="10113645" cy="743682"/>
          </a:xfrm>
          <a:prstGeom prst="rect">
            <a:avLst/>
          </a:prstGeom>
        </p:spPr>
        <p:txBody>
          <a:bodyPr tIns="0" bIns="0" anchor="b">
            <a:noAutofit/>
          </a:bodyPr>
          <a:lstStyle>
            <a:lvl1pPr>
              <a:defRPr sz="3600" b="0">
                <a:solidFill>
                  <a:schemeClr val="tx1"/>
                </a:solidFill>
              </a:defRPr>
            </a:lvl1pPr>
          </a:lstStyle>
          <a:p>
            <a:r>
              <a:rPr lang="en-US" noProof="0"/>
              <a:t>Click to edit Master title style</a:t>
            </a:r>
          </a:p>
        </p:txBody>
      </p:sp>
      <p:sp>
        <p:nvSpPr>
          <p:cNvPr id="4" name="Text Placeholder 3"/>
          <p:cNvSpPr>
            <a:spLocks noGrp="1"/>
          </p:cNvSpPr>
          <p:nvPr>
            <p:ph type="body" sz="half" idx="2"/>
          </p:nvPr>
        </p:nvSpPr>
        <p:spPr>
          <a:xfrm>
            <a:off x="1097279" y="5213716"/>
            <a:ext cx="10113264" cy="609600"/>
          </a:xfrm>
        </p:spPr>
        <p:txBody>
          <a:bodyPr lIns="91440" tIns="0" rIns="91440" bIns="0">
            <a:normAutofit/>
          </a:bodyPr>
          <a:lstStyle>
            <a:lvl1pPr marL="0" indent="0">
              <a:spcBef>
                <a:spcPts val="0"/>
              </a:spcBef>
              <a:spcAft>
                <a:spcPts val="600"/>
              </a:spcAft>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pic>
        <p:nvPicPr>
          <p:cNvPr id="11" name="Picture 10">
            <a:extLst>
              <a:ext uri="{FF2B5EF4-FFF2-40B4-BE49-F238E27FC236}">
                <a16:creationId xmlns:a16="http://schemas.microsoft.com/office/drawing/2014/main" id="{204E5B0B-F13F-4CBC-A03C-9F251DB1A93E}"/>
              </a:ext>
            </a:extLst>
          </p:cNvPr>
          <p:cNvPicPr>
            <a:picLocks noChangeAspect="1"/>
          </p:cNvPicPr>
          <p:nvPr userDrawn="1"/>
        </p:nvPicPr>
        <p:blipFill>
          <a:blip r:embed="rId2"/>
          <a:stretch>
            <a:fillRect/>
          </a:stretch>
        </p:blipFill>
        <p:spPr>
          <a:xfrm>
            <a:off x="9417730" y="6210580"/>
            <a:ext cx="1575851" cy="630341"/>
          </a:xfrm>
          <a:prstGeom prst="rect">
            <a:avLst/>
          </a:prstGeom>
        </p:spPr>
      </p:pic>
    </p:spTree>
    <p:extLst>
      <p:ext uri="{BB962C8B-B14F-4D97-AF65-F5344CB8AC3E}">
        <p14:creationId xmlns:p14="http://schemas.microsoft.com/office/powerpoint/2010/main" val="404638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3/25/2026</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29602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4217870" y="0"/>
            <a:ext cx="3599236" cy="6857999"/>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1" name="Rectangle">
            <a:extLst>
              <a:ext uri="{FF2B5EF4-FFF2-40B4-BE49-F238E27FC236}">
                <a16:creationId xmlns:a16="http://schemas.microsoft.com/office/drawing/2014/main" id="{E1223535-0F2F-6340-80B9-0B5D9364A13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90000"/>
              </a:lnSpc>
              <a:defRPr sz="8000" cap="all" spc="-50" baseline="0">
                <a:solidFill>
                  <a:srgbClr val="091330"/>
                </a:solidFill>
              </a:defRPr>
            </a:lvl1pPr>
          </a:lstStyle>
          <a:p>
            <a:r>
              <a:rPr lang="en-US" noProof="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rgbClr val="091330"/>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noProof="0"/>
          </a:p>
        </p:txBody>
      </p:sp>
      <p:pic>
        <p:nvPicPr>
          <p:cNvPr id="9" name="Picture 8">
            <a:extLst>
              <a:ext uri="{FF2B5EF4-FFF2-40B4-BE49-F238E27FC236}">
                <a16:creationId xmlns:a16="http://schemas.microsoft.com/office/drawing/2014/main" id="{F7FE47B0-6D90-470E-AB9C-59E5649B0C41}"/>
              </a:ext>
            </a:extLst>
          </p:cNvPr>
          <p:cNvPicPr>
            <a:picLocks noChangeAspect="1"/>
          </p:cNvPicPr>
          <p:nvPr userDrawn="1"/>
        </p:nvPicPr>
        <p:blipFill>
          <a:blip r:embed="rId2"/>
          <a:stretch>
            <a:fillRect/>
          </a:stretch>
        </p:blipFill>
        <p:spPr>
          <a:xfrm>
            <a:off x="9981149" y="6227659"/>
            <a:ext cx="1575851" cy="630341"/>
          </a:xfrm>
          <a:prstGeom prst="rect">
            <a:avLst/>
          </a:prstGeom>
        </p:spPr>
      </p:pic>
    </p:spTree>
    <p:extLst>
      <p:ext uri="{BB962C8B-B14F-4D97-AF65-F5344CB8AC3E}">
        <p14:creationId xmlns:p14="http://schemas.microsoft.com/office/powerpoint/2010/main" val="139707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202A34A5-A029-A246-82C6-D288185EB396}"/>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3" name="Rectangle">
            <a:extLst>
              <a:ext uri="{FF2B5EF4-FFF2-40B4-BE49-F238E27FC236}">
                <a16:creationId xmlns:a16="http://schemas.microsoft.com/office/drawing/2014/main" id="{2773E1D8-C87F-EE46-8284-575DCA498E8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3" name="Content Placeholder 2"/>
          <p:cNvSpPr>
            <a:spLocks noGrp="1"/>
          </p:cNvSpPr>
          <p:nvPr>
            <p:ph idx="1"/>
          </p:nvPr>
        </p:nvSpPr>
        <p:spPr/>
        <p:txBody>
          <a:bodyPr/>
          <a:lstStyle>
            <a:lvl1pPr>
              <a:defRPr>
                <a:solidFill>
                  <a:srgbClr val="091330"/>
                </a:solidFill>
              </a:defRPr>
            </a:lvl1pPr>
            <a:lvl2pPr>
              <a:defRPr>
                <a:solidFill>
                  <a:srgbClr val="091330"/>
                </a:solidFill>
              </a:defRPr>
            </a:lvl2pPr>
            <a:lvl3pPr>
              <a:defRPr>
                <a:solidFill>
                  <a:srgbClr val="091330"/>
                </a:solidFill>
              </a:defRPr>
            </a:lvl3pPr>
            <a:lvl4pPr>
              <a:defRPr>
                <a:solidFill>
                  <a:srgbClr val="091330"/>
                </a:solidFill>
              </a:defRPr>
            </a:lvl4pPr>
            <a:lvl5pPr>
              <a:defRPr>
                <a:solidFill>
                  <a:srgbClr val="091330"/>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noProof="0"/>
          </a:p>
        </p:txBody>
      </p:sp>
      <p:sp>
        <p:nvSpPr>
          <p:cNvPr id="11" name="Title Placeholder 1">
            <a:extLst>
              <a:ext uri="{FF2B5EF4-FFF2-40B4-BE49-F238E27FC236}">
                <a16:creationId xmlns:a16="http://schemas.microsoft.com/office/drawing/2014/main" id="{C429A40D-770E-C144-A5B5-6A4442C09C24}"/>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a:t>CLICK TO EDIT MASTER TITLE STYLE</a:t>
            </a:r>
          </a:p>
        </p:txBody>
      </p:sp>
    </p:spTree>
    <p:extLst>
      <p:ext uri="{BB962C8B-B14F-4D97-AF65-F5344CB8AC3E}">
        <p14:creationId xmlns:p14="http://schemas.microsoft.com/office/powerpoint/2010/main" val="343240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64248D99-2B30-464D-B9B7-4E5C3A1F3FB2}"/>
              </a:ext>
            </a:extLst>
          </p:cNvPr>
          <p:cNvSpPr/>
          <p:nvPr userDrawn="1"/>
        </p:nvSpPr>
        <p:spPr>
          <a:xfrm flipH="1">
            <a:off x="0" y="0"/>
            <a:ext cx="6096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6" name="Rectangle">
            <a:extLst>
              <a:ext uri="{FF2B5EF4-FFF2-40B4-BE49-F238E27FC236}">
                <a16:creationId xmlns:a16="http://schemas.microsoft.com/office/drawing/2014/main" id="{3FAFF55B-FDE6-394B-A39B-22627D8FB6E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rgbClr val="0913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1097280" y="2958274"/>
            <a:ext cx="4639736" cy="2910821"/>
          </a:xfrm>
        </p:spPr>
        <p:txBody>
          <a:bodyPr>
            <a:normAutofit/>
          </a:bodyPr>
          <a:lstStyle>
            <a:lvl1pPr>
              <a:defRPr sz="1600">
                <a:solidFill>
                  <a:srgbClr val="091330"/>
                </a:solidFill>
              </a:defRPr>
            </a:lvl1pPr>
            <a:lvl2pPr>
              <a:defRPr sz="1400">
                <a:solidFill>
                  <a:srgbClr val="091330"/>
                </a:solidFill>
              </a:defRPr>
            </a:lvl2pPr>
            <a:lvl3pPr>
              <a:defRPr sz="1100">
                <a:solidFill>
                  <a:srgbClr val="091330"/>
                </a:solidFill>
              </a:defRPr>
            </a:lvl3pPr>
            <a:lvl4pPr>
              <a:defRPr sz="1100">
                <a:solidFill>
                  <a:srgbClr val="091330"/>
                </a:solidFill>
              </a:defRPr>
            </a:lvl4pPr>
            <a:lvl5pPr>
              <a:defRPr sz="1100">
                <a:solidFill>
                  <a:srgbClr val="091330"/>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rgbClr val="0913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515944" y="2958273"/>
            <a:ext cx="4639736" cy="2910821"/>
          </a:xfrm>
        </p:spPr>
        <p:txBody>
          <a:bodyPr>
            <a:normAutofit/>
          </a:bodyPr>
          <a:lstStyle>
            <a:lvl1pPr>
              <a:defRPr sz="1600">
                <a:solidFill>
                  <a:srgbClr val="091330"/>
                </a:solidFill>
              </a:defRPr>
            </a:lvl1pPr>
            <a:lvl2pPr>
              <a:defRPr sz="1400">
                <a:solidFill>
                  <a:srgbClr val="091330"/>
                </a:solidFill>
              </a:defRPr>
            </a:lvl2pPr>
            <a:lvl3pPr>
              <a:defRPr sz="1100">
                <a:solidFill>
                  <a:srgbClr val="091330"/>
                </a:solidFill>
              </a:defRPr>
            </a:lvl3pPr>
            <a:lvl4pPr>
              <a:defRPr sz="1100">
                <a:solidFill>
                  <a:srgbClr val="091330"/>
                </a:solidFill>
              </a:defRPr>
            </a:lvl4pPr>
            <a:lvl5pPr>
              <a:defRPr sz="1100">
                <a:solidFill>
                  <a:srgbClr val="091330"/>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noProof="0"/>
          </a:p>
        </p:txBody>
      </p:sp>
      <p:sp>
        <p:nvSpPr>
          <p:cNvPr id="17" name="Title Placeholder 1">
            <a:extLst>
              <a:ext uri="{FF2B5EF4-FFF2-40B4-BE49-F238E27FC236}">
                <a16:creationId xmlns:a16="http://schemas.microsoft.com/office/drawing/2014/main" id="{99E345E4-E77C-484E-9FBB-E4EC71F08545}"/>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a:t>CLICK TO EDIT MASTER TITLE STYLE</a:t>
            </a:r>
          </a:p>
        </p:txBody>
      </p:sp>
    </p:spTree>
    <p:extLst>
      <p:ext uri="{BB962C8B-B14F-4D97-AF65-F5344CB8AC3E}">
        <p14:creationId xmlns:p14="http://schemas.microsoft.com/office/powerpoint/2010/main" val="242322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mparison">
    <p:bg>
      <p:bgPr>
        <a:solidFill>
          <a:schemeClr val="bg1"/>
        </a:solidFill>
        <a:effectLst/>
      </p:bgPr>
    </p:bg>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64248D99-2B30-464D-B9B7-4E5C3A1F3FB2}"/>
              </a:ext>
            </a:extLst>
          </p:cNvPr>
          <p:cNvSpPr/>
          <p:nvPr userDrawn="1"/>
        </p:nvSpPr>
        <p:spPr>
          <a:xfrm flipH="1">
            <a:off x="0" y="0"/>
            <a:ext cx="6096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6" name="Rectangle">
            <a:extLst>
              <a:ext uri="{FF2B5EF4-FFF2-40B4-BE49-F238E27FC236}">
                <a16:creationId xmlns:a16="http://schemas.microsoft.com/office/drawing/2014/main" id="{3FAFF55B-FDE6-394B-A39B-22627D8FB6E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noProof="0"/>
          </a:p>
        </p:txBody>
      </p:sp>
      <p:sp>
        <p:nvSpPr>
          <p:cNvPr id="17" name="Title Placeholder 1">
            <a:extLst>
              <a:ext uri="{FF2B5EF4-FFF2-40B4-BE49-F238E27FC236}">
                <a16:creationId xmlns:a16="http://schemas.microsoft.com/office/drawing/2014/main" id="{99E345E4-E77C-484E-9FBB-E4EC71F08545}"/>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a:t>CLICK TO EDIT MASTER TITLE STYLE</a:t>
            </a:r>
          </a:p>
        </p:txBody>
      </p:sp>
      <p:sp>
        <p:nvSpPr>
          <p:cNvPr id="10" name="Text Placeholder 2">
            <a:extLst>
              <a:ext uri="{FF2B5EF4-FFF2-40B4-BE49-F238E27FC236}">
                <a16:creationId xmlns:a16="http://schemas.microsoft.com/office/drawing/2014/main" id="{93C6167B-1654-4C74-9BAE-432249AA6093}"/>
              </a:ext>
            </a:extLst>
          </p:cNvPr>
          <p:cNvSpPr>
            <a:spLocks noGrp="1"/>
          </p:cNvSpPr>
          <p:nvPr>
            <p:ph type="body" idx="12"/>
          </p:nvPr>
        </p:nvSpPr>
        <p:spPr>
          <a:xfrm>
            <a:off x="4546150" y="1741516"/>
            <a:ext cx="3099700" cy="736282"/>
          </a:xfrm>
        </p:spPr>
        <p:txBody>
          <a:bodyPr lIns="91440" rIns="91440" anchor="ctr">
            <a:normAutofit/>
          </a:bodyPr>
          <a:lstStyle>
            <a:lvl1pPr marL="0" indent="0">
              <a:buNone/>
              <a:defRPr sz="2000" b="0" cap="all" baseline="0">
                <a:solidFill>
                  <a:srgbClr val="0913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 name="Content Placeholder 3">
            <a:extLst>
              <a:ext uri="{FF2B5EF4-FFF2-40B4-BE49-F238E27FC236}">
                <a16:creationId xmlns:a16="http://schemas.microsoft.com/office/drawing/2014/main" id="{B59AA61B-5E83-45C3-9137-268254E3D9A3}"/>
              </a:ext>
            </a:extLst>
          </p:cNvPr>
          <p:cNvSpPr>
            <a:spLocks noGrp="1"/>
          </p:cNvSpPr>
          <p:nvPr>
            <p:ph sz="half" idx="13"/>
          </p:nvPr>
        </p:nvSpPr>
        <p:spPr>
          <a:xfrm>
            <a:off x="4546150" y="2688859"/>
            <a:ext cx="3099701" cy="3429308"/>
          </a:xfrm>
        </p:spPr>
        <p:txBody>
          <a:bodyPr>
            <a:normAutofit/>
          </a:bodyPr>
          <a:lstStyle>
            <a:lvl1pPr>
              <a:defRPr sz="1600">
                <a:solidFill>
                  <a:srgbClr val="091330"/>
                </a:solidFill>
              </a:defRPr>
            </a:lvl1pPr>
            <a:lvl2pPr>
              <a:defRPr sz="1400">
                <a:solidFill>
                  <a:srgbClr val="091330"/>
                </a:solidFill>
              </a:defRPr>
            </a:lvl2pPr>
            <a:lvl3pPr>
              <a:defRPr sz="1100">
                <a:solidFill>
                  <a:srgbClr val="091330"/>
                </a:solidFill>
              </a:defRPr>
            </a:lvl3pPr>
            <a:lvl4pPr>
              <a:defRPr sz="1100">
                <a:solidFill>
                  <a:srgbClr val="091330"/>
                </a:solidFill>
              </a:defRPr>
            </a:lvl4pPr>
            <a:lvl5pPr>
              <a:defRPr sz="1100">
                <a:solidFill>
                  <a:srgbClr val="091330"/>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a:extLst>
              <a:ext uri="{FF2B5EF4-FFF2-40B4-BE49-F238E27FC236}">
                <a16:creationId xmlns:a16="http://schemas.microsoft.com/office/drawing/2014/main" id="{BBA3D234-9787-4321-ADEC-630BE0EA16D1}"/>
              </a:ext>
            </a:extLst>
          </p:cNvPr>
          <p:cNvSpPr>
            <a:spLocks noGrp="1"/>
          </p:cNvSpPr>
          <p:nvPr>
            <p:ph type="body" idx="14"/>
          </p:nvPr>
        </p:nvSpPr>
        <p:spPr>
          <a:xfrm>
            <a:off x="829911" y="1753168"/>
            <a:ext cx="3099700" cy="736282"/>
          </a:xfrm>
        </p:spPr>
        <p:txBody>
          <a:bodyPr lIns="91440" rIns="91440" anchor="ctr">
            <a:normAutofit/>
          </a:bodyPr>
          <a:lstStyle>
            <a:lvl1pPr marL="0" indent="0">
              <a:buNone/>
              <a:defRPr sz="2000" b="0" cap="all" baseline="0">
                <a:solidFill>
                  <a:srgbClr val="0913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2">
            <a:extLst>
              <a:ext uri="{FF2B5EF4-FFF2-40B4-BE49-F238E27FC236}">
                <a16:creationId xmlns:a16="http://schemas.microsoft.com/office/drawing/2014/main" id="{A63DDFF3-43C7-4985-B1AC-DEEE17974EF4}"/>
              </a:ext>
            </a:extLst>
          </p:cNvPr>
          <p:cNvSpPr>
            <a:spLocks noGrp="1"/>
          </p:cNvSpPr>
          <p:nvPr>
            <p:ph type="body" idx="15"/>
          </p:nvPr>
        </p:nvSpPr>
        <p:spPr>
          <a:xfrm>
            <a:off x="8262389" y="1729047"/>
            <a:ext cx="3099700" cy="736282"/>
          </a:xfrm>
        </p:spPr>
        <p:txBody>
          <a:bodyPr lIns="91440" rIns="91440" anchor="ctr">
            <a:normAutofit/>
          </a:bodyPr>
          <a:lstStyle>
            <a:lvl1pPr marL="0" indent="0">
              <a:buNone/>
              <a:defRPr sz="2000" b="0" cap="all" baseline="0">
                <a:solidFill>
                  <a:srgbClr val="0913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3">
            <a:extLst>
              <a:ext uri="{FF2B5EF4-FFF2-40B4-BE49-F238E27FC236}">
                <a16:creationId xmlns:a16="http://schemas.microsoft.com/office/drawing/2014/main" id="{4322BCF2-A0FD-4135-AC60-2BC668AA3AD6}"/>
              </a:ext>
            </a:extLst>
          </p:cNvPr>
          <p:cNvSpPr>
            <a:spLocks noGrp="1"/>
          </p:cNvSpPr>
          <p:nvPr>
            <p:ph sz="half" idx="16"/>
          </p:nvPr>
        </p:nvSpPr>
        <p:spPr>
          <a:xfrm>
            <a:off x="829911" y="2688859"/>
            <a:ext cx="3099701" cy="3429308"/>
          </a:xfrm>
        </p:spPr>
        <p:txBody>
          <a:bodyPr>
            <a:normAutofit/>
          </a:bodyPr>
          <a:lstStyle>
            <a:lvl1pPr>
              <a:defRPr sz="1600">
                <a:solidFill>
                  <a:srgbClr val="091330"/>
                </a:solidFill>
              </a:defRPr>
            </a:lvl1pPr>
            <a:lvl2pPr>
              <a:defRPr sz="1400">
                <a:solidFill>
                  <a:srgbClr val="091330"/>
                </a:solidFill>
              </a:defRPr>
            </a:lvl2pPr>
            <a:lvl3pPr>
              <a:defRPr sz="1100">
                <a:solidFill>
                  <a:srgbClr val="091330"/>
                </a:solidFill>
              </a:defRPr>
            </a:lvl3pPr>
            <a:lvl4pPr>
              <a:defRPr sz="1100">
                <a:solidFill>
                  <a:srgbClr val="091330"/>
                </a:solidFill>
              </a:defRPr>
            </a:lvl4pPr>
            <a:lvl5pPr>
              <a:defRPr sz="1100">
                <a:solidFill>
                  <a:srgbClr val="091330"/>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59B0B695-A99F-4559-A720-FA413C68B3C8}"/>
              </a:ext>
            </a:extLst>
          </p:cNvPr>
          <p:cNvSpPr>
            <a:spLocks noGrp="1"/>
          </p:cNvSpPr>
          <p:nvPr>
            <p:ph sz="half" idx="17"/>
          </p:nvPr>
        </p:nvSpPr>
        <p:spPr>
          <a:xfrm>
            <a:off x="8262388" y="2688859"/>
            <a:ext cx="3099701" cy="3429308"/>
          </a:xfrm>
        </p:spPr>
        <p:txBody>
          <a:bodyPr>
            <a:normAutofit/>
          </a:bodyPr>
          <a:lstStyle>
            <a:lvl1pPr>
              <a:defRPr sz="1600">
                <a:solidFill>
                  <a:srgbClr val="091330"/>
                </a:solidFill>
              </a:defRPr>
            </a:lvl1pPr>
            <a:lvl2pPr>
              <a:defRPr sz="1400">
                <a:solidFill>
                  <a:srgbClr val="091330"/>
                </a:solidFill>
              </a:defRPr>
            </a:lvl2pPr>
            <a:lvl3pPr>
              <a:defRPr sz="1100">
                <a:solidFill>
                  <a:srgbClr val="091330"/>
                </a:solidFill>
              </a:defRPr>
            </a:lvl3pPr>
            <a:lvl4pPr>
              <a:defRPr sz="1100">
                <a:solidFill>
                  <a:srgbClr val="091330"/>
                </a:solidFill>
              </a:defRPr>
            </a:lvl4pPr>
            <a:lvl5pPr>
              <a:defRPr sz="1100">
                <a:solidFill>
                  <a:srgbClr val="091330"/>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274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8EEAD-A581-4CE2-BC5C-F47FB70C3A42}"/>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73E9CD22-1782-4119-9F69-BCCA7AF97D90}"/>
              </a:ext>
            </a:extLst>
          </p:cNvPr>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7" name="Content Placeholder 6">
            <a:extLst>
              <a:ext uri="{FF2B5EF4-FFF2-40B4-BE49-F238E27FC236}">
                <a16:creationId xmlns:a16="http://schemas.microsoft.com/office/drawing/2014/main" id="{8906BF23-A6EA-4081-92D4-3A69953F281F}"/>
              </a:ext>
            </a:extLst>
          </p:cNvPr>
          <p:cNvSpPr>
            <a:spLocks noGrp="1"/>
          </p:cNvSpPr>
          <p:nvPr>
            <p:ph sz="quarter" idx="13"/>
          </p:nvPr>
        </p:nvSpPr>
        <p:spPr>
          <a:xfrm>
            <a:off x="973311" y="2893118"/>
            <a:ext cx="2692400" cy="2343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A6778FE0-BFCB-4A3E-B280-47B176CD66B3}"/>
              </a:ext>
            </a:extLst>
          </p:cNvPr>
          <p:cNvSpPr>
            <a:spLocks noGrp="1"/>
          </p:cNvSpPr>
          <p:nvPr>
            <p:ph sz="quarter" idx="14"/>
          </p:nvPr>
        </p:nvSpPr>
        <p:spPr>
          <a:xfrm>
            <a:off x="4392353" y="2893118"/>
            <a:ext cx="2692400" cy="2343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0BFE4408-5E80-4511-83E1-4764F0FE6987}"/>
              </a:ext>
            </a:extLst>
          </p:cNvPr>
          <p:cNvSpPr>
            <a:spLocks noGrp="1"/>
          </p:cNvSpPr>
          <p:nvPr>
            <p:ph sz="quarter" idx="15"/>
          </p:nvPr>
        </p:nvSpPr>
        <p:spPr>
          <a:xfrm>
            <a:off x="7915541" y="2856152"/>
            <a:ext cx="2692400" cy="2343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AE836107-3F57-4F4C-9F8B-40800AEC1ADE}"/>
              </a:ext>
            </a:extLst>
          </p:cNvPr>
          <p:cNvSpPr>
            <a:spLocks noGrp="1"/>
          </p:cNvSpPr>
          <p:nvPr>
            <p:ph sz="quarter" idx="16"/>
          </p:nvPr>
        </p:nvSpPr>
        <p:spPr>
          <a:xfrm>
            <a:off x="814330" y="1996585"/>
            <a:ext cx="2568575" cy="49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422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3ACCAC0-2C8A-CE43-8C55-22BB53C73920}"/>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0" name="Rectangle">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noProof="0"/>
          </a:p>
        </p:txBody>
      </p:sp>
      <p:sp>
        <p:nvSpPr>
          <p:cNvPr id="14" name="Title Placeholder 1">
            <a:extLst>
              <a:ext uri="{FF2B5EF4-FFF2-40B4-BE49-F238E27FC236}">
                <a16:creationId xmlns:a16="http://schemas.microsoft.com/office/drawing/2014/main" id="{D4076461-FF7A-8843-B7F9-D041F3FB22FC}"/>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a:t>CLICK TO EDIT MASTER TITLE STYLE</a:t>
            </a:r>
          </a:p>
        </p:txBody>
      </p:sp>
    </p:spTree>
    <p:extLst>
      <p:ext uri="{BB962C8B-B14F-4D97-AF65-F5344CB8AC3E}">
        <p14:creationId xmlns:p14="http://schemas.microsoft.com/office/powerpoint/2010/main" val="302039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35FB147F-5DC4-B24C-B8CB-D3DA74290381}"/>
              </a:ext>
            </a:extLst>
          </p:cNvPr>
          <p:cNvSpPr/>
          <p:nvPr userDrawn="1"/>
        </p:nvSpPr>
        <p:spPr>
          <a:xfrm>
            <a:off x="1" y="34290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0" name="Rectangle">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19" name="Picture Placeholder 3">
            <a:extLst>
              <a:ext uri="{FF2B5EF4-FFF2-40B4-BE49-F238E27FC236}">
                <a16:creationId xmlns:a16="http://schemas.microsoft.com/office/drawing/2014/main" id="{B9308E97-4F89-394E-856A-5B4EFCB2E73D}"/>
              </a:ext>
            </a:extLst>
          </p:cNvPr>
          <p:cNvSpPr>
            <a:spLocks noGrp="1"/>
          </p:cNvSpPr>
          <p:nvPr>
            <p:ph type="pic" sz="quarter" idx="13"/>
          </p:nvPr>
        </p:nvSpPr>
        <p:spPr>
          <a:xfrm>
            <a:off x="1097279" y="1930861"/>
            <a:ext cx="2919413" cy="2919413"/>
          </a:xfrm>
          <a:solidFill>
            <a:srgbClr val="EDEFF7"/>
          </a:solidFill>
        </p:spPr>
        <p:txBody>
          <a:bodyPr anchor="ctr"/>
          <a:lstStyle>
            <a:lvl1pPr algn="ctr">
              <a:defRPr/>
            </a:lvl1pPr>
          </a:lstStyle>
          <a:p>
            <a:r>
              <a:rPr lang="en-US" noProof="0"/>
              <a:t>Click icon to add picture</a:t>
            </a:r>
          </a:p>
        </p:txBody>
      </p:sp>
      <p:sp>
        <p:nvSpPr>
          <p:cNvPr id="20" name="Picture Placeholder 3">
            <a:extLst>
              <a:ext uri="{FF2B5EF4-FFF2-40B4-BE49-F238E27FC236}">
                <a16:creationId xmlns:a16="http://schemas.microsoft.com/office/drawing/2014/main" id="{A50BECA0-8817-964B-AEDB-A45669684C37}"/>
              </a:ext>
            </a:extLst>
          </p:cNvPr>
          <p:cNvSpPr>
            <a:spLocks noGrp="1"/>
          </p:cNvSpPr>
          <p:nvPr>
            <p:ph type="pic" sz="quarter" idx="14"/>
          </p:nvPr>
        </p:nvSpPr>
        <p:spPr>
          <a:xfrm>
            <a:off x="4659186" y="1930861"/>
            <a:ext cx="2919413" cy="2919413"/>
          </a:xfrm>
          <a:solidFill>
            <a:srgbClr val="EDEFF7"/>
          </a:solidFill>
        </p:spPr>
        <p:txBody>
          <a:bodyPr anchor="ctr"/>
          <a:lstStyle>
            <a:lvl1pPr algn="ctr">
              <a:defRPr/>
            </a:lvl1pPr>
          </a:lstStyle>
          <a:p>
            <a:r>
              <a:rPr lang="en-US" noProof="0"/>
              <a:t>Click icon to add picture</a:t>
            </a:r>
          </a:p>
        </p:txBody>
      </p:sp>
      <p:sp>
        <p:nvSpPr>
          <p:cNvPr id="21" name="Picture Placeholder 3">
            <a:extLst>
              <a:ext uri="{FF2B5EF4-FFF2-40B4-BE49-F238E27FC236}">
                <a16:creationId xmlns:a16="http://schemas.microsoft.com/office/drawing/2014/main" id="{EF399F4D-B67A-4C4B-BCF3-36FE110603F1}"/>
              </a:ext>
            </a:extLst>
          </p:cNvPr>
          <p:cNvSpPr>
            <a:spLocks noGrp="1"/>
          </p:cNvSpPr>
          <p:nvPr>
            <p:ph type="pic" sz="quarter" idx="15"/>
          </p:nvPr>
        </p:nvSpPr>
        <p:spPr>
          <a:xfrm>
            <a:off x="8221093" y="1930861"/>
            <a:ext cx="2919413" cy="2919413"/>
          </a:xfrm>
          <a:solidFill>
            <a:srgbClr val="EDEFF7"/>
          </a:solidFill>
        </p:spPr>
        <p:txBody>
          <a:bodyPr anchor="ctr"/>
          <a:lstStyle>
            <a:lvl1pPr algn="ctr">
              <a:defRPr/>
            </a:lvl1pPr>
          </a:lstStyle>
          <a:p>
            <a:r>
              <a:rPr lang="en-US" noProof="0"/>
              <a:t>Click icon to add picture</a:t>
            </a:r>
          </a:p>
        </p:txBody>
      </p:sp>
      <p:sp>
        <p:nvSpPr>
          <p:cNvPr id="22" name="Text Placeholder 3">
            <a:extLst>
              <a:ext uri="{FF2B5EF4-FFF2-40B4-BE49-F238E27FC236}">
                <a16:creationId xmlns:a16="http://schemas.microsoft.com/office/drawing/2014/main" id="{08305C84-E25F-EC49-8F2B-4C0181FD3ABF}"/>
              </a:ext>
            </a:extLst>
          </p:cNvPr>
          <p:cNvSpPr>
            <a:spLocks noGrp="1"/>
          </p:cNvSpPr>
          <p:nvPr>
            <p:ph type="body" sz="half" idx="2" hasCustomPrompt="1"/>
          </p:nvPr>
        </p:nvSpPr>
        <p:spPr>
          <a:xfrm>
            <a:off x="1097279"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3" name="Text Placeholder 3">
            <a:extLst>
              <a:ext uri="{FF2B5EF4-FFF2-40B4-BE49-F238E27FC236}">
                <a16:creationId xmlns:a16="http://schemas.microsoft.com/office/drawing/2014/main" id="{A57A1FCE-E6BF-3747-9D43-42DBA6656EC0}"/>
              </a:ext>
            </a:extLst>
          </p:cNvPr>
          <p:cNvSpPr>
            <a:spLocks noGrp="1"/>
          </p:cNvSpPr>
          <p:nvPr>
            <p:ph type="body" sz="half" idx="16" hasCustomPrompt="1"/>
          </p:nvPr>
        </p:nvSpPr>
        <p:spPr>
          <a:xfrm>
            <a:off x="4666773"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4" name="Text Placeholder 3">
            <a:extLst>
              <a:ext uri="{FF2B5EF4-FFF2-40B4-BE49-F238E27FC236}">
                <a16:creationId xmlns:a16="http://schemas.microsoft.com/office/drawing/2014/main" id="{5B4B74C8-96E7-684F-91B9-8CE56CD10F1E}"/>
              </a:ext>
            </a:extLst>
          </p:cNvPr>
          <p:cNvSpPr>
            <a:spLocks noGrp="1"/>
          </p:cNvSpPr>
          <p:nvPr>
            <p:ph type="body" sz="half" idx="17" hasCustomPrompt="1"/>
          </p:nvPr>
        </p:nvSpPr>
        <p:spPr>
          <a:xfrm>
            <a:off x="8236267"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5" name="Title Placeholder 1">
            <a:extLst>
              <a:ext uri="{FF2B5EF4-FFF2-40B4-BE49-F238E27FC236}">
                <a16:creationId xmlns:a16="http://schemas.microsoft.com/office/drawing/2014/main" id="{D522564E-B348-544F-A8E5-CFCAFA48B54B}"/>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a:t>CLICK TO EDIT MASTER TITLE STYLE</a:t>
            </a:r>
          </a:p>
        </p:txBody>
      </p:sp>
    </p:spTree>
    <p:extLst>
      <p:ext uri="{BB962C8B-B14F-4D97-AF65-F5344CB8AC3E}">
        <p14:creationId xmlns:p14="http://schemas.microsoft.com/office/powerpoint/2010/main" val="14188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22277A-E818-4826-AAF2-657E0F49DEDB}"/>
              </a:ext>
            </a:extLst>
          </p:cNvPr>
          <p:cNvPicPr>
            <a:picLocks noChangeAspect="1"/>
          </p:cNvPicPr>
          <p:nvPr userDrawn="1"/>
        </p:nvPicPr>
        <p:blipFill>
          <a:blip r:embed="rId2"/>
          <a:stretch>
            <a:fillRect/>
          </a:stretch>
        </p:blipFill>
        <p:spPr>
          <a:xfrm>
            <a:off x="9981149" y="6227659"/>
            <a:ext cx="1575851" cy="630341"/>
          </a:xfrm>
          <a:prstGeom prst="rect">
            <a:avLst/>
          </a:prstGeom>
        </p:spPr>
      </p:pic>
    </p:spTree>
    <p:extLst>
      <p:ext uri="{BB962C8B-B14F-4D97-AF65-F5344CB8AC3E}">
        <p14:creationId xmlns:p14="http://schemas.microsoft.com/office/powerpoint/2010/main" val="247229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1552108B-1F90-0044-A7D4-0956E919F29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2" name="Title Placeholder 1"/>
          <p:cNvSpPr>
            <a:spLocks noGrp="1"/>
          </p:cNvSpPr>
          <p:nvPr>
            <p:ph type="title"/>
          </p:nvPr>
        </p:nvSpPr>
        <p:spPr>
          <a:xfrm>
            <a:off x="1097280" y="942871"/>
            <a:ext cx="10058400" cy="587584"/>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noProof="0" smtClean="0"/>
              <a:t>3/25/2026</a:t>
            </a:fld>
            <a:endParaRPr lang="en-US" noProof="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noProof="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noProof="0" smtClean="0"/>
              <a:t>‹#›</a:t>
            </a:fld>
            <a:endParaRPr lang="en-US" noProof="0"/>
          </a:p>
        </p:txBody>
      </p:sp>
      <p:pic>
        <p:nvPicPr>
          <p:cNvPr id="10" name="Picture 9">
            <a:extLst>
              <a:ext uri="{FF2B5EF4-FFF2-40B4-BE49-F238E27FC236}">
                <a16:creationId xmlns:a16="http://schemas.microsoft.com/office/drawing/2014/main" id="{4A82B01F-FDD0-49DE-9D22-E853A3384C30}"/>
              </a:ext>
            </a:extLst>
          </p:cNvPr>
          <p:cNvPicPr>
            <a:picLocks noChangeAspect="1"/>
          </p:cNvPicPr>
          <p:nvPr userDrawn="1"/>
        </p:nvPicPr>
        <p:blipFill>
          <a:blip r:embed="rId17"/>
          <a:stretch>
            <a:fillRect/>
          </a:stretch>
        </p:blipFill>
        <p:spPr>
          <a:xfrm>
            <a:off x="9981149" y="6227659"/>
            <a:ext cx="1575851" cy="630341"/>
          </a:xfrm>
          <a:prstGeom prst="rect">
            <a:avLst/>
          </a:prstGeom>
        </p:spPr>
      </p:pic>
    </p:spTree>
    <p:extLst>
      <p:ext uri="{BB962C8B-B14F-4D97-AF65-F5344CB8AC3E}">
        <p14:creationId xmlns:p14="http://schemas.microsoft.com/office/powerpoint/2010/main" val="1394360962"/>
      </p:ext>
    </p:extLst>
  </p:cSld>
  <p:clrMap bg1="lt1" tx1="dk1" bg2="lt2" tx2="dk2" accent1="accent1" accent2="accent2" accent3="accent3" accent4="accent4" accent5="accent5" accent6="accent6" hlink="hlink" folHlink="folHlink"/>
  <p:sldLayoutIdLst>
    <p:sldLayoutId id="2147483674" r:id="rId1"/>
    <p:sldLayoutId id="2147483693" r:id="rId2"/>
    <p:sldLayoutId id="2147483675" r:id="rId3"/>
    <p:sldLayoutId id="2147483684" r:id="rId4"/>
    <p:sldLayoutId id="2147483696" r:id="rId5"/>
    <p:sldLayoutId id="2147483695" r:id="rId6"/>
    <p:sldLayoutId id="2147483678" r:id="rId7"/>
    <p:sldLayoutId id="2147483688" r:id="rId8"/>
    <p:sldLayoutId id="2147483679" r:id="rId9"/>
    <p:sldLayoutId id="2147483692" r:id="rId10"/>
    <p:sldLayoutId id="2147483691" r:id="rId11"/>
    <p:sldLayoutId id="2147483690" r:id="rId12"/>
    <p:sldLayoutId id="2147483689" r:id="rId13"/>
    <p:sldLayoutId id="2147483683" r:id="rId14"/>
    <p:sldLayoutId id="2147483694"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kern="1200" spc="-50" baseline="0">
          <a:solidFill>
            <a:srgbClr val="091330"/>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rgbClr val="091330"/>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rgbClr val="091330"/>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slide" Target="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slide" Target="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13.xml"/><Relationship Id="rId7" Type="http://schemas.openxmlformats.org/officeDocument/2006/relationships/image" Target="../media/image11.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www.complianceplace.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mailto:brit@complianceplace.com" TargetMode="External"/><Relationship Id="rId4" Type="http://schemas.openxmlformats.org/officeDocument/2006/relationships/hyperlink" Target="mailto:cmi@complianceplace.com"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AEFB0-51F2-5449-996C-73382891D2F9}"/>
              </a:ext>
            </a:extLst>
          </p:cNvPr>
          <p:cNvSpPr>
            <a:spLocks noGrp="1"/>
          </p:cNvSpPr>
          <p:nvPr>
            <p:ph type="ctrTitle"/>
          </p:nvPr>
        </p:nvSpPr>
        <p:spPr/>
        <p:txBody>
          <a:bodyPr/>
          <a:lstStyle/>
          <a:p>
            <a:r>
              <a:rPr lang="en-US"/>
              <a:t>Machine guarding </a:t>
            </a:r>
          </a:p>
        </p:txBody>
      </p:sp>
      <p:sp>
        <p:nvSpPr>
          <p:cNvPr id="5" name="Subtitle 4">
            <a:extLst>
              <a:ext uri="{FF2B5EF4-FFF2-40B4-BE49-F238E27FC236}">
                <a16:creationId xmlns:a16="http://schemas.microsoft.com/office/drawing/2014/main" id="{B0F6D6CF-8D73-6643-A348-53AAE29FD1C2}"/>
              </a:ext>
            </a:extLst>
          </p:cNvPr>
          <p:cNvSpPr>
            <a:spLocks noGrp="1"/>
          </p:cNvSpPr>
          <p:nvPr>
            <p:ph type="subTitle" idx="1"/>
          </p:nvPr>
        </p:nvSpPr>
        <p:spPr/>
        <p:txBody>
          <a:bodyPr/>
          <a:lstStyle/>
          <a:p>
            <a:r>
              <a:rPr lang="en-US"/>
              <a:t>Best Practices &amp; OSHA Standards</a:t>
            </a:r>
          </a:p>
        </p:txBody>
      </p:sp>
      <p:pic>
        <p:nvPicPr>
          <p:cNvPr id="6" name="Picture 5">
            <a:extLst>
              <a:ext uri="{FF2B5EF4-FFF2-40B4-BE49-F238E27FC236}">
                <a16:creationId xmlns:a16="http://schemas.microsoft.com/office/drawing/2014/main" id="{9DC77694-E6B7-4AA6-9C0C-E6289B785537}"/>
              </a:ext>
            </a:extLst>
          </p:cNvPr>
          <p:cNvPicPr>
            <a:picLocks noChangeAspect="1"/>
          </p:cNvPicPr>
          <p:nvPr/>
        </p:nvPicPr>
        <p:blipFill>
          <a:blip r:embed="rId2"/>
          <a:stretch>
            <a:fillRect/>
          </a:stretch>
        </p:blipFill>
        <p:spPr>
          <a:xfrm>
            <a:off x="9105900" y="5216652"/>
            <a:ext cx="2049780" cy="819912"/>
          </a:xfrm>
          <a:prstGeom prst="rect">
            <a:avLst/>
          </a:prstGeom>
        </p:spPr>
      </p:pic>
    </p:spTree>
    <p:extLst>
      <p:ext uri="{BB962C8B-B14F-4D97-AF65-F5344CB8AC3E}">
        <p14:creationId xmlns:p14="http://schemas.microsoft.com/office/powerpoint/2010/main" val="183336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FFE52D-53F9-41B6-B379-D91CBFA201B7}"/>
              </a:ext>
            </a:extLst>
          </p:cNvPr>
          <p:cNvSpPr>
            <a:spLocks noGrp="1"/>
          </p:cNvSpPr>
          <p:nvPr>
            <p:ph idx="1"/>
          </p:nvPr>
        </p:nvSpPr>
        <p:spPr>
          <a:xfrm>
            <a:off x="1097280" y="1925328"/>
            <a:ext cx="10058400" cy="3760891"/>
          </a:xfrm>
        </p:spPr>
        <p:txBody>
          <a:bodyPr vert="horz" lIns="0" tIns="45720" rIns="0" bIns="45720" numCol="2" rtlCol="0" anchor="t">
            <a:normAutofit fontScale="92500"/>
          </a:bodyPr>
          <a:lstStyle/>
          <a:p>
            <a:pPr marL="383540" lvl="1"/>
            <a:r>
              <a:rPr lang="en-US" sz="2000" b="1" dirty="0"/>
              <a:t>1910 Subpart O - Machinery and Machine Guarding</a:t>
            </a:r>
          </a:p>
          <a:p>
            <a:pPr marL="566420" lvl="2"/>
            <a:r>
              <a:rPr lang="en-US" sz="1600" dirty="0">
                <a:cs typeface="Calibri"/>
              </a:rPr>
              <a:t>1910.211 - Definitions.</a:t>
            </a:r>
          </a:p>
          <a:p>
            <a:pPr marL="566420" lvl="2"/>
            <a:r>
              <a:rPr lang="en-US" sz="1600" dirty="0">
                <a:cs typeface="Calibri"/>
              </a:rPr>
              <a:t>1910.212 - General requirements for all machines.</a:t>
            </a:r>
          </a:p>
          <a:p>
            <a:pPr marL="566420" lvl="2"/>
            <a:r>
              <a:rPr lang="en-US" sz="1600" dirty="0">
                <a:cs typeface="Calibri"/>
              </a:rPr>
              <a:t>1910.213 - Woodworking machinery requirements.</a:t>
            </a:r>
          </a:p>
          <a:p>
            <a:pPr marL="566420" lvl="2"/>
            <a:r>
              <a:rPr lang="en-US" sz="1600" dirty="0">
                <a:cs typeface="Calibri"/>
              </a:rPr>
              <a:t>1910.214 - Cooperage machinery. Reserved</a:t>
            </a:r>
          </a:p>
          <a:p>
            <a:pPr marL="566420" lvl="2"/>
            <a:r>
              <a:rPr lang="en-US" sz="1600" dirty="0">
                <a:cs typeface="Calibri"/>
              </a:rPr>
              <a:t>1910.215 - Abrasive wheel machinery.</a:t>
            </a:r>
          </a:p>
          <a:p>
            <a:pPr marL="566420" lvl="2"/>
            <a:r>
              <a:rPr lang="en-US" sz="1600" dirty="0">
                <a:cs typeface="Calibri"/>
              </a:rPr>
              <a:t>1910.216 - Mills and calenders in the rubber and plastics industries.</a:t>
            </a:r>
          </a:p>
          <a:p>
            <a:pPr marL="566420" lvl="2"/>
            <a:r>
              <a:rPr lang="en-US" sz="1600" dirty="0">
                <a:cs typeface="Calibri"/>
              </a:rPr>
              <a:t>1910.217 - Mechanical power presses.</a:t>
            </a:r>
          </a:p>
          <a:p>
            <a:pPr marL="566420" lvl="2"/>
            <a:r>
              <a:rPr lang="en-US" sz="1600" dirty="0">
                <a:cs typeface="Calibri"/>
              </a:rPr>
              <a:t>1910.218 - Forging machines.</a:t>
            </a:r>
          </a:p>
          <a:p>
            <a:pPr marL="566420" lvl="2"/>
            <a:r>
              <a:rPr lang="en-US" sz="1600" dirty="0">
                <a:cs typeface="Calibri"/>
              </a:rPr>
              <a:t>1910.219 - Mechanical power-transmission apparatus.</a:t>
            </a:r>
          </a:p>
          <a:p>
            <a:pPr marL="383540" lvl="1"/>
            <a:r>
              <a:rPr lang="en-US" sz="2000" b="1" dirty="0">
                <a:cs typeface="Calibri"/>
              </a:rPr>
              <a:t>1910 Subpart P - Hand and Portable Powered Tools and Other Hand-Held Equipment</a:t>
            </a:r>
          </a:p>
          <a:p>
            <a:pPr marL="566420" lvl="2">
              <a:spcAft>
                <a:spcPts val="1800"/>
              </a:spcAft>
            </a:pPr>
            <a:r>
              <a:rPr lang="en-US" sz="1600" dirty="0">
                <a:cs typeface="Calibri"/>
              </a:rPr>
              <a:t>1910.243 - Guarding of portable powered tools.</a:t>
            </a:r>
          </a:p>
          <a:p>
            <a:pPr marL="383540" lvl="1"/>
            <a:r>
              <a:rPr lang="en-US" sz="2000" b="1" dirty="0"/>
              <a:t>1904 Subpart E- Reporting Fatality, Injury and Illness Information to the Government</a:t>
            </a:r>
          </a:p>
          <a:p>
            <a:pPr marL="566420" lvl="2">
              <a:spcAft>
                <a:spcPts val="1800"/>
              </a:spcAft>
            </a:pPr>
            <a:r>
              <a:rPr lang="en-US" sz="1600" dirty="0">
                <a:cs typeface="Calibri"/>
              </a:rPr>
              <a:t>Amputation must be reported to OSHA within 24 hours</a:t>
            </a:r>
          </a:p>
          <a:p>
            <a:pPr marL="383540" lvl="1"/>
            <a:r>
              <a:rPr lang="en-US" sz="2000" b="1" dirty="0"/>
              <a:t>1910 Subpart A- General</a:t>
            </a:r>
            <a:endParaRPr lang="en-US" sz="2000" b="1" dirty="0">
              <a:cs typeface="Calibri"/>
            </a:endParaRPr>
          </a:p>
          <a:p>
            <a:pPr marL="566420" lvl="2"/>
            <a:r>
              <a:rPr lang="en-US" sz="1600" dirty="0"/>
              <a:t>Workplace free of hazards that can cause severe injury or illness</a:t>
            </a:r>
            <a:endParaRPr lang="en-US" sz="1600" dirty="0">
              <a:cs typeface="Calibri"/>
            </a:endParaRPr>
          </a:p>
        </p:txBody>
      </p:sp>
      <p:sp>
        <p:nvSpPr>
          <p:cNvPr id="2" name="Title 1">
            <a:extLst>
              <a:ext uri="{FF2B5EF4-FFF2-40B4-BE49-F238E27FC236}">
                <a16:creationId xmlns:a16="http://schemas.microsoft.com/office/drawing/2014/main" id="{D0A7ED8C-1A9C-4D3F-8586-CCC6C21F3AF4}"/>
              </a:ext>
            </a:extLst>
          </p:cNvPr>
          <p:cNvSpPr>
            <a:spLocks noGrp="1"/>
          </p:cNvSpPr>
          <p:nvPr>
            <p:ph type="title"/>
          </p:nvPr>
        </p:nvSpPr>
        <p:spPr/>
        <p:txBody>
          <a:bodyPr/>
          <a:lstStyle/>
          <a:p>
            <a:r>
              <a:rPr lang="en-US"/>
              <a:t>OSHA Regulations related to Machine Guarding</a:t>
            </a:r>
          </a:p>
        </p:txBody>
      </p:sp>
    </p:spTree>
    <p:extLst>
      <p:ext uri="{BB962C8B-B14F-4D97-AF65-F5344CB8AC3E}">
        <p14:creationId xmlns:p14="http://schemas.microsoft.com/office/powerpoint/2010/main" val="380745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D5B0FB5-A0F1-62B1-5B8D-F2A06E7E2C9C}"/>
              </a:ext>
            </a:extLst>
          </p:cNvPr>
          <p:cNvSpPr>
            <a:spLocks noGrp="1"/>
          </p:cNvSpPr>
          <p:nvPr>
            <p:ph type="title"/>
          </p:nvPr>
        </p:nvSpPr>
        <p:spPr>
          <a:xfrm>
            <a:off x="1097280" y="942871"/>
            <a:ext cx="10058400" cy="882859"/>
          </a:xfrm>
        </p:spPr>
        <p:txBody>
          <a:bodyPr>
            <a:normAutofit fontScale="90000"/>
          </a:bodyPr>
          <a:lstStyle/>
          <a:p>
            <a:pPr algn="ctr">
              <a:lnSpc>
                <a:spcPct val="100000"/>
              </a:lnSpc>
              <a:spcBef>
                <a:spcPts val="1200"/>
              </a:spcBef>
              <a:spcAft>
                <a:spcPts val="200"/>
              </a:spcAft>
            </a:pPr>
            <a:r>
              <a:rPr lang="en-US" sz="3100" b="1" i="1" dirty="0">
                <a:ea typeface="+mj-lt"/>
                <a:cs typeface="+mj-lt"/>
              </a:rPr>
              <a:t>OSHA's National Emphasis Program (NEP) on</a:t>
            </a:r>
            <a:endParaRPr lang="en-US" sz="3100">
              <a:ea typeface="+mj-lt"/>
              <a:cs typeface="+mj-lt"/>
            </a:endParaRPr>
          </a:p>
          <a:p>
            <a:pPr algn="ctr">
              <a:lnSpc>
                <a:spcPct val="100000"/>
              </a:lnSpc>
              <a:spcBef>
                <a:spcPts val="1200"/>
              </a:spcBef>
              <a:spcAft>
                <a:spcPts val="200"/>
              </a:spcAft>
            </a:pPr>
            <a:r>
              <a:rPr lang="en-US" b="1" i="1" dirty="0">
                <a:ea typeface="+mj-lt"/>
                <a:cs typeface="+mj-lt"/>
              </a:rPr>
              <a:t>Amputations in Manufacturing Industries</a:t>
            </a:r>
            <a:endParaRPr lang="en-US" dirty="0">
              <a:ea typeface="Calibri" panose="020F0502020204030204"/>
              <a:cs typeface="Calibri" panose="020F0502020204030204"/>
            </a:endParaRPr>
          </a:p>
        </p:txBody>
      </p:sp>
      <p:sp>
        <p:nvSpPr>
          <p:cNvPr id="13" name="Content Placeholder 12">
            <a:extLst>
              <a:ext uri="{FF2B5EF4-FFF2-40B4-BE49-F238E27FC236}">
                <a16:creationId xmlns:a16="http://schemas.microsoft.com/office/drawing/2014/main" id="{AE642A4A-F128-EBBE-43D7-1FE25F326F59}"/>
              </a:ext>
            </a:extLst>
          </p:cNvPr>
          <p:cNvSpPr>
            <a:spLocks noGrp="1"/>
          </p:cNvSpPr>
          <p:nvPr>
            <p:ph idx="1"/>
          </p:nvPr>
        </p:nvSpPr>
        <p:spPr>
          <a:xfrm>
            <a:off x="1097280" y="2441575"/>
            <a:ext cx="10058400" cy="3473553"/>
          </a:xfrm>
        </p:spPr>
        <p:txBody>
          <a:bodyPr vert="horz" lIns="0" tIns="45720" rIns="0" bIns="45720" rtlCol="0" anchor="t">
            <a:normAutofit lnSpcReduction="10000"/>
          </a:bodyPr>
          <a:lstStyle/>
          <a:p>
            <a:pPr>
              <a:buClr>
                <a:srgbClr val="191919"/>
              </a:buClr>
              <a:buFont typeface="Arial" panose="020B0604020202020204" pitchFamily="34" charset="0"/>
              <a:buChar char="•"/>
            </a:pPr>
            <a:r>
              <a:rPr lang="en-US" dirty="0">
                <a:ea typeface="Calibri"/>
                <a:cs typeface="Calibri"/>
              </a:rPr>
              <a:t>Initially implemented 12/10/2019- Current directive CPL 03-00-022 updated in 2022</a:t>
            </a:r>
          </a:p>
          <a:p>
            <a:pPr marL="383540" lvl="1"/>
            <a:r>
              <a:rPr lang="en-US" sz="1700" dirty="0">
                <a:cs typeface="Calibri"/>
              </a:rPr>
              <a:t>In effect for 5 years from most recent</a:t>
            </a:r>
          </a:p>
          <a:p>
            <a:pPr>
              <a:buClr>
                <a:srgbClr val="191919"/>
              </a:buClr>
              <a:buFont typeface="Arial" panose="020B0604020202020204" pitchFamily="34" charset="0"/>
              <a:buChar char="•"/>
            </a:pPr>
            <a:r>
              <a:rPr lang="en-US" dirty="0">
                <a:ea typeface="Calibri"/>
                <a:cs typeface="Calibri"/>
              </a:rPr>
              <a:t>Targets businesses with:</a:t>
            </a:r>
          </a:p>
          <a:p>
            <a:pPr marL="383540" lvl="1"/>
            <a:r>
              <a:rPr lang="en-US" sz="1700" dirty="0">
                <a:ea typeface="Calibri"/>
                <a:cs typeface="Calibri"/>
              </a:rPr>
              <a:t>Designated NAICS code with violations related to "focus five"</a:t>
            </a:r>
          </a:p>
          <a:p>
            <a:pPr marL="383540" lvl="1"/>
            <a:r>
              <a:rPr lang="en-US" sz="1700" dirty="0">
                <a:ea typeface="Calibri"/>
                <a:cs typeface="Calibri"/>
              </a:rPr>
              <a:t>High BLS rates and amputations</a:t>
            </a:r>
          </a:p>
          <a:p>
            <a:pPr marL="383540" lvl="1"/>
            <a:r>
              <a:rPr lang="en-US" sz="1700" dirty="0">
                <a:ea typeface="Calibri"/>
                <a:cs typeface="Calibri"/>
              </a:rPr>
              <a:t>High employer-reported amputation numbers</a:t>
            </a:r>
          </a:p>
          <a:p>
            <a:pPr>
              <a:buClr>
                <a:srgbClr val="191919"/>
              </a:buClr>
              <a:buFont typeface="Arial" panose="020B0604020202020204" pitchFamily="34" charset="0"/>
              <a:buChar char="•"/>
            </a:pPr>
            <a:r>
              <a:rPr lang="en-US" dirty="0">
                <a:ea typeface="Calibri"/>
                <a:cs typeface="Calibri"/>
              </a:rPr>
              <a:t>Programmed and unprogrammed inspections</a:t>
            </a:r>
            <a:endParaRPr lang="en-US" dirty="0"/>
          </a:p>
          <a:p>
            <a:pPr>
              <a:buClr>
                <a:srgbClr val="191919"/>
              </a:buClr>
              <a:buFont typeface="Arial" panose="020B0604020202020204" pitchFamily="34" charset="0"/>
              <a:buChar char="•"/>
            </a:pPr>
            <a:r>
              <a:rPr lang="en-US" dirty="0">
                <a:ea typeface="+mn-lt"/>
                <a:cs typeface="+mn-lt"/>
              </a:rPr>
              <a:t>Complaints and referrals alleging potential exposures to amputation hazards that could result in injury must be handled by an inspection</a:t>
            </a:r>
            <a:endParaRPr lang="en-US" dirty="0">
              <a:ea typeface="Calibri"/>
              <a:cs typeface="Calibri"/>
            </a:endParaRPr>
          </a:p>
        </p:txBody>
      </p:sp>
    </p:spTree>
    <p:extLst>
      <p:ext uri="{BB962C8B-B14F-4D97-AF65-F5344CB8AC3E}">
        <p14:creationId xmlns:p14="http://schemas.microsoft.com/office/powerpoint/2010/main" val="341277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A0F394-D1D4-4237-A56C-EE07579BF42D}"/>
              </a:ext>
            </a:extLst>
          </p:cNvPr>
          <p:cNvGrpSpPr/>
          <p:nvPr/>
        </p:nvGrpSpPr>
        <p:grpSpPr>
          <a:xfrm>
            <a:off x="2654277" y="2372226"/>
            <a:ext cx="6888482" cy="3085268"/>
            <a:chOff x="0" y="-88886"/>
            <a:chExt cx="3861088" cy="1688245"/>
          </a:xfrm>
        </p:grpSpPr>
        <p:sp>
          <p:nvSpPr>
            <p:cNvPr id="6" name="Rectangle 5">
              <a:extLst>
                <a:ext uri="{FF2B5EF4-FFF2-40B4-BE49-F238E27FC236}">
                  <a16:creationId xmlns:a16="http://schemas.microsoft.com/office/drawing/2014/main" id="{ACFA4EA6-D2F3-4214-969A-E625B10F4D52}"/>
                </a:ext>
              </a:extLst>
            </p:cNvPr>
            <p:cNvSpPr/>
            <p:nvPr/>
          </p:nvSpPr>
          <p:spPr>
            <a:xfrm>
              <a:off x="0" y="-88886"/>
              <a:ext cx="3858734" cy="30401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b="1">
                  <a:solidFill>
                    <a:srgbClr val="FFFFFF"/>
                  </a:solidFill>
                  <a:effectLst/>
                  <a:ea typeface="Times New Roman" panose="02020603050405020304" pitchFamily="18" charset="0"/>
                  <a:cs typeface="Calibri" panose="020F0502020204030204" pitchFamily="34" charset="0"/>
                </a:rPr>
                <a:t>Five Focus OSHA Standards </a:t>
              </a:r>
              <a:endParaRPr lang="en-US" sz="2000">
                <a:effectLst/>
                <a:ea typeface="Calibri" panose="020F0502020204030204" pitchFamily="34" charset="0"/>
                <a:cs typeface="Times New Roman" panose="02020603050405020304" pitchFamily="18" charset="0"/>
              </a:endParaRPr>
            </a:p>
          </p:txBody>
        </p:sp>
        <p:sp>
          <p:nvSpPr>
            <p:cNvPr id="7" name="Text Box 200">
              <a:extLst>
                <a:ext uri="{FF2B5EF4-FFF2-40B4-BE49-F238E27FC236}">
                  <a16:creationId xmlns:a16="http://schemas.microsoft.com/office/drawing/2014/main" id="{AC2C3E0E-86A5-4579-BC55-4412D3610F40}"/>
                </a:ext>
              </a:extLst>
            </p:cNvPr>
            <p:cNvSpPr txBox="1"/>
            <p:nvPr/>
          </p:nvSpPr>
          <p:spPr>
            <a:xfrm>
              <a:off x="0" y="252679"/>
              <a:ext cx="3861088" cy="1346679"/>
            </a:xfrm>
            <a:prstGeom prst="rect">
              <a:avLst/>
            </a:prstGeom>
            <a:noFill/>
            <a:ln w="6350">
              <a:solidFill>
                <a:schemeClr val="tx2"/>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91440" rIns="91440" bIns="0" numCol="1" spcCol="0" rtlCol="0" fromWordArt="0" anchor="t" anchorCtr="0" forceAA="0" compatLnSpc="1">
              <a:prstTxWarp prst="textNoShape">
                <a:avLst/>
              </a:prstTxWarp>
              <a:spAutoFit/>
            </a:bodyPr>
            <a:lstStyle/>
            <a:p>
              <a:pPr marL="457200" marR="0" lvl="0" indent="-457200">
                <a:lnSpc>
                  <a:spcPct val="107000"/>
                </a:lnSpc>
                <a:spcBef>
                  <a:spcPts val="0"/>
                </a:spcBef>
                <a:spcAft>
                  <a:spcPts val="800"/>
                </a:spcAft>
                <a:buClr>
                  <a:srgbClr val="82B3F8"/>
                </a:buClr>
                <a:buSzPts val="1800"/>
                <a:buAutoNum type="arabicPeriod"/>
              </a:pPr>
              <a:r>
                <a:rPr lang="en-US" sz="2400" spc="-105">
                  <a:effectLst/>
                  <a:ea typeface="Calibri" panose="020F0502020204030204" pitchFamily="34" charset="0"/>
                  <a:cs typeface="Calibri"/>
                </a:rPr>
                <a:t>29 CFR </a:t>
              </a:r>
              <a:r>
                <a:rPr lang="en-US" sz="2400" spc="-105">
                  <a:ea typeface="Calibri" panose="020F0502020204030204" pitchFamily="34" charset="0"/>
                  <a:cs typeface="Calibri"/>
                </a:rPr>
                <a:t>1910.212-</a:t>
              </a:r>
              <a:r>
                <a:rPr lang="en-US" sz="2400" spc="-105">
                  <a:effectLst/>
                  <a:ea typeface="Calibri" panose="020F0502020204030204" pitchFamily="34" charset="0"/>
                  <a:cs typeface="Calibri"/>
                </a:rPr>
                <a:t> General requirements for machines</a:t>
              </a:r>
              <a:endParaRPr lang="en-US">
                <a:ea typeface="Calibri" panose="020F0502020204030204"/>
                <a:cs typeface="Calibri" panose="020F0502020204030204"/>
              </a:endParaRPr>
            </a:p>
            <a:p>
              <a:pPr marL="457200" indent="-457200">
                <a:lnSpc>
                  <a:spcPct val="107000"/>
                </a:lnSpc>
                <a:spcAft>
                  <a:spcPts val="800"/>
                </a:spcAft>
                <a:buClr>
                  <a:srgbClr val="82B3F8"/>
                </a:buClr>
                <a:buSzPts val="1800"/>
                <a:buAutoNum type="arabicPeriod"/>
              </a:pPr>
              <a:r>
                <a:rPr lang="en-US" sz="2400" spc="-105">
                  <a:effectLst/>
                  <a:ea typeface="Calibri" panose="020F0502020204030204" pitchFamily="34" charset="0"/>
                  <a:cs typeface="Calibri"/>
                </a:rPr>
                <a:t>29 CFR </a:t>
              </a:r>
              <a:r>
                <a:rPr lang="en-US" sz="2400" spc="-105">
                  <a:ea typeface="Calibri" panose="020F0502020204030204" pitchFamily="34" charset="0"/>
                  <a:cs typeface="Calibri"/>
                </a:rPr>
                <a:t>1910.213- </a:t>
              </a:r>
              <a:r>
                <a:rPr lang="en-US" sz="2400" spc="-105">
                  <a:effectLst/>
                  <a:ea typeface="Calibri" panose="020F0502020204030204" pitchFamily="34" charset="0"/>
                  <a:cs typeface="Calibri"/>
                </a:rPr>
                <a:t>Woodworking machinery</a:t>
              </a:r>
              <a:r>
                <a:rPr lang="en-US" sz="2400" spc="-105">
                  <a:ea typeface="Calibri" panose="020F0502020204030204" pitchFamily="34" charset="0"/>
                  <a:cs typeface="Calibri"/>
                </a:rPr>
                <a:t> </a:t>
              </a:r>
              <a:endParaRPr lang="en-US" sz="2400" spc="-105">
                <a:effectLst/>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800"/>
                </a:spcAft>
                <a:buClr>
                  <a:srgbClr val="82B3F8"/>
                </a:buClr>
                <a:buSzPts val="1800"/>
                <a:buAutoNum type="arabicPeriod"/>
              </a:pPr>
              <a:r>
                <a:rPr lang="en-US" sz="2400" spc="-105">
                  <a:effectLst/>
                  <a:ea typeface="Calibri" panose="020F0502020204030204" pitchFamily="34" charset="0"/>
                  <a:cs typeface="Calibri"/>
                </a:rPr>
                <a:t>29 CFR </a:t>
              </a:r>
              <a:r>
                <a:rPr lang="en-US" sz="2400" spc="-105">
                  <a:ea typeface="Calibri" panose="020F0502020204030204" pitchFamily="34" charset="0"/>
                  <a:cs typeface="Calibri"/>
                </a:rPr>
                <a:t>1910.217-</a:t>
              </a:r>
              <a:r>
                <a:rPr lang="en-US" sz="2400" spc="-105">
                  <a:effectLst/>
                  <a:ea typeface="Calibri" panose="020F0502020204030204" pitchFamily="34" charset="0"/>
                  <a:cs typeface="Calibri"/>
                </a:rPr>
                <a:t> Mechanical power presses</a:t>
              </a:r>
            </a:p>
            <a:p>
              <a:pPr marL="457200" marR="0" lvl="0" indent="-457200">
                <a:lnSpc>
                  <a:spcPct val="107000"/>
                </a:lnSpc>
                <a:spcBef>
                  <a:spcPts val="0"/>
                </a:spcBef>
                <a:spcAft>
                  <a:spcPts val="800"/>
                </a:spcAft>
                <a:buClr>
                  <a:srgbClr val="82B3F8"/>
                </a:buClr>
                <a:buSzPts val="1800"/>
                <a:buAutoNum type="arabicPeriod"/>
              </a:pPr>
              <a:r>
                <a:rPr lang="en-US" sz="2400" spc="-105">
                  <a:effectLst/>
                  <a:ea typeface="Calibri" panose="020F0502020204030204" pitchFamily="34" charset="0"/>
                  <a:cs typeface="Calibri"/>
                </a:rPr>
                <a:t>29 CFR </a:t>
              </a:r>
              <a:r>
                <a:rPr lang="en-US" sz="2400" spc="-105">
                  <a:ea typeface="Calibri" panose="020F0502020204030204" pitchFamily="34" charset="0"/>
                  <a:cs typeface="Calibri"/>
                </a:rPr>
                <a:t>1910.219-</a:t>
              </a:r>
              <a:r>
                <a:rPr lang="en-US" sz="2400" spc="-105">
                  <a:effectLst/>
                  <a:ea typeface="Calibri" panose="020F0502020204030204" pitchFamily="34" charset="0"/>
                  <a:cs typeface="Calibri"/>
                </a:rPr>
                <a:t> Mechanical power-transmissions</a:t>
              </a:r>
            </a:p>
            <a:p>
              <a:pPr marL="457200" indent="-457200">
                <a:lnSpc>
                  <a:spcPct val="107000"/>
                </a:lnSpc>
                <a:spcAft>
                  <a:spcPts val="800"/>
                </a:spcAft>
                <a:buClr>
                  <a:srgbClr val="82B3F8"/>
                </a:buClr>
                <a:buSzPts val="1800"/>
                <a:buAutoNum type="arabicPeriod"/>
              </a:pPr>
              <a:r>
                <a:rPr lang="en-US" sz="2400" spc="-105">
                  <a:effectLst/>
                  <a:ea typeface="Calibri" panose="020F0502020204030204" pitchFamily="34" charset="0"/>
                  <a:cs typeface="Calibri"/>
                </a:rPr>
                <a:t>29 CFR </a:t>
              </a:r>
              <a:r>
                <a:rPr lang="en-US" sz="2400" spc="-105">
                  <a:ea typeface="Calibri" panose="020F0502020204030204" pitchFamily="34" charset="0"/>
                  <a:cs typeface="Calibri"/>
                </a:rPr>
                <a:t>1910.147-</a:t>
              </a:r>
              <a:r>
                <a:rPr lang="en-US" sz="2400" spc="-105">
                  <a:effectLst/>
                  <a:ea typeface="Calibri" panose="020F0502020204030204" pitchFamily="34" charset="0"/>
                  <a:cs typeface="Calibri"/>
                </a:rPr>
                <a:t> Control of Hazardous Energy</a:t>
              </a:r>
              <a:r>
                <a:rPr lang="en-US" sz="2400" spc="-105">
                  <a:ea typeface="Calibri" panose="020F0502020204030204" pitchFamily="34" charset="0"/>
                  <a:cs typeface="Calibri"/>
                </a:rPr>
                <a:t> </a:t>
              </a:r>
              <a:endParaRPr lang="en-US" sz="2400" spc="-105">
                <a:effectLst/>
                <a:ea typeface="Calibri" panose="020F0502020204030204" pitchFamily="34" charset="0"/>
                <a:cs typeface="Times New Roman" panose="02020603050405020304" pitchFamily="18" charset="0"/>
              </a:endParaRPr>
            </a:p>
          </p:txBody>
        </p:sp>
      </p:grpSp>
      <p:sp>
        <p:nvSpPr>
          <p:cNvPr id="3" name="Subtitle 2">
            <a:extLst>
              <a:ext uri="{FF2B5EF4-FFF2-40B4-BE49-F238E27FC236}">
                <a16:creationId xmlns:a16="http://schemas.microsoft.com/office/drawing/2014/main" id="{D19754FE-3DB3-40C4-B7C1-858E23FC4FCD}"/>
              </a:ext>
            </a:extLst>
          </p:cNvPr>
          <p:cNvSpPr>
            <a:spLocks noGrp="1"/>
          </p:cNvSpPr>
          <p:nvPr>
            <p:ph type="subTitle" idx="1"/>
          </p:nvPr>
        </p:nvSpPr>
        <p:spPr>
          <a:xfrm>
            <a:off x="705173" y="961772"/>
            <a:ext cx="10807484" cy="1132631"/>
          </a:xfrm>
        </p:spPr>
        <p:txBody>
          <a:bodyPr vert="horz" lIns="91440" tIns="45720" rIns="91440" bIns="45720" rtlCol="0" anchor="t">
            <a:noAutofit/>
          </a:bodyPr>
          <a:lstStyle/>
          <a:p>
            <a:pPr algn="ctr"/>
            <a:r>
              <a:rPr lang="en-US" sz="3200" b="1" i="1"/>
              <a:t>OSHA's National Emphasis Program (NEP) on</a:t>
            </a:r>
            <a:endParaRPr lang="en-US" sz="3200" b="1" i="1">
              <a:ea typeface="Calibri"/>
              <a:cs typeface="Calibri"/>
            </a:endParaRPr>
          </a:p>
          <a:p>
            <a:pPr algn="ctr"/>
            <a:r>
              <a:rPr lang="en-US" sz="2800" b="1" i="1"/>
              <a:t>Amputations in Manufacturing Industries</a:t>
            </a:r>
            <a:endParaRPr lang="en-US" sz="2800" b="1" i="1">
              <a:ea typeface="Calibri"/>
              <a:cs typeface="Calibri"/>
            </a:endParaRPr>
          </a:p>
          <a:p>
            <a:pPr algn="ctr"/>
            <a:endParaRPr lang="en-US"/>
          </a:p>
        </p:txBody>
      </p:sp>
    </p:spTree>
    <p:extLst>
      <p:ext uri="{BB962C8B-B14F-4D97-AF65-F5344CB8AC3E}">
        <p14:creationId xmlns:p14="http://schemas.microsoft.com/office/powerpoint/2010/main" val="203629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F661A-6C5A-EA2F-E7EB-97F96842BA1A}"/>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41A682A9-3A59-93E2-3CD1-C9F798096CB2}"/>
              </a:ext>
            </a:extLst>
          </p:cNvPr>
          <p:cNvSpPr>
            <a:spLocks noGrp="1"/>
          </p:cNvSpPr>
          <p:nvPr>
            <p:ph type="title"/>
          </p:nvPr>
        </p:nvSpPr>
        <p:spPr>
          <a:xfrm>
            <a:off x="1097280" y="942871"/>
            <a:ext cx="10058400" cy="882859"/>
          </a:xfrm>
        </p:spPr>
        <p:txBody>
          <a:bodyPr>
            <a:normAutofit fontScale="90000"/>
          </a:bodyPr>
          <a:lstStyle/>
          <a:p>
            <a:pPr algn="ctr">
              <a:lnSpc>
                <a:spcPct val="100000"/>
              </a:lnSpc>
              <a:spcBef>
                <a:spcPts val="1200"/>
              </a:spcBef>
              <a:spcAft>
                <a:spcPts val="200"/>
              </a:spcAft>
            </a:pPr>
            <a:r>
              <a:rPr lang="en-US" sz="3100" b="1" i="1" dirty="0">
                <a:ea typeface="+mj-lt"/>
                <a:cs typeface="+mj-lt"/>
              </a:rPr>
              <a:t>OSHA's National Emphasis Program (NEP) on</a:t>
            </a:r>
            <a:endParaRPr lang="en-US" sz="3100">
              <a:ea typeface="+mj-lt"/>
              <a:cs typeface="+mj-lt"/>
            </a:endParaRPr>
          </a:p>
          <a:p>
            <a:pPr algn="ctr">
              <a:lnSpc>
                <a:spcPct val="100000"/>
              </a:lnSpc>
              <a:spcBef>
                <a:spcPts val="1200"/>
              </a:spcBef>
              <a:spcAft>
                <a:spcPts val="200"/>
              </a:spcAft>
            </a:pPr>
            <a:r>
              <a:rPr lang="en-US" b="1" i="1" dirty="0">
                <a:ea typeface="+mj-lt"/>
                <a:cs typeface="+mj-lt"/>
              </a:rPr>
              <a:t>Amputations in Manufacturing Industries</a:t>
            </a:r>
            <a:endParaRPr lang="en-US" dirty="0">
              <a:ea typeface="Calibri" panose="020F0502020204030204"/>
              <a:cs typeface="Calibri" panose="020F0502020204030204"/>
            </a:endParaRPr>
          </a:p>
        </p:txBody>
      </p:sp>
      <p:sp>
        <p:nvSpPr>
          <p:cNvPr id="13" name="Content Placeholder 12">
            <a:extLst>
              <a:ext uri="{FF2B5EF4-FFF2-40B4-BE49-F238E27FC236}">
                <a16:creationId xmlns:a16="http://schemas.microsoft.com/office/drawing/2014/main" id="{B5C5D3E2-EE3E-3EC9-FAA1-9A42F792295E}"/>
              </a:ext>
            </a:extLst>
          </p:cNvPr>
          <p:cNvSpPr>
            <a:spLocks noGrp="1"/>
          </p:cNvSpPr>
          <p:nvPr>
            <p:ph idx="1"/>
          </p:nvPr>
        </p:nvSpPr>
        <p:spPr>
          <a:xfrm>
            <a:off x="1097280" y="2441576"/>
            <a:ext cx="10058400" cy="3427516"/>
          </a:xfrm>
        </p:spPr>
        <p:txBody>
          <a:bodyPr vert="horz" lIns="0" tIns="45720" rIns="0" bIns="45720" rtlCol="0" anchor="t">
            <a:normAutofit/>
          </a:bodyPr>
          <a:lstStyle/>
          <a:p>
            <a:pPr marL="0" indent="0">
              <a:buClr>
                <a:srgbClr val="191919"/>
              </a:buClr>
              <a:buNone/>
            </a:pPr>
            <a:r>
              <a:rPr lang="en-US" dirty="0">
                <a:ea typeface="Calibri"/>
                <a:cs typeface="Calibri"/>
              </a:rPr>
              <a:t>NEP states:</a:t>
            </a:r>
          </a:p>
          <a:p>
            <a:pPr>
              <a:buClr>
                <a:srgbClr val="191919"/>
              </a:buClr>
              <a:buFont typeface="Arial" panose="020B0604020202020204" pitchFamily="34" charset="0"/>
              <a:buChar char="•"/>
            </a:pPr>
            <a:r>
              <a:rPr lang="en-US" dirty="0">
                <a:ea typeface="Calibri"/>
                <a:cs typeface="Calibri"/>
              </a:rPr>
              <a:t>Walkaround of workplace. Pay particular attention to employee exposure to nip points, pinch points, shear points, cutting actions, and other points of operation</a:t>
            </a:r>
          </a:p>
          <a:p>
            <a:pPr>
              <a:buClr>
                <a:srgbClr val="191919"/>
              </a:buClr>
              <a:buFont typeface="Arial" panose="020B0604020202020204" pitchFamily="34" charset="0"/>
              <a:buChar char="•"/>
            </a:pPr>
            <a:r>
              <a:rPr lang="en-US" dirty="0">
                <a:ea typeface="Calibri"/>
                <a:cs typeface="Calibri"/>
              </a:rPr>
              <a:t>Evaluate employee exposures during setup, regular operation of the machine, clearing jams or upset conditions, making adjustments while the machine is operating, cleaning of the machine, oiling or greasing of the machine or machine pans, scheduled/unscheduled maintenance, and locking out and/or tagging out</a:t>
            </a:r>
          </a:p>
          <a:p>
            <a:pPr>
              <a:buClr>
                <a:srgbClr val="191919"/>
              </a:buClr>
              <a:buFont typeface="Arial" panose="020B0604020202020204" pitchFamily="34" charset="0"/>
              <a:buChar char="•"/>
            </a:pPr>
            <a:endParaRPr lang="en-US" dirty="0">
              <a:ea typeface="Calibri"/>
              <a:cs typeface="Calibri"/>
            </a:endParaRPr>
          </a:p>
        </p:txBody>
      </p:sp>
    </p:spTree>
    <p:extLst>
      <p:ext uri="{BB962C8B-B14F-4D97-AF65-F5344CB8AC3E}">
        <p14:creationId xmlns:p14="http://schemas.microsoft.com/office/powerpoint/2010/main" val="68080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083C8-C673-FA99-456F-1D4232C34C71}"/>
              </a:ext>
            </a:extLst>
          </p:cNvPr>
          <p:cNvSpPr>
            <a:spLocks noGrp="1"/>
          </p:cNvSpPr>
          <p:nvPr>
            <p:ph idx="1"/>
          </p:nvPr>
        </p:nvSpPr>
        <p:spPr/>
        <p:txBody>
          <a:bodyPr vert="horz" lIns="0" tIns="45720" rIns="0" bIns="45720" rtlCol="0" anchor="t">
            <a:normAutofit/>
          </a:bodyPr>
          <a:lstStyle/>
          <a:p>
            <a:r>
              <a:rPr lang="en-US" b="1" dirty="0">
                <a:cs typeface="Calibri"/>
              </a:rPr>
              <a:t>Initial:</a:t>
            </a:r>
          </a:p>
          <a:p>
            <a:r>
              <a:rPr lang="en-US" b="1" dirty="0">
                <a:cs typeface="Calibri"/>
              </a:rPr>
              <a:t>Job Hazard Analysis (JHA)/ Job Safety Analysis (JSA)</a:t>
            </a:r>
          </a:p>
          <a:p>
            <a:pPr marL="383540" lvl="1"/>
            <a:r>
              <a:rPr lang="en-US" dirty="0">
                <a:ea typeface="+mn-lt"/>
                <a:cs typeface="+mn-lt"/>
              </a:rPr>
              <a:t>A technique that focuses on job tasks as a way to identify hazards before they occur</a:t>
            </a:r>
          </a:p>
          <a:p>
            <a:pPr marL="383540" lvl="1"/>
            <a:r>
              <a:rPr lang="en-US" dirty="0">
                <a:ea typeface="+mn-lt"/>
                <a:cs typeface="+mn-lt"/>
              </a:rPr>
              <a:t>Focuses on the relationship between the worker, the task, the tools, and the work environment</a:t>
            </a:r>
          </a:p>
          <a:p>
            <a:pPr marL="200660" lvl="1" indent="0">
              <a:buNone/>
            </a:pPr>
            <a:endParaRPr lang="en-US" dirty="0">
              <a:cs typeface="Calibri"/>
            </a:endParaRPr>
          </a:p>
          <a:p>
            <a:pPr indent="0">
              <a:buClr>
                <a:srgbClr val="ECEEF7"/>
              </a:buClr>
            </a:pPr>
            <a:r>
              <a:rPr lang="en-US" b="1" dirty="0">
                <a:cs typeface="Calibri"/>
              </a:rPr>
              <a:t>Machine Guarding Assessment (MGA)</a:t>
            </a:r>
          </a:p>
          <a:p>
            <a:pPr marL="383540" lvl="1"/>
            <a:r>
              <a:rPr lang="en-US" dirty="0">
                <a:cs typeface="Calibri"/>
              </a:rPr>
              <a:t>Focused technique to identify areas of machines and equipment that have substandard or missing equipment safeguarding</a:t>
            </a:r>
          </a:p>
          <a:p>
            <a:pPr marL="383540" lvl="1"/>
            <a:endParaRPr lang="en-US" dirty="0">
              <a:cs typeface="Calibri"/>
            </a:endParaRPr>
          </a:p>
          <a:p>
            <a:pPr marL="383540" lvl="1"/>
            <a:endParaRPr lang="en-US" dirty="0">
              <a:cs typeface="Calibri"/>
            </a:endParaRPr>
          </a:p>
          <a:p>
            <a:pPr marL="251460" indent="-342900"/>
            <a:endParaRPr lang="en-US" dirty="0">
              <a:cs typeface="Calibri"/>
            </a:endParaRPr>
          </a:p>
        </p:txBody>
      </p:sp>
      <p:sp>
        <p:nvSpPr>
          <p:cNvPr id="3" name="Title 2">
            <a:extLst>
              <a:ext uri="{FF2B5EF4-FFF2-40B4-BE49-F238E27FC236}">
                <a16:creationId xmlns:a16="http://schemas.microsoft.com/office/drawing/2014/main" id="{739279DA-2B48-3216-B433-8F72DFB88F14}"/>
              </a:ext>
            </a:extLst>
          </p:cNvPr>
          <p:cNvSpPr>
            <a:spLocks noGrp="1"/>
          </p:cNvSpPr>
          <p:nvPr>
            <p:ph type="title"/>
          </p:nvPr>
        </p:nvSpPr>
        <p:spPr/>
        <p:txBody>
          <a:bodyPr/>
          <a:lstStyle/>
          <a:p>
            <a:r>
              <a:rPr lang="en-US">
                <a:cs typeface="Calibri"/>
              </a:rPr>
              <a:t>How to identify amputation hazards</a:t>
            </a:r>
          </a:p>
        </p:txBody>
      </p:sp>
    </p:spTree>
    <p:extLst>
      <p:ext uri="{BB962C8B-B14F-4D97-AF65-F5344CB8AC3E}">
        <p14:creationId xmlns:p14="http://schemas.microsoft.com/office/powerpoint/2010/main" val="6996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0D2CC-93D2-B46F-8769-D87C79BC4CE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C2AFAF-F9F4-BFCF-D6D2-40E3765455D3}"/>
              </a:ext>
            </a:extLst>
          </p:cNvPr>
          <p:cNvSpPr>
            <a:spLocks noGrp="1"/>
          </p:cNvSpPr>
          <p:nvPr>
            <p:ph idx="1"/>
          </p:nvPr>
        </p:nvSpPr>
        <p:spPr>
          <a:xfrm>
            <a:off x="1097280" y="2108201"/>
            <a:ext cx="6058894" cy="3760891"/>
          </a:xfrm>
        </p:spPr>
        <p:txBody>
          <a:bodyPr vert="horz" lIns="0" tIns="45720" rIns="0" bIns="45720" rtlCol="0" anchor="t">
            <a:normAutofit/>
          </a:bodyPr>
          <a:lstStyle/>
          <a:p>
            <a:pPr indent="0">
              <a:buClr>
                <a:srgbClr val="ECEEF7"/>
              </a:buClr>
            </a:pPr>
            <a:r>
              <a:rPr lang="en-US" b="1" dirty="0">
                <a:cs typeface="Calibri"/>
              </a:rPr>
              <a:t>To Maintain:</a:t>
            </a:r>
          </a:p>
          <a:p>
            <a:pPr indent="0">
              <a:buClr>
                <a:srgbClr val="ECEEF7"/>
              </a:buClr>
            </a:pPr>
            <a:r>
              <a:rPr lang="en-US" b="1" dirty="0">
                <a:cs typeface="Calibri"/>
              </a:rPr>
              <a:t>Pre-Job Machine Setup Checklist</a:t>
            </a:r>
          </a:p>
          <a:p>
            <a:pPr marL="383540" lvl="1"/>
            <a:r>
              <a:rPr lang="en-US" dirty="0">
                <a:cs typeface="Calibri"/>
              </a:rPr>
              <a:t>Process where operators verify all machine guards are properly installed and functioning</a:t>
            </a:r>
          </a:p>
          <a:p>
            <a:pPr marL="383540" lvl="1"/>
            <a:endParaRPr lang="en-US" dirty="0">
              <a:cs typeface="Calibri"/>
            </a:endParaRPr>
          </a:p>
          <a:p>
            <a:pPr marL="200660" lvl="1" indent="0">
              <a:buNone/>
            </a:pPr>
            <a:r>
              <a:rPr lang="en-US" sz="2000" b="1" dirty="0">
                <a:cs typeface="Calibri"/>
              </a:rPr>
              <a:t>Preventative Maintenance Program</a:t>
            </a:r>
          </a:p>
          <a:p>
            <a:pPr marL="383540" lvl="1"/>
            <a:r>
              <a:rPr lang="en-US" dirty="0">
                <a:cs typeface="Calibri"/>
              </a:rPr>
              <a:t>PM process to test and check guards on equipment, including interlocks and e-stops</a:t>
            </a:r>
          </a:p>
          <a:p>
            <a:pPr marL="383540" lvl="1"/>
            <a:endParaRPr lang="en-US" dirty="0">
              <a:cs typeface="Calibri"/>
            </a:endParaRPr>
          </a:p>
          <a:p>
            <a:pPr marL="251460" indent="-342900"/>
            <a:endParaRPr lang="en-US" dirty="0">
              <a:cs typeface="Calibri"/>
            </a:endParaRPr>
          </a:p>
        </p:txBody>
      </p:sp>
      <p:sp>
        <p:nvSpPr>
          <p:cNvPr id="3" name="Title 2">
            <a:extLst>
              <a:ext uri="{FF2B5EF4-FFF2-40B4-BE49-F238E27FC236}">
                <a16:creationId xmlns:a16="http://schemas.microsoft.com/office/drawing/2014/main" id="{41B6AB0D-1664-396F-0062-4B1BCA6FC319}"/>
              </a:ext>
            </a:extLst>
          </p:cNvPr>
          <p:cNvSpPr>
            <a:spLocks noGrp="1"/>
          </p:cNvSpPr>
          <p:nvPr>
            <p:ph type="title"/>
          </p:nvPr>
        </p:nvSpPr>
        <p:spPr/>
        <p:txBody>
          <a:bodyPr/>
          <a:lstStyle/>
          <a:p>
            <a:r>
              <a:rPr lang="en-US">
                <a:cs typeface="Calibri"/>
              </a:rPr>
              <a:t>How to identify amputation hazards</a:t>
            </a:r>
          </a:p>
        </p:txBody>
      </p:sp>
    </p:spTree>
    <p:extLst>
      <p:ext uri="{BB962C8B-B14F-4D97-AF65-F5344CB8AC3E}">
        <p14:creationId xmlns:p14="http://schemas.microsoft.com/office/powerpoint/2010/main" val="72418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879FD1-1AD8-3889-1A5B-48FCB3466A75}"/>
              </a:ext>
            </a:extLst>
          </p:cNvPr>
          <p:cNvSpPr>
            <a:spLocks noGrp="1"/>
          </p:cNvSpPr>
          <p:nvPr>
            <p:ph idx="1"/>
          </p:nvPr>
        </p:nvSpPr>
        <p:spPr/>
        <p:txBody>
          <a:bodyPr vert="horz" lIns="0" tIns="45720" rIns="0" bIns="45720" rtlCol="0" anchor="t">
            <a:normAutofit/>
          </a:bodyPr>
          <a:lstStyle/>
          <a:p>
            <a:pPr marL="457200" indent="-457200">
              <a:buClr>
                <a:schemeClr val="tx2"/>
              </a:buClr>
              <a:buFont typeface="+mj-lt"/>
              <a:buAutoNum type="arabicPeriod"/>
            </a:pPr>
            <a:r>
              <a:rPr lang="en-US" dirty="0">
                <a:cs typeface="Calibri"/>
              </a:rPr>
              <a:t>All current equipment</a:t>
            </a:r>
            <a:endParaRPr lang="en-US" dirty="0">
              <a:ea typeface="Calibri" panose="020F0502020204030204"/>
              <a:cs typeface="Calibri"/>
            </a:endParaRPr>
          </a:p>
          <a:p>
            <a:pPr marL="457200" indent="-457200">
              <a:buClr>
                <a:schemeClr val="tx2"/>
              </a:buClr>
              <a:buFont typeface="+mj-lt"/>
              <a:buAutoNum type="arabicPeriod"/>
            </a:pPr>
            <a:r>
              <a:rPr lang="en-US" dirty="0">
                <a:cs typeface="Calibri"/>
              </a:rPr>
              <a:t>Any new / incoming equipment prior to start-up</a:t>
            </a:r>
            <a:endParaRPr lang="en-US" dirty="0">
              <a:ea typeface="Calibri" panose="020F0502020204030204"/>
              <a:cs typeface="Calibri"/>
            </a:endParaRPr>
          </a:p>
          <a:p>
            <a:pPr marL="457200" indent="-457200">
              <a:buClr>
                <a:schemeClr val="tx2"/>
              </a:buClr>
              <a:buFont typeface="+mj-lt"/>
              <a:buAutoNum type="arabicPeriod"/>
            </a:pPr>
            <a:r>
              <a:rPr lang="en-US" dirty="0">
                <a:cs typeface="Calibri"/>
              </a:rPr>
              <a:t>After any major equipment changes</a:t>
            </a:r>
            <a:endParaRPr lang="en-US" dirty="0">
              <a:ea typeface="Calibri" panose="020F0502020204030204"/>
              <a:cs typeface="Calibri"/>
            </a:endParaRPr>
          </a:p>
          <a:p>
            <a:endParaRPr lang="en-US" dirty="0">
              <a:cs typeface="Calibri"/>
            </a:endParaRPr>
          </a:p>
          <a:p>
            <a:r>
              <a:rPr lang="en-US" dirty="0">
                <a:cs typeface="Calibri"/>
              </a:rPr>
              <a:t>Includes:</a:t>
            </a:r>
          </a:p>
          <a:p>
            <a:pPr marL="383540" lvl="1"/>
            <a:r>
              <a:rPr lang="en-US" dirty="0">
                <a:cs typeface="Calibri"/>
              </a:rPr>
              <a:t>Large equipment and processes (e.g., production lines and conveyors, production equipment) and</a:t>
            </a:r>
          </a:p>
          <a:p>
            <a:pPr marL="383540" lvl="1"/>
            <a:r>
              <a:rPr lang="en-US" dirty="0">
                <a:cs typeface="Calibri"/>
              </a:rPr>
              <a:t>Independently operated and smaller equipment (e.g., table saws, drill presses, bench grinders, lathes, powered hand tools, machining equipment, woodworking equipment, etc.)</a:t>
            </a:r>
          </a:p>
          <a:p>
            <a:endParaRPr lang="en-US" dirty="0">
              <a:cs typeface="Calibri"/>
            </a:endParaRPr>
          </a:p>
        </p:txBody>
      </p:sp>
      <p:sp>
        <p:nvSpPr>
          <p:cNvPr id="3" name="Title 2">
            <a:extLst>
              <a:ext uri="{FF2B5EF4-FFF2-40B4-BE49-F238E27FC236}">
                <a16:creationId xmlns:a16="http://schemas.microsoft.com/office/drawing/2014/main" id="{5035701F-049C-E855-161A-9B074D56EFD9}"/>
              </a:ext>
            </a:extLst>
          </p:cNvPr>
          <p:cNvSpPr>
            <a:spLocks noGrp="1"/>
          </p:cNvSpPr>
          <p:nvPr>
            <p:ph type="title"/>
          </p:nvPr>
        </p:nvSpPr>
        <p:spPr/>
        <p:txBody>
          <a:bodyPr/>
          <a:lstStyle/>
          <a:p>
            <a:r>
              <a:rPr lang="en-US">
                <a:cs typeface="Calibri"/>
              </a:rPr>
              <a:t>When to conduct Machine Guarding Assessments</a:t>
            </a:r>
          </a:p>
        </p:txBody>
      </p:sp>
    </p:spTree>
    <p:extLst>
      <p:ext uri="{BB962C8B-B14F-4D97-AF65-F5344CB8AC3E}">
        <p14:creationId xmlns:p14="http://schemas.microsoft.com/office/powerpoint/2010/main" val="375349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8B570D-09CB-6872-9FBF-1BC9BC29F6D7}"/>
              </a:ext>
            </a:extLst>
          </p:cNvPr>
          <p:cNvSpPr>
            <a:spLocks noGrp="1"/>
          </p:cNvSpPr>
          <p:nvPr>
            <p:ph type="title"/>
          </p:nvPr>
        </p:nvSpPr>
        <p:spPr/>
        <p:txBody>
          <a:bodyPr/>
          <a:lstStyle/>
          <a:p>
            <a:r>
              <a:rPr lang="en-US"/>
              <a:t>Where to look- Recognizing Amputation hazards</a:t>
            </a:r>
          </a:p>
        </p:txBody>
      </p:sp>
      <p:sp>
        <p:nvSpPr>
          <p:cNvPr id="2" name="Text Placeholder 1">
            <a:extLst>
              <a:ext uri="{FF2B5EF4-FFF2-40B4-BE49-F238E27FC236}">
                <a16:creationId xmlns:a16="http://schemas.microsoft.com/office/drawing/2014/main" id="{F0C3324C-B70E-4E7F-9BC6-EDF9D83E7F61}"/>
              </a:ext>
            </a:extLst>
          </p:cNvPr>
          <p:cNvSpPr>
            <a:spLocks noGrp="1"/>
          </p:cNvSpPr>
          <p:nvPr>
            <p:ph type="body" idx="12"/>
          </p:nvPr>
        </p:nvSpPr>
        <p:spPr>
          <a:xfrm>
            <a:off x="4546150" y="2068092"/>
            <a:ext cx="3099700" cy="736282"/>
          </a:xfrm>
        </p:spPr>
        <p:txBody>
          <a:bodyPr/>
          <a:lstStyle/>
          <a:p>
            <a:pPr algn="ctr"/>
            <a:r>
              <a:rPr lang="en-US" b="1"/>
              <a:t>Hazardous Mechanical Motions </a:t>
            </a:r>
          </a:p>
        </p:txBody>
      </p:sp>
      <p:sp>
        <p:nvSpPr>
          <p:cNvPr id="4" name="Content Placeholder 3">
            <a:extLst>
              <a:ext uri="{FF2B5EF4-FFF2-40B4-BE49-F238E27FC236}">
                <a16:creationId xmlns:a16="http://schemas.microsoft.com/office/drawing/2014/main" id="{B4D726CD-D6CE-DFB0-6C6B-05E2CD5CA6C4}"/>
              </a:ext>
            </a:extLst>
          </p:cNvPr>
          <p:cNvSpPr>
            <a:spLocks noGrp="1"/>
          </p:cNvSpPr>
          <p:nvPr>
            <p:ph sz="half" idx="13"/>
          </p:nvPr>
        </p:nvSpPr>
        <p:spPr>
          <a:xfrm>
            <a:off x="4546150" y="2948471"/>
            <a:ext cx="3099701" cy="3169695"/>
          </a:xfrm>
        </p:spPr>
        <p:txBody>
          <a:bodyPr>
            <a:normAutofit/>
          </a:bodyPr>
          <a:lstStyle/>
          <a:p>
            <a:pPr lvl="1"/>
            <a:r>
              <a:rPr lang="en-US"/>
              <a:t>Rotating motion</a:t>
            </a:r>
          </a:p>
          <a:p>
            <a:pPr lvl="1"/>
            <a:r>
              <a:rPr lang="en-US"/>
              <a:t>Reciprocating motion</a:t>
            </a:r>
          </a:p>
          <a:p>
            <a:pPr lvl="1"/>
            <a:r>
              <a:rPr lang="en-US"/>
              <a:t>Transversing motion</a:t>
            </a:r>
          </a:p>
          <a:p>
            <a:pPr lvl="1"/>
            <a:r>
              <a:rPr lang="en-US"/>
              <a:t>Cutting action</a:t>
            </a:r>
          </a:p>
          <a:p>
            <a:pPr lvl="1"/>
            <a:r>
              <a:rPr lang="en-US"/>
              <a:t>Punching action</a:t>
            </a:r>
          </a:p>
          <a:p>
            <a:pPr lvl="1"/>
            <a:r>
              <a:rPr lang="en-US"/>
              <a:t>Shearing action</a:t>
            </a:r>
          </a:p>
          <a:p>
            <a:pPr lvl="1"/>
            <a:r>
              <a:rPr lang="en-US"/>
              <a:t>Bending action</a:t>
            </a:r>
          </a:p>
          <a:p>
            <a:pPr lvl="1"/>
            <a:r>
              <a:rPr lang="en-US"/>
              <a:t>In-running nip points</a:t>
            </a:r>
          </a:p>
          <a:p>
            <a:pPr lvl="1"/>
            <a:endParaRPr lang="en-US"/>
          </a:p>
        </p:txBody>
      </p:sp>
      <p:sp>
        <p:nvSpPr>
          <p:cNvPr id="5" name="Text Placeholder 4">
            <a:extLst>
              <a:ext uri="{FF2B5EF4-FFF2-40B4-BE49-F238E27FC236}">
                <a16:creationId xmlns:a16="http://schemas.microsoft.com/office/drawing/2014/main" id="{263A906B-032A-4F5B-8923-312E20FA39BC}"/>
              </a:ext>
            </a:extLst>
          </p:cNvPr>
          <p:cNvSpPr>
            <a:spLocks noGrp="1"/>
          </p:cNvSpPr>
          <p:nvPr>
            <p:ph type="body" idx="14"/>
          </p:nvPr>
        </p:nvSpPr>
        <p:spPr>
          <a:xfrm>
            <a:off x="829912" y="2068092"/>
            <a:ext cx="3099700" cy="736282"/>
          </a:xfrm>
        </p:spPr>
        <p:txBody>
          <a:bodyPr>
            <a:normAutofit/>
          </a:bodyPr>
          <a:lstStyle/>
          <a:p>
            <a:pPr algn="ctr"/>
            <a:r>
              <a:rPr lang="en-US" b="1" dirty="0"/>
              <a:t>Hazardous Mechanical Components</a:t>
            </a:r>
          </a:p>
        </p:txBody>
      </p:sp>
      <p:sp>
        <p:nvSpPr>
          <p:cNvPr id="10" name="Text Placeholder 9">
            <a:extLst>
              <a:ext uri="{FF2B5EF4-FFF2-40B4-BE49-F238E27FC236}">
                <a16:creationId xmlns:a16="http://schemas.microsoft.com/office/drawing/2014/main" id="{2DDE76A4-95C4-469F-AB2B-D084A3225EAC}"/>
              </a:ext>
            </a:extLst>
          </p:cNvPr>
          <p:cNvSpPr>
            <a:spLocks noGrp="1"/>
          </p:cNvSpPr>
          <p:nvPr>
            <p:ph type="body" idx="15"/>
          </p:nvPr>
        </p:nvSpPr>
        <p:spPr>
          <a:xfrm>
            <a:off x="8262388" y="2068092"/>
            <a:ext cx="3099700" cy="736282"/>
          </a:xfrm>
        </p:spPr>
        <p:txBody>
          <a:bodyPr/>
          <a:lstStyle/>
          <a:p>
            <a:pPr algn="ctr"/>
            <a:r>
              <a:rPr lang="en-US" b="1"/>
              <a:t>Hazardous Activities</a:t>
            </a:r>
          </a:p>
        </p:txBody>
      </p:sp>
      <p:sp>
        <p:nvSpPr>
          <p:cNvPr id="6" name="Content Placeholder 5">
            <a:extLst>
              <a:ext uri="{FF2B5EF4-FFF2-40B4-BE49-F238E27FC236}">
                <a16:creationId xmlns:a16="http://schemas.microsoft.com/office/drawing/2014/main" id="{9D84B2B2-C9C1-43C5-A702-048B19A43050}"/>
              </a:ext>
            </a:extLst>
          </p:cNvPr>
          <p:cNvSpPr>
            <a:spLocks noGrp="1"/>
          </p:cNvSpPr>
          <p:nvPr>
            <p:ph sz="half" idx="16"/>
          </p:nvPr>
        </p:nvSpPr>
        <p:spPr>
          <a:xfrm>
            <a:off x="829911" y="2948473"/>
            <a:ext cx="3099701" cy="3169694"/>
          </a:xfrm>
        </p:spPr>
        <p:txBody>
          <a:bodyPr/>
          <a:lstStyle/>
          <a:p>
            <a:pPr lvl="1"/>
            <a:r>
              <a:rPr lang="en-US"/>
              <a:t>Point of operation</a:t>
            </a:r>
          </a:p>
          <a:p>
            <a:pPr lvl="1"/>
            <a:r>
              <a:rPr lang="en-US"/>
              <a:t>Power-transmission apparatus</a:t>
            </a:r>
          </a:p>
          <a:p>
            <a:pPr lvl="1"/>
            <a:r>
              <a:rPr lang="en-US"/>
              <a:t>Other moving parts</a:t>
            </a:r>
          </a:p>
          <a:p>
            <a:endParaRPr lang="en-US"/>
          </a:p>
        </p:txBody>
      </p:sp>
      <p:sp>
        <p:nvSpPr>
          <p:cNvPr id="11" name="Content Placeholder 10">
            <a:extLst>
              <a:ext uri="{FF2B5EF4-FFF2-40B4-BE49-F238E27FC236}">
                <a16:creationId xmlns:a16="http://schemas.microsoft.com/office/drawing/2014/main" id="{214816DD-E799-4832-B76C-64372B2A4D2E}"/>
              </a:ext>
            </a:extLst>
          </p:cNvPr>
          <p:cNvSpPr>
            <a:spLocks noGrp="1"/>
          </p:cNvSpPr>
          <p:nvPr>
            <p:ph sz="half" idx="17"/>
          </p:nvPr>
        </p:nvSpPr>
        <p:spPr>
          <a:xfrm>
            <a:off x="8262388" y="2948471"/>
            <a:ext cx="3099701" cy="3169696"/>
          </a:xfrm>
        </p:spPr>
        <p:txBody>
          <a:bodyPr>
            <a:normAutofit/>
          </a:bodyPr>
          <a:lstStyle/>
          <a:p>
            <a:pPr lvl="1">
              <a:defRPr/>
            </a:pPr>
            <a:r>
              <a:rPr kumimoji="0" lang="en-US" sz="1400" b="0" i="0" u="none" strike="noStrike" kern="1200" cap="none" spc="0" normalizeH="0" baseline="0" noProof="0">
                <a:ln>
                  <a:noFill/>
                </a:ln>
                <a:solidFill>
                  <a:srgbClr val="091330"/>
                </a:solidFill>
                <a:effectLst/>
                <a:uLnTx/>
                <a:uFillTx/>
                <a:latin typeface="Calibri" panose="020F0502020204030204"/>
                <a:ea typeface="+mn-ea"/>
                <a:cs typeface="+mn-cs"/>
              </a:rPr>
              <a:t>Machine</a:t>
            </a:r>
            <a:r>
              <a:rPr lang="en-US"/>
              <a:t> inspection</a:t>
            </a:r>
          </a:p>
          <a:p>
            <a:pPr lvl="1">
              <a:defRPr/>
            </a:pPr>
            <a:r>
              <a:rPr lang="en-US"/>
              <a:t>Normal production operations</a:t>
            </a:r>
          </a:p>
          <a:p>
            <a:pPr lvl="1">
              <a:defRPr/>
            </a:pPr>
            <a:r>
              <a:rPr lang="en-US"/>
              <a:t>Clearing jams</a:t>
            </a:r>
          </a:p>
          <a:p>
            <a:pPr lvl="1">
              <a:defRPr/>
            </a:pPr>
            <a:r>
              <a:rPr lang="en-US"/>
              <a:t>Machine adjustments</a:t>
            </a:r>
          </a:p>
          <a:p>
            <a:pPr lvl="1">
              <a:defRPr/>
            </a:pPr>
            <a:r>
              <a:rPr lang="en-US"/>
              <a:t>Cleaning of machine</a:t>
            </a:r>
          </a:p>
          <a:p>
            <a:pPr lvl="1">
              <a:defRPr/>
            </a:pPr>
            <a:r>
              <a:rPr lang="en-US"/>
              <a:t>Lubricating of machine parts</a:t>
            </a:r>
          </a:p>
          <a:p>
            <a:pPr lvl="1">
              <a:defRPr/>
            </a:pPr>
            <a:r>
              <a:rPr lang="en-US"/>
              <a:t>Scheduled and unscheduled maintenance</a:t>
            </a:r>
          </a:p>
        </p:txBody>
      </p:sp>
    </p:spTree>
    <p:extLst>
      <p:ext uri="{BB962C8B-B14F-4D97-AF65-F5344CB8AC3E}">
        <p14:creationId xmlns:p14="http://schemas.microsoft.com/office/powerpoint/2010/main" val="8664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3802A9D3-2E4E-495D-AB72-1D45E3B5A3FC}"/>
              </a:ext>
            </a:extLst>
          </p:cNvPr>
          <p:cNvSpPr>
            <a:spLocks noGrp="1"/>
          </p:cNvSpPr>
          <p:nvPr>
            <p:ph type="title"/>
          </p:nvPr>
        </p:nvSpPr>
        <p:spPr/>
        <p:txBody>
          <a:bodyPr/>
          <a:lstStyle/>
          <a:p>
            <a:r>
              <a:rPr lang="en-US" dirty="0"/>
              <a:t>Where Machine Hazards Occur</a:t>
            </a:r>
          </a:p>
        </p:txBody>
      </p:sp>
      <p:sp>
        <p:nvSpPr>
          <p:cNvPr id="15" name="Rectangle 1">
            <a:hlinkClick r:id="rId4" action="ppaction://hlinksldjump"/>
            <a:extLst>
              <a:ext uri="{FF2B5EF4-FFF2-40B4-BE49-F238E27FC236}">
                <a16:creationId xmlns:a16="http://schemas.microsoft.com/office/drawing/2014/main" id="{10E5387B-003C-40D2-829C-FC95AEF73A57}"/>
              </a:ext>
            </a:extLst>
          </p:cNvPr>
          <p:cNvSpPr/>
          <p:nvPr/>
        </p:nvSpPr>
        <p:spPr>
          <a:xfrm>
            <a:off x="1352550" y="1571921"/>
            <a:ext cx="4114800" cy="640080"/>
          </a:xfrm>
          <a:prstGeom prst="roundRect">
            <a:avLst/>
          </a:prstGeom>
          <a:solidFill>
            <a:schemeClr val="accent5">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Point of operation</a:t>
            </a:r>
          </a:p>
        </p:txBody>
      </p:sp>
      <p:sp>
        <p:nvSpPr>
          <p:cNvPr id="16" name="Rectangle 2">
            <a:extLst>
              <a:ext uri="{FF2B5EF4-FFF2-40B4-BE49-F238E27FC236}">
                <a16:creationId xmlns:a16="http://schemas.microsoft.com/office/drawing/2014/main" id="{82EED0C0-45ED-459E-88A6-FF28C4FBAD42}"/>
              </a:ext>
            </a:extLst>
          </p:cNvPr>
          <p:cNvSpPr/>
          <p:nvPr/>
        </p:nvSpPr>
        <p:spPr>
          <a:xfrm>
            <a:off x="1352550" y="2258293"/>
            <a:ext cx="4114800" cy="640080"/>
          </a:xfrm>
          <a:prstGeom prst="roundRect">
            <a:avLst/>
          </a:prstGeom>
          <a:solidFill>
            <a:schemeClr val="tx1">
              <a:lumMod val="50000"/>
              <a:lumOff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Power transmission</a:t>
            </a:r>
          </a:p>
        </p:txBody>
      </p:sp>
      <p:sp>
        <p:nvSpPr>
          <p:cNvPr id="17" name="Rectangle 3">
            <a:extLst>
              <a:ext uri="{FF2B5EF4-FFF2-40B4-BE49-F238E27FC236}">
                <a16:creationId xmlns:a16="http://schemas.microsoft.com/office/drawing/2014/main" id="{AE0F8E5A-3845-4D85-A832-122B274C5976}"/>
              </a:ext>
            </a:extLst>
          </p:cNvPr>
          <p:cNvSpPr/>
          <p:nvPr/>
        </p:nvSpPr>
        <p:spPr>
          <a:xfrm>
            <a:off x="1352550" y="2944664"/>
            <a:ext cx="4114800" cy="640080"/>
          </a:xfrm>
          <a:prstGeom prst="roundRect">
            <a:avLst/>
          </a:prstGeom>
          <a:solidFill>
            <a:schemeClr val="tx1">
              <a:lumMod val="50000"/>
              <a:lumOff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Operating controls</a:t>
            </a:r>
          </a:p>
        </p:txBody>
      </p:sp>
      <p:sp>
        <p:nvSpPr>
          <p:cNvPr id="22" name="Rectangle 1a">
            <a:extLst>
              <a:ext uri="{FF2B5EF4-FFF2-40B4-BE49-F238E27FC236}">
                <a16:creationId xmlns:a16="http://schemas.microsoft.com/office/drawing/2014/main" id="{83337230-D27C-425F-9934-86A374DCE656}"/>
              </a:ext>
            </a:extLst>
          </p:cNvPr>
          <p:cNvSpPr/>
          <p:nvPr/>
        </p:nvSpPr>
        <p:spPr>
          <a:xfrm>
            <a:off x="1359059" y="1571921"/>
            <a:ext cx="4114800" cy="640080"/>
          </a:xfrm>
          <a:prstGeom prst="roundRect">
            <a:avLst/>
          </a:prstGeom>
          <a:solidFill>
            <a:schemeClr val="bg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Point of operation</a:t>
            </a:r>
          </a:p>
        </p:txBody>
      </p:sp>
      <p:sp>
        <p:nvSpPr>
          <p:cNvPr id="18" name="Rectangle: Rounded Corners 17">
            <a:extLst>
              <a:ext uri="{FF2B5EF4-FFF2-40B4-BE49-F238E27FC236}">
                <a16:creationId xmlns:a16="http://schemas.microsoft.com/office/drawing/2014/main" id="{7ECC1018-EF18-48FB-8D49-F0CCCEA3EA9C}"/>
              </a:ext>
            </a:extLst>
          </p:cNvPr>
          <p:cNvSpPr/>
          <p:nvPr/>
        </p:nvSpPr>
        <p:spPr>
          <a:xfrm>
            <a:off x="7245567" y="3846976"/>
            <a:ext cx="3981548" cy="2220686"/>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The point where work is performed on the material, such as cutting, shaping, boring, or forming of stock. </a:t>
            </a:r>
          </a:p>
          <a:p>
            <a:pPr algn="ctr"/>
            <a:endParaRPr lang="en-US" b="1">
              <a:solidFill>
                <a:schemeClr val="tx1"/>
              </a:solidFill>
            </a:endParaRPr>
          </a:p>
          <a:p>
            <a:pPr algn="ctr"/>
            <a:r>
              <a:rPr lang="en-US" b="1">
                <a:solidFill>
                  <a:schemeClr val="tx1"/>
                </a:solidFill>
              </a:rPr>
              <a:t>The point of operation is typically the most hazardous part of the machine.</a:t>
            </a:r>
          </a:p>
        </p:txBody>
      </p:sp>
      <p:sp>
        <p:nvSpPr>
          <p:cNvPr id="3" name="Content Placeholder 2">
            <a:extLst>
              <a:ext uri="{FF2B5EF4-FFF2-40B4-BE49-F238E27FC236}">
                <a16:creationId xmlns:a16="http://schemas.microsoft.com/office/drawing/2014/main" id="{F2BEBE10-79CF-8824-AA7D-7052DFD86A9E}"/>
              </a:ext>
            </a:extLst>
          </p:cNvPr>
          <p:cNvSpPr>
            <a:spLocks noGrp="1"/>
          </p:cNvSpPr>
          <p:nvPr>
            <p:ph idx="1"/>
          </p:nvPr>
        </p:nvSpPr>
        <p:spPr/>
        <p:txBody>
          <a:bodyPr/>
          <a:lstStyle/>
          <a:p>
            <a:endParaRPr lang="en-US" dirty="0"/>
          </a:p>
        </p:txBody>
      </p:sp>
    </p:spTree>
    <p:custDataLst>
      <p:tags r:id="rId1"/>
    </p:custDataLst>
    <p:extLst>
      <p:ext uri="{BB962C8B-B14F-4D97-AF65-F5344CB8AC3E}">
        <p14:creationId xmlns:p14="http://schemas.microsoft.com/office/powerpoint/2010/main" val="239183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34498924-9147-4CAB-AEE5-DF4868816412}"/>
              </a:ext>
            </a:extLst>
          </p:cNvPr>
          <p:cNvSpPr/>
          <p:nvPr/>
        </p:nvSpPr>
        <p:spPr>
          <a:xfrm>
            <a:off x="1352550" y="1571921"/>
            <a:ext cx="4114800" cy="640080"/>
          </a:xfrm>
          <a:prstGeom prst="roundRect">
            <a:avLst/>
          </a:prstGeom>
          <a:solidFill>
            <a:schemeClr val="tx1">
              <a:lumMod val="50000"/>
              <a:lumOff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Point of operation</a:t>
            </a:r>
          </a:p>
        </p:txBody>
      </p:sp>
      <p:sp>
        <p:nvSpPr>
          <p:cNvPr id="14" name="Rectangle 2">
            <a:hlinkClick r:id="rId4" action="ppaction://hlinksldjump"/>
            <a:extLst>
              <a:ext uri="{FF2B5EF4-FFF2-40B4-BE49-F238E27FC236}">
                <a16:creationId xmlns:a16="http://schemas.microsoft.com/office/drawing/2014/main" id="{AF38048F-49E1-4480-A486-E7CB84E586F1}"/>
              </a:ext>
            </a:extLst>
          </p:cNvPr>
          <p:cNvSpPr/>
          <p:nvPr/>
        </p:nvSpPr>
        <p:spPr>
          <a:xfrm>
            <a:off x="1352550" y="2258293"/>
            <a:ext cx="4114800" cy="640080"/>
          </a:xfrm>
          <a:prstGeom prst="roundRect">
            <a:avLst/>
          </a:prstGeom>
          <a:solidFill>
            <a:schemeClr val="accent5">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Power transmission</a:t>
            </a:r>
          </a:p>
        </p:txBody>
      </p:sp>
      <p:sp>
        <p:nvSpPr>
          <p:cNvPr id="15" name="Rectangle 3">
            <a:extLst>
              <a:ext uri="{FF2B5EF4-FFF2-40B4-BE49-F238E27FC236}">
                <a16:creationId xmlns:a16="http://schemas.microsoft.com/office/drawing/2014/main" id="{2CCA688A-207A-450F-8F76-149286B6F02C}"/>
              </a:ext>
            </a:extLst>
          </p:cNvPr>
          <p:cNvSpPr/>
          <p:nvPr/>
        </p:nvSpPr>
        <p:spPr>
          <a:xfrm>
            <a:off x="1352550" y="2944664"/>
            <a:ext cx="4114800" cy="640080"/>
          </a:xfrm>
          <a:prstGeom prst="roundRect">
            <a:avLst/>
          </a:prstGeom>
          <a:solidFill>
            <a:schemeClr val="tx1">
              <a:lumMod val="50000"/>
              <a:lumOff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Operating controls</a:t>
            </a:r>
          </a:p>
        </p:txBody>
      </p:sp>
      <p:sp>
        <p:nvSpPr>
          <p:cNvPr id="16" name="Rectangle 2a">
            <a:extLst>
              <a:ext uri="{FF2B5EF4-FFF2-40B4-BE49-F238E27FC236}">
                <a16:creationId xmlns:a16="http://schemas.microsoft.com/office/drawing/2014/main" id="{40480F1A-1641-403E-9AE9-C356B837B525}"/>
              </a:ext>
            </a:extLst>
          </p:cNvPr>
          <p:cNvSpPr/>
          <p:nvPr/>
        </p:nvSpPr>
        <p:spPr>
          <a:xfrm>
            <a:off x="1352550" y="2258292"/>
            <a:ext cx="4114800" cy="640080"/>
          </a:xfrm>
          <a:prstGeom prst="roundRect">
            <a:avLst/>
          </a:prstGeom>
          <a:solidFill>
            <a:schemeClr val="bg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Power transmission</a:t>
            </a:r>
          </a:p>
        </p:txBody>
      </p:sp>
      <p:sp>
        <p:nvSpPr>
          <p:cNvPr id="17" name="Title">
            <a:extLst>
              <a:ext uri="{FF2B5EF4-FFF2-40B4-BE49-F238E27FC236}">
                <a16:creationId xmlns:a16="http://schemas.microsoft.com/office/drawing/2014/main" id="{A7F3AF35-9D6B-4891-899E-51D2CEFD2F2E}"/>
              </a:ext>
            </a:extLst>
          </p:cNvPr>
          <p:cNvSpPr>
            <a:spLocks noGrp="1"/>
          </p:cNvSpPr>
          <p:nvPr>
            <p:ph type="title"/>
          </p:nvPr>
        </p:nvSpPr>
        <p:spPr/>
        <p:txBody>
          <a:bodyPr/>
          <a:lstStyle/>
          <a:p>
            <a:r>
              <a:rPr lang="en-US"/>
              <a:t>Where Machine Hazards Occur</a:t>
            </a:r>
          </a:p>
        </p:txBody>
      </p:sp>
      <p:sp>
        <p:nvSpPr>
          <p:cNvPr id="19" name="Rectangle: Rounded Corners 18">
            <a:extLst>
              <a:ext uri="{FF2B5EF4-FFF2-40B4-BE49-F238E27FC236}">
                <a16:creationId xmlns:a16="http://schemas.microsoft.com/office/drawing/2014/main" id="{1E483975-5DD7-4C58-8F47-F5F0AE4C915B}"/>
              </a:ext>
            </a:extLst>
          </p:cNvPr>
          <p:cNvSpPr/>
          <p:nvPr/>
        </p:nvSpPr>
        <p:spPr>
          <a:xfrm>
            <a:off x="7251249" y="4487545"/>
            <a:ext cx="3840398" cy="1427584"/>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solidFill>
              </a:rPr>
              <a:t>All components of the mechanical system that transmit energy to the part of the machine performing the work. </a:t>
            </a:r>
          </a:p>
        </p:txBody>
      </p:sp>
    </p:spTree>
    <p:custDataLst>
      <p:tags r:id="rId1"/>
    </p:custDataLst>
    <p:extLst>
      <p:ext uri="{BB962C8B-B14F-4D97-AF65-F5344CB8AC3E}">
        <p14:creationId xmlns:p14="http://schemas.microsoft.com/office/powerpoint/2010/main" val="347112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62F40894-9115-2FFC-FEB5-05607EA9B4CA}"/>
              </a:ext>
            </a:extLst>
          </p:cNvPr>
          <p:cNvSpPr>
            <a:spLocks noGrp="1"/>
          </p:cNvSpPr>
          <p:nvPr>
            <p:ph type="body" sz="half" idx="16"/>
          </p:nvPr>
        </p:nvSpPr>
        <p:spPr>
          <a:xfrm>
            <a:off x="4532082" y="5035777"/>
            <a:ext cx="3188795" cy="583534"/>
          </a:xfrm>
        </p:spPr>
        <p:txBody>
          <a:bodyPr>
            <a:noAutofit/>
          </a:bodyPr>
          <a:lstStyle/>
          <a:p>
            <a:r>
              <a:rPr lang="en-US" sz="1400" b="1" dirty="0"/>
              <a:t>Rebecca Caffrey, CSP</a:t>
            </a:r>
          </a:p>
          <a:p>
            <a:r>
              <a:rPr lang="en-US" sz="1400" dirty="0"/>
              <a:t>Manager, Health &amp; Safety Services</a:t>
            </a:r>
          </a:p>
        </p:txBody>
      </p:sp>
      <p:sp>
        <p:nvSpPr>
          <p:cNvPr id="9" name="Title 8">
            <a:extLst>
              <a:ext uri="{FF2B5EF4-FFF2-40B4-BE49-F238E27FC236}">
                <a16:creationId xmlns:a16="http://schemas.microsoft.com/office/drawing/2014/main" id="{1B6C6BD0-EDC9-7C44-A414-B66D25E34B52}"/>
              </a:ext>
            </a:extLst>
          </p:cNvPr>
          <p:cNvSpPr>
            <a:spLocks noGrp="1"/>
          </p:cNvSpPr>
          <p:nvPr>
            <p:ph type="title"/>
          </p:nvPr>
        </p:nvSpPr>
        <p:spPr/>
        <p:txBody>
          <a:bodyPr/>
          <a:lstStyle/>
          <a:p>
            <a:r>
              <a:rPr lang="en-US" dirty="0"/>
              <a:t>Speaker for today’s presentation</a:t>
            </a:r>
          </a:p>
        </p:txBody>
      </p:sp>
      <p:pic>
        <p:nvPicPr>
          <p:cNvPr id="26" name="Picture 25">
            <a:extLst>
              <a:ext uri="{FF2B5EF4-FFF2-40B4-BE49-F238E27FC236}">
                <a16:creationId xmlns:a16="http://schemas.microsoft.com/office/drawing/2014/main" id="{C0900A02-1DC6-E9EE-3F97-DB5752D81DED}"/>
              </a:ext>
            </a:extLst>
          </p:cNvPr>
          <p:cNvPicPr>
            <a:picLocks noChangeAspect="1"/>
          </p:cNvPicPr>
          <p:nvPr/>
        </p:nvPicPr>
        <p:blipFill>
          <a:blip r:embed="rId2"/>
          <a:stretch>
            <a:fillRect/>
          </a:stretch>
        </p:blipFill>
        <p:spPr>
          <a:xfrm>
            <a:off x="9105900" y="5216652"/>
            <a:ext cx="2049780" cy="819912"/>
          </a:xfrm>
          <a:prstGeom prst="rect">
            <a:avLst/>
          </a:prstGeom>
        </p:spPr>
      </p:pic>
      <p:pic>
        <p:nvPicPr>
          <p:cNvPr id="5" name="Picture 4">
            <a:extLst>
              <a:ext uri="{FF2B5EF4-FFF2-40B4-BE49-F238E27FC236}">
                <a16:creationId xmlns:a16="http://schemas.microsoft.com/office/drawing/2014/main" id="{EE5552AA-B057-4830-22DB-17230268DBB0}"/>
              </a:ext>
            </a:extLst>
          </p:cNvPr>
          <p:cNvPicPr>
            <a:picLocks noChangeAspect="1"/>
          </p:cNvPicPr>
          <p:nvPr/>
        </p:nvPicPr>
        <p:blipFill>
          <a:blip r:embed="rId3"/>
          <a:srcRect t="13429" b="12459"/>
          <a:stretch>
            <a:fillRect/>
          </a:stretch>
        </p:blipFill>
        <p:spPr>
          <a:xfrm>
            <a:off x="3647568" y="1614428"/>
            <a:ext cx="4896864" cy="3629143"/>
          </a:xfrm>
          <a:prstGeom prst="rect">
            <a:avLst/>
          </a:prstGeom>
        </p:spPr>
      </p:pic>
    </p:spTree>
    <p:extLst>
      <p:ext uri="{BB962C8B-B14F-4D97-AF65-F5344CB8AC3E}">
        <p14:creationId xmlns:p14="http://schemas.microsoft.com/office/powerpoint/2010/main" val="97984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ase pic">
            <a:extLst>
              <a:ext uri="{FF2B5EF4-FFF2-40B4-BE49-F238E27FC236}">
                <a16:creationId xmlns:a16="http://schemas.microsoft.com/office/drawing/2014/main" id="{573A5B93-BA3D-4E0D-B57A-05C3B5874031}"/>
              </a:ext>
            </a:extLst>
          </p:cNvPr>
          <p:cNvPicPr>
            <a:picLocks noChangeAspect="1"/>
          </p:cNvPicPr>
          <p:nvPr/>
        </p:nvPicPr>
        <p:blipFill rotWithShape="1">
          <a:blip r:embed="rId4"/>
          <a:srcRect l="31182" t="-162" r="11545" b="162"/>
          <a:stretch/>
        </p:blipFill>
        <p:spPr>
          <a:xfrm>
            <a:off x="6444707" y="694280"/>
            <a:ext cx="4787900" cy="5436211"/>
          </a:xfrm>
          <a:prstGeom prst="rect">
            <a:avLst/>
          </a:prstGeom>
          <a:effectLst>
            <a:outerShdw blurRad="50800" dist="38100" dir="10800000" algn="r" rotWithShape="0">
              <a:prstClr val="black">
                <a:alpha val="40000"/>
              </a:prstClr>
            </a:outerShdw>
          </a:effectLst>
        </p:spPr>
      </p:pic>
      <p:pic>
        <p:nvPicPr>
          <p:cNvPr id="10" name="Picture 1">
            <a:extLst>
              <a:ext uri="{FF2B5EF4-FFF2-40B4-BE49-F238E27FC236}">
                <a16:creationId xmlns:a16="http://schemas.microsoft.com/office/drawing/2014/main" id="{07CEB521-97D5-4478-B02C-1BB040205720}"/>
              </a:ext>
            </a:extLst>
          </p:cNvPr>
          <p:cNvPicPr>
            <a:picLocks noChangeAspect="1"/>
          </p:cNvPicPr>
          <p:nvPr/>
        </p:nvPicPr>
        <p:blipFill rotWithShape="1">
          <a:blip r:embed="rId5"/>
          <a:srcRect l="36308" t="-411" r="6657" b="411"/>
          <a:stretch/>
        </p:blipFill>
        <p:spPr>
          <a:xfrm>
            <a:off x="6567098" y="737127"/>
            <a:ext cx="4543119" cy="5350516"/>
          </a:xfrm>
          <a:prstGeom prst="rect">
            <a:avLst/>
          </a:prstGeom>
        </p:spPr>
      </p:pic>
      <p:pic>
        <p:nvPicPr>
          <p:cNvPr id="12" name="Picture 2">
            <a:extLst>
              <a:ext uri="{FF2B5EF4-FFF2-40B4-BE49-F238E27FC236}">
                <a16:creationId xmlns:a16="http://schemas.microsoft.com/office/drawing/2014/main" id="{AC3F7AA5-3258-4C69-8600-E19DFCD74852}"/>
              </a:ext>
            </a:extLst>
          </p:cNvPr>
          <p:cNvPicPr>
            <a:picLocks noChangeAspect="1"/>
          </p:cNvPicPr>
          <p:nvPr/>
        </p:nvPicPr>
        <p:blipFill rotWithShape="1">
          <a:blip r:embed="rId6"/>
          <a:srcRect l="5408" r="28014"/>
          <a:stretch/>
        </p:blipFill>
        <p:spPr>
          <a:xfrm>
            <a:off x="6518127" y="668536"/>
            <a:ext cx="4641060" cy="5487698"/>
          </a:xfrm>
          <a:prstGeom prst="rect">
            <a:avLst/>
          </a:prstGeom>
        </p:spPr>
      </p:pic>
      <p:pic>
        <p:nvPicPr>
          <p:cNvPr id="14" name="Picture 3">
            <a:extLst>
              <a:ext uri="{FF2B5EF4-FFF2-40B4-BE49-F238E27FC236}">
                <a16:creationId xmlns:a16="http://schemas.microsoft.com/office/drawing/2014/main" id="{DB817640-D10F-4A77-8E0F-4107C7593742}"/>
              </a:ext>
            </a:extLst>
          </p:cNvPr>
          <p:cNvPicPr>
            <a:picLocks noChangeAspect="1"/>
          </p:cNvPicPr>
          <p:nvPr/>
        </p:nvPicPr>
        <p:blipFill rotWithShape="1">
          <a:blip r:embed="rId7"/>
          <a:srcRect l="17168" r="23202"/>
          <a:stretch/>
        </p:blipFill>
        <p:spPr>
          <a:xfrm>
            <a:off x="6520688" y="682470"/>
            <a:ext cx="4635939" cy="5459830"/>
          </a:xfrm>
          <a:prstGeom prst="rect">
            <a:avLst/>
          </a:prstGeom>
        </p:spPr>
      </p:pic>
      <p:pic>
        <p:nvPicPr>
          <p:cNvPr id="16" name="Picture 4">
            <a:extLst>
              <a:ext uri="{FF2B5EF4-FFF2-40B4-BE49-F238E27FC236}">
                <a16:creationId xmlns:a16="http://schemas.microsoft.com/office/drawing/2014/main" id="{82FAC7AF-96B3-4B6A-9F65-74C4DABF0DA2}"/>
              </a:ext>
            </a:extLst>
          </p:cNvPr>
          <p:cNvPicPr>
            <a:picLocks noChangeAspect="1"/>
          </p:cNvPicPr>
          <p:nvPr/>
        </p:nvPicPr>
        <p:blipFill rotWithShape="1">
          <a:blip r:embed="rId8"/>
          <a:srcRect l="22274" t="939" r="24033" b="-939"/>
          <a:stretch/>
        </p:blipFill>
        <p:spPr>
          <a:xfrm>
            <a:off x="6444707" y="694280"/>
            <a:ext cx="4787901" cy="5436211"/>
          </a:xfrm>
          <a:prstGeom prst="rect">
            <a:avLst/>
          </a:prstGeom>
        </p:spPr>
      </p:pic>
      <p:pic>
        <p:nvPicPr>
          <p:cNvPr id="18" name="Picture 5">
            <a:extLst>
              <a:ext uri="{FF2B5EF4-FFF2-40B4-BE49-F238E27FC236}">
                <a16:creationId xmlns:a16="http://schemas.microsoft.com/office/drawing/2014/main" id="{CAAC8F82-B30E-4FC1-8D92-D6B3ED600FA9}"/>
              </a:ext>
            </a:extLst>
          </p:cNvPr>
          <p:cNvPicPr>
            <a:picLocks noChangeAspect="1"/>
          </p:cNvPicPr>
          <p:nvPr/>
        </p:nvPicPr>
        <p:blipFill rotWithShape="1">
          <a:blip r:embed="rId9"/>
          <a:srcRect l="26888" t="-399" r="16238" b="399"/>
          <a:stretch/>
        </p:blipFill>
        <p:spPr>
          <a:xfrm>
            <a:off x="6444706" y="609919"/>
            <a:ext cx="4787903" cy="5604933"/>
          </a:xfrm>
          <a:prstGeom prst="rect">
            <a:avLst/>
          </a:prstGeom>
        </p:spPr>
      </p:pic>
      <p:pic>
        <p:nvPicPr>
          <p:cNvPr id="22" name="Picture 6">
            <a:extLst>
              <a:ext uri="{FF2B5EF4-FFF2-40B4-BE49-F238E27FC236}">
                <a16:creationId xmlns:a16="http://schemas.microsoft.com/office/drawing/2014/main" id="{063DD50A-EAEF-49E1-B940-8B3B217BB9AA}"/>
              </a:ext>
            </a:extLst>
          </p:cNvPr>
          <p:cNvPicPr>
            <a:picLocks noChangeAspect="1"/>
          </p:cNvPicPr>
          <p:nvPr/>
        </p:nvPicPr>
        <p:blipFill rotWithShape="1">
          <a:blip r:embed="rId10"/>
          <a:srcRect l="32211" r="10871"/>
          <a:stretch/>
        </p:blipFill>
        <p:spPr>
          <a:xfrm>
            <a:off x="6444706" y="618728"/>
            <a:ext cx="4787903" cy="5587315"/>
          </a:xfrm>
          <a:prstGeom prst="rect">
            <a:avLst/>
          </a:prstGeom>
        </p:spPr>
      </p:pic>
      <p:sp>
        <p:nvSpPr>
          <p:cNvPr id="4" name="Subhead">
            <a:extLst>
              <a:ext uri="{FF2B5EF4-FFF2-40B4-BE49-F238E27FC236}">
                <a16:creationId xmlns:a16="http://schemas.microsoft.com/office/drawing/2014/main" id="{ECBD4009-60FC-460B-B34E-F01898674312}"/>
              </a:ext>
            </a:extLst>
          </p:cNvPr>
          <p:cNvSpPr>
            <a:spLocks noGrp="1"/>
          </p:cNvSpPr>
          <p:nvPr>
            <p:ph idx="1"/>
          </p:nvPr>
        </p:nvSpPr>
        <p:spPr/>
        <p:txBody>
          <a:bodyPr/>
          <a:lstStyle/>
          <a:p>
            <a:r>
              <a:rPr lang="en-US"/>
              <a:t>Power transmission apparatuses include:</a:t>
            </a:r>
          </a:p>
          <a:p>
            <a:pPr lvl="1"/>
            <a:r>
              <a:rPr lang="en-US"/>
              <a:t>Flywheels and pulleys</a:t>
            </a:r>
          </a:p>
          <a:p>
            <a:pPr lvl="1"/>
            <a:r>
              <a:rPr lang="en-US"/>
              <a:t>Connecting rods and couplings</a:t>
            </a:r>
          </a:p>
          <a:p>
            <a:pPr lvl="1"/>
            <a:r>
              <a:rPr lang="en-US"/>
              <a:t>Belts</a:t>
            </a:r>
          </a:p>
          <a:p>
            <a:pPr lvl="1"/>
            <a:r>
              <a:rPr lang="en-US"/>
              <a:t>Cams and cranks</a:t>
            </a:r>
          </a:p>
          <a:p>
            <a:pPr lvl="1"/>
            <a:r>
              <a:rPr lang="en-US"/>
              <a:t>Spindles</a:t>
            </a:r>
          </a:p>
          <a:p>
            <a:pPr lvl="1"/>
            <a:r>
              <a:rPr lang="en-US"/>
              <a:t>Gears and chains</a:t>
            </a:r>
          </a:p>
          <a:p>
            <a:pPr lvl="1"/>
            <a:endParaRPr lang="en-US"/>
          </a:p>
        </p:txBody>
      </p:sp>
      <p:sp>
        <p:nvSpPr>
          <p:cNvPr id="3" name="Title 2">
            <a:extLst>
              <a:ext uri="{FF2B5EF4-FFF2-40B4-BE49-F238E27FC236}">
                <a16:creationId xmlns:a16="http://schemas.microsoft.com/office/drawing/2014/main" id="{ECEB559B-D677-4204-9A5C-24E853F7FAC1}"/>
              </a:ext>
            </a:extLst>
          </p:cNvPr>
          <p:cNvSpPr>
            <a:spLocks noGrp="1"/>
          </p:cNvSpPr>
          <p:nvPr>
            <p:ph type="title"/>
          </p:nvPr>
        </p:nvSpPr>
        <p:spPr/>
        <p:txBody>
          <a:bodyPr/>
          <a:lstStyle/>
          <a:p>
            <a:r>
              <a:rPr lang="en-US"/>
              <a:t>Power Transmission</a:t>
            </a:r>
          </a:p>
        </p:txBody>
      </p:sp>
    </p:spTree>
    <p:custDataLst>
      <p:tags r:id="rId1"/>
    </p:custDataLst>
    <p:extLst>
      <p:ext uri="{BB962C8B-B14F-4D97-AF65-F5344CB8AC3E}">
        <p14:creationId xmlns:p14="http://schemas.microsoft.com/office/powerpoint/2010/main" val="3660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a:extLst>
              <a:ext uri="{FF2B5EF4-FFF2-40B4-BE49-F238E27FC236}">
                <a16:creationId xmlns:a16="http://schemas.microsoft.com/office/drawing/2014/main" id="{B6A02D16-DF25-45FF-8BFE-179F07EF9F51}"/>
              </a:ext>
            </a:extLst>
          </p:cNvPr>
          <p:cNvSpPr/>
          <p:nvPr/>
        </p:nvSpPr>
        <p:spPr>
          <a:xfrm>
            <a:off x="1352550" y="1571921"/>
            <a:ext cx="4114800" cy="640080"/>
          </a:xfrm>
          <a:prstGeom prst="roundRect">
            <a:avLst/>
          </a:prstGeom>
          <a:solidFill>
            <a:schemeClr val="tx1">
              <a:lumMod val="50000"/>
              <a:lumOff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Point of operation</a:t>
            </a:r>
          </a:p>
        </p:txBody>
      </p:sp>
      <p:sp>
        <p:nvSpPr>
          <p:cNvPr id="15" name="Rectangle 2">
            <a:extLst>
              <a:ext uri="{FF2B5EF4-FFF2-40B4-BE49-F238E27FC236}">
                <a16:creationId xmlns:a16="http://schemas.microsoft.com/office/drawing/2014/main" id="{E21B7518-B1C4-4434-BFE4-4A753CA15F9E}"/>
              </a:ext>
            </a:extLst>
          </p:cNvPr>
          <p:cNvSpPr/>
          <p:nvPr/>
        </p:nvSpPr>
        <p:spPr>
          <a:xfrm>
            <a:off x="1352550" y="2258293"/>
            <a:ext cx="4114800" cy="640080"/>
          </a:xfrm>
          <a:prstGeom prst="roundRect">
            <a:avLst/>
          </a:prstGeom>
          <a:solidFill>
            <a:schemeClr val="tx1">
              <a:lumMod val="50000"/>
              <a:lumOff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Power transmission</a:t>
            </a:r>
          </a:p>
        </p:txBody>
      </p:sp>
      <p:sp>
        <p:nvSpPr>
          <p:cNvPr id="17" name="Rectangle 3a">
            <a:extLst>
              <a:ext uri="{FF2B5EF4-FFF2-40B4-BE49-F238E27FC236}">
                <a16:creationId xmlns:a16="http://schemas.microsoft.com/office/drawing/2014/main" id="{BF7F223D-E1E0-48DA-8490-C0D76F7253AA}"/>
              </a:ext>
            </a:extLst>
          </p:cNvPr>
          <p:cNvSpPr/>
          <p:nvPr/>
        </p:nvSpPr>
        <p:spPr>
          <a:xfrm>
            <a:off x="1352550" y="2964608"/>
            <a:ext cx="4114800" cy="640080"/>
          </a:xfrm>
          <a:prstGeom prst="roundRect">
            <a:avLst/>
          </a:prstGeom>
          <a:solidFill>
            <a:schemeClr val="bg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Operating controls</a:t>
            </a:r>
          </a:p>
        </p:txBody>
      </p:sp>
      <p:sp>
        <p:nvSpPr>
          <p:cNvPr id="13" name="Title">
            <a:extLst>
              <a:ext uri="{FF2B5EF4-FFF2-40B4-BE49-F238E27FC236}">
                <a16:creationId xmlns:a16="http://schemas.microsoft.com/office/drawing/2014/main" id="{44F73E18-182E-4AA3-93D4-2779CCFAD447}"/>
              </a:ext>
            </a:extLst>
          </p:cNvPr>
          <p:cNvSpPr>
            <a:spLocks noGrp="1"/>
          </p:cNvSpPr>
          <p:nvPr>
            <p:ph type="title"/>
          </p:nvPr>
        </p:nvSpPr>
        <p:spPr/>
        <p:txBody>
          <a:bodyPr/>
          <a:lstStyle/>
          <a:p>
            <a:r>
              <a:rPr lang="en-US"/>
              <a:t>Where Machine Hazards Occur</a:t>
            </a:r>
          </a:p>
        </p:txBody>
      </p:sp>
      <p:sp>
        <p:nvSpPr>
          <p:cNvPr id="9" name="Rectangle: Rounded Corners 8">
            <a:extLst>
              <a:ext uri="{FF2B5EF4-FFF2-40B4-BE49-F238E27FC236}">
                <a16:creationId xmlns:a16="http://schemas.microsoft.com/office/drawing/2014/main" id="{F2BDBE0B-D62B-4A45-BDCD-4A06C077DBDD}"/>
              </a:ext>
            </a:extLst>
          </p:cNvPr>
          <p:cNvSpPr/>
          <p:nvPr/>
        </p:nvSpPr>
        <p:spPr>
          <a:xfrm>
            <a:off x="6954916" y="3879287"/>
            <a:ext cx="3840398" cy="2127381"/>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All parts of the machine that move while the machine is working.</a:t>
            </a:r>
          </a:p>
          <a:p>
            <a:pPr algn="ctr"/>
            <a:endParaRPr lang="en-US" b="1" dirty="0">
              <a:solidFill>
                <a:schemeClr val="tx1"/>
              </a:solidFill>
            </a:endParaRPr>
          </a:p>
          <a:p>
            <a:pPr algn="ctr"/>
            <a:r>
              <a:rPr lang="en-US" b="1" dirty="0">
                <a:solidFill>
                  <a:schemeClr val="tx1"/>
                </a:solidFill>
              </a:rPr>
              <a:t>Can include reciprocating, rotating, and transverse moving parts, as well as feed mechanisms and auxiliary parts of the machine.</a:t>
            </a:r>
          </a:p>
        </p:txBody>
      </p:sp>
    </p:spTree>
    <p:custDataLst>
      <p:tags r:id="rId1"/>
    </p:custDataLst>
    <p:extLst>
      <p:ext uri="{BB962C8B-B14F-4D97-AF65-F5344CB8AC3E}">
        <p14:creationId xmlns:p14="http://schemas.microsoft.com/office/powerpoint/2010/main" val="356099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C6EA32-28D9-4DA7-A416-DF1DDE0B4CDA}"/>
              </a:ext>
            </a:extLst>
          </p:cNvPr>
          <p:cNvSpPr>
            <a:spLocks noGrp="1"/>
          </p:cNvSpPr>
          <p:nvPr>
            <p:ph type="title"/>
          </p:nvPr>
        </p:nvSpPr>
        <p:spPr/>
        <p:txBody>
          <a:bodyPr/>
          <a:lstStyle/>
          <a:p>
            <a:r>
              <a:rPr lang="en-US"/>
              <a:t>Hazardous Motions</a:t>
            </a:r>
          </a:p>
        </p:txBody>
      </p:sp>
      <p:sp>
        <p:nvSpPr>
          <p:cNvPr id="12" name="TextBox 11">
            <a:extLst>
              <a:ext uri="{FF2B5EF4-FFF2-40B4-BE49-F238E27FC236}">
                <a16:creationId xmlns:a16="http://schemas.microsoft.com/office/drawing/2014/main" id="{F50B3B57-F103-45AF-8F99-0C8B7E6062B1}"/>
              </a:ext>
            </a:extLst>
          </p:cNvPr>
          <p:cNvSpPr txBox="1"/>
          <p:nvPr/>
        </p:nvSpPr>
        <p:spPr>
          <a:xfrm>
            <a:off x="8869946" y="2202448"/>
            <a:ext cx="2149508" cy="369332"/>
          </a:xfrm>
          <a:prstGeom prst="rect">
            <a:avLst/>
          </a:prstGeom>
          <a:noFill/>
        </p:spPr>
        <p:txBody>
          <a:bodyPr wrap="square" rtlCol="0">
            <a:spAutoFit/>
          </a:bodyPr>
          <a:lstStyle/>
          <a:p>
            <a:r>
              <a:rPr lang="en-US"/>
              <a:t>Transversing Motion </a:t>
            </a:r>
          </a:p>
        </p:txBody>
      </p:sp>
      <p:sp>
        <p:nvSpPr>
          <p:cNvPr id="13" name="TextBox 12">
            <a:extLst>
              <a:ext uri="{FF2B5EF4-FFF2-40B4-BE49-F238E27FC236}">
                <a16:creationId xmlns:a16="http://schemas.microsoft.com/office/drawing/2014/main" id="{66AAB549-94FF-4AAB-95E2-736546F39A65}"/>
              </a:ext>
            </a:extLst>
          </p:cNvPr>
          <p:cNvSpPr txBox="1"/>
          <p:nvPr/>
        </p:nvSpPr>
        <p:spPr>
          <a:xfrm>
            <a:off x="1344586" y="2200610"/>
            <a:ext cx="1785271" cy="369332"/>
          </a:xfrm>
          <a:prstGeom prst="rect">
            <a:avLst/>
          </a:prstGeom>
          <a:noFill/>
        </p:spPr>
        <p:txBody>
          <a:bodyPr wrap="square" rtlCol="0">
            <a:spAutoFit/>
          </a:bodyPr>
          <a:lstStyle/>
          <a:p>
            <a:r>
              <a:rPr lang="en-US" dirty="0"/>
              <a:t>Rotating Motion </a:t>
            </a:r>
          </a:p>
        </p:txBody>
      </p:sp>
      <p:sp>
        <p:nvSpPr>
          <p:cNvPr id="14" name="TextBox 13">
            <a:extLst>
              <a:ext uri="{FF2B5EF4-FFF2-40B4-BE49-F238E27FC236}">
                <a16:creationId xmlns:a16="http://schemas.microsoft.com/office/drawing/2014/main" id="{50F9BDB8-B96E-4318-8498-F2C79D6EC4E9}"/>
              </a:ext>
            </a:extLst>
          </p:cNvPr>
          <p:cNvSpPr txBox="1"/>
          <p:nvPr/>
        </p:nvSpPr>
        <p:spPr>
          <a:xfrm>
            <a:off x="4919340" y="2200610"/>
            <a:ext cx="2353321" cy="369332"/>
          </a:xfrm>
          <a:prstGeom prst="rect">
            <a:avLst/>
          </a:prstGeom>
          <a:noFill/>
        </p:spPr>
        <p:txBody>
          <a:bodyPr wrap="square" rtlCol="0">
            <a:spAutoFit/>
          </a:bodyPr>
          <a:lstStyle/>
          <a:p>
            <a:r>
              <a:rPr lang="en-US"/>
              <a:t>Reciprocating Motion </a:t>
            </a:r>
          </a:p>
        </p:txBody>
      </p:sp>
    </p:spTree>
    <p:extLst>
      <p:ext uri="{BB962C8B-B14F-4D97-AF65-F5344CB8AC3E}">
        <p14:creationId xmlns:p14="http://schemas.microsoft.com/office/powerpoint/2010/main" val="110325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C6EA32-28D9-4DA7-A416-DF1DDE0B4CDA}"/>
              </a:ext>
            </a:extLst>
          </p:cNvPr>
          <p:cNvSpPr>
            <a:spLocks noGrp="1"/>
          </p:cNvSpPr>
          <p:nvPr>
            <p:ph type="title"/>
          </p:nvPr>
        </p:nvSpPr>
        <p:spPr/>
        <p:txBody>
          <a:bodyPr/>
          <a:lstStyle/>
          <a:p>
            <a:r>
              <a:rPr lang="en-US"/>
              <a:t>Hazardous Motions</a:t>
            </a:r>
          </a:p>
        </p:txBody>
      </p:sp>
      <p:sp>
        <p:nvSpPr>
          <p:cNvPr id="12" name="TextBox 11">
            <a:extLst>
              <a:ext uri="{FF2B5EF4-FFF2-40B4-BE49-F238E27FC236}">
                <a16:creationId xmlns:a16="http://schemas.microsoft.com/office/drawing/2014/main" id="{F50B3B57-F103-45AF-8F99-0C8B7E6062B1}"/>
              </a:ext>
            </a:extLst>
          </p:cNvPr>
          <p:cNvSpPr txBox="1"/>
          <p:nvPr/>
        </p:nvSpPr>
        <p:spPr>
          <a:xfrm>
            <a:off x="6714279" y="2184322"/>
            <a:ext cx="1153000" cy="369332"/>
          </a:xfrm>
          <a:prstGeom prst="rect">
            <a:avLst/>
          </a:prstGeom>
          <a:noFill/>
        </p:spPr>
        <p:txBody>
          <a:bodyPr wrap="square" rtlCol="0">
            <a:spAutoFit/>
          </a:bodyPr>
          <a:lstStyle/>
          <a:p>
            <a:r>
              <a:rPr lang="en-US"/>
              <a:t>Shearing</a:t>
            </a:r>
          </a:p>
        </p:txBody>
      </p:sp>
      <p:sp>
        <p:nvSpPr>
          <p:cNvPr id="13" name="TextBox 12">
            <a:extLst>
              <a:ext uri="{FF2B5EF4-FFF2-40B4-BE49-F238E27FC236}">
                <a16:creationId xmlns:a16="http://schemas.microsoft.com/office/drawing/2014/main" id="{66AAB549-94FF-4AAB-95E2-736546F39A65}"/>
              </a:ext>
            </a:extLst>
          </p:cNvPr>
          <p:cNvSpPr txBox="1"/>
          <p:nvPr/>
        </p:nvSpPr>
        <p:spPr>
          <a:xfrm>
            <a:off x="953642" y="2184322"/>
            <a:ext cx="977796" cy="369332"/>
          </a:xfrm>
          <a:prstGeom prst="rect">
            <a:avLst/>
          </a:prstGeom>
          <a:noFill/>
        </p:spPr>
        <p:txBody>
          <a:bodyPr wrap="square" rtlCol="0">
            <a:spAutoFit/>
          </a:bodyPr>
          <a:lstStyle/>
          <a:p>
            <a:r>
              <a:rPr lang="en-US"/>
              <a:t>Cutting</a:t>
            </a:r>
          </a:p>
        </p:txBody>
      </p:sp>
      <p:sp>
        <p:nvSpPr>
          <p:cNvPr id="14" name="TextBox 13">
            <a:extLst>
              <a:ext uri="{FF2B5EF4-FFF2-40B4-BE49-F238E27FC236}">
                <a16:creationId xmlns:a16="http://schemas.microsoft.com/office/drawing/2014/main" id="{50F9BDB8-B96E-4318-8498-F2C79D6EC4E9}"/>
              </a:ext>
            </a:extLst>
          </p:cNvPr>
          <p:cNvSpPr txBox="1"/>
          <p:nvPr/>
        </p:nvSpPr>
        <p:spPr>
          <a:xfrm>
            <a:off x="3746359" y="2184322"/>
            <a:ext cx="1152999" cy="369332"/>
          </a:xfrm>
          <a:prstGeom prst="rect">
            <a:avLst/>
          </a:prstGeom>
          <a:noFill/>
        </p:spPr>
        <p:txBody>
          <a:bodyPr wrap="square" rtlCol="0">
            <a:spAutoFit/>
          </a:bodyPr>
          <a:lstStyle/>
          <a:p>
            <a:r>
              <a:rPr lang="en-US"/>
              <a:t>Punching</a:t>
            </a:r>
          </a:p>
        </p:txBody>
      </p:sp>
      <p:sp>
        <p:nvSpPr>
          <p:cNvPr id="15" name="TextBox 14">
            <a:extLst>
              <a:ext uri="{FF2B5EF4-FFF2-40B4-BE49-F238E27FC236}">
                <a16:creationId xmlns:a16="http://schemas.microsoft.com/office/drawing/2014/main" id="{7F8EF0DE-96FB-4DF1-B9FB-2AFF686729F5}"/>
              </a:ext>
            </a:extLst>
          </p:cNvPr>
          <p:cNvSpPr txBox="1"/>
          <p:nvPr/>
        </p:nvSpPr>
        <p:spPr>
          <a:xfrm>
            <a:off x="9682199" y="2184322"/>
            <a:ext cx="1081154" cy="369332"/>
          </a:xfrm>
          <a:prstGeom prst="rect">
            <a:avLst/>
          </a:prstGeom>
          <a:noFill/>
        </p:spPr>
        <p:txBody>
          <a:bodyPr wrap="square" rtlCol="0">
            <a:spAutoFit/>
          </a:bodyPr>
          <a:lstStyle/>
          <a:p>
            <a:r>
              <a:rPr lang="en-US"/>
              <a:t>Bending</a:t>
            </a:r>
          </a:p>
        </p:txBody>
      </p:sp>
    </p:spTree>
    <p:extLst>
      <p:ext uri="{BB962C8B-B14F-4D97-AF65-F5344CB8AC3E}">
        <p14:creationId xmlns:p14="http://schemas.microsoft.com/office/powerpoint/2010/main" val="261181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B1DEF1-C085-45B1-A3CD-07427B6C97C0}"/>
              </a:ext>
            </a:extLst>
          </p:cNvPr>
          <p:cNvSpPr>
            <a:spLocks noGrp="1"/>
          </p:cNvSpPr>
          <p:nvPr>
            <p:ph idx="1"/>
          </p:nvPr>
        </p:nvSpPr>
        <p:spPr>
          <a:xfrm>
            <a:off x="1097280" y="2108201"/>
            <a:ext cx="9155853" cy="3760891"/>
          </a:xfrm>
        </p:spPr>
        <p:txBody>
          <a:bodyPr/>
          <a:lstStyle/>
          <a:p>
            <a:pPr marL="0" indent="0">
              <a:spcBef>
                <a:spcPts val="0"/>
              </a:spcBef>
              <a:spcAft>
                <a:spcPts val="0"/>
              </a:spcAft>
              <a:buNone/>
            </a:pPr>
            <a:r>
              <a:rPr lang="en-US" b="1" dirty="0"/>
              <a:t>Nip Points aka Pinch Points</a:t>
            </a:r>
          </a:p>
          <a:p>
            <a:pPr marL="0" indent="0">
              <a:spcBef>
                <a:spcPts val="0"/>
              </a:spcBef>
              <a:spcAft>
                <a:spcPts val="0"/>
              </a:spcAft>
              <a:buNone/>
            </a:pPr>
            <a:endParaRPr lang="en-US" dirty="0"/>
          </a:p>
          <a:p>
            <a:pPr marL="0" indent="0">
              <a:spcBef>
                <a:spcPts val="0"/>
              </a:spcBef>
              <a:spcAft>
                <a:spcPts val="600"/>
              </a:spcAft>
              <a:buNone/>
            </a:pPr>
            <a:r>
              <a:rPr lang="en-US" dirty="0"/>
              <a:t>Points on the machine where:</a:t>
            </a:r>
          </a:p>
          <a:p>
            <a:pPr lvl="1">
              <a:spcBef>
                <a:spcPts val="0"/>
              </a:spcBef>
              <a:spcAft>
                <a:spcPts val="0"/>
              </a:spcAft>
              <a:buClr>
                <a:srgbClr val="191919"/>
              </a:buClr>
              <a:buFont typeface="Arial" panose="020B0604020202020204" pitchFamily="34" charset="0"/>
              <a:buChar char="•"/>
            </a:pPr>
            <a:r>
              <a:rPr lang="en-US" dirty="0"/>
              <a:t>Parts move toward each other </a:t>
            </a:r>
          </a:p>
          <a:p>
            <a:pPr marL="201168" lvl="1" indent="0" algn="ctr">
              <a:spcBef>
                <a:spcPts val="0"/>
              </a:spcBef>
              <a:spcAft>
                <a:spcPts val="0"/>
              </a:spcAft>
              <a:buNone/>
            </a:pPr>
            <a:r>
              <a:rPr lang="en-US" dirty="0"/>
              <a:t>or </a:t>
            </a:r>
          </a:p>
          <a:p>
            <a:pPr lvl="1">
              <a:spcBef>
                <a:spcPts val="0"/>
              </a:spcBef>
              <a:spcAft>
                <a:spcPts val="0"/>
              </a:spcAft>
              <a:buClr>
                <a:srgbClr val="191919"/>
              </a:buClr>
              <a:buFont typeface="Arial" panose="020B0604020202020204" pitchFamily="34" charset="0"/>
              <a:buChar char="•"/>
            </a:pPr>
            <a:r>
              <a:rPr lang="en-US" dirty="0"/>
              <a:t>When one part moves past a stationary object</a:t>
            </a:r>
          </a:p>
          <a:p>
            <a:pPr lvl="1">
              <a:spcBef>
                <a:spcPts val="0"/>
              </a:spcBef>
              <a:spcAft>
                <a:spcPts val="0"/>
              </a:spcAft>
              <a:buClr>
                <a:srgbClr val="191919"/>
              </a:buClr>
              <a:buFont typeface="Arial" panose="020B0604020202020204" pitchFamily="34" charset="0"/>
              <a:buChar char="•"/>
            </a:pPr>
            <a:endParaRPr lang="en-US" dirty="0"/>
          </a:p>
          <a:p>
            <a:pPr lvl="1">
              <a:spcBef>
                <a:spcPts val="0"/>
              </a:spcBef>
              <a:spcAft>
                <a:spcPts val="0"/>
              </a:spcAft>
              <a:buClr>
                <a:srgbClr val="191919"/>
              </a:buClr>
              <a:buFont typeface="Arial" panose="020B0604020202020204" pitchFamily="34" charset="0"/>
              <a:buChar char="•"/>
            </a:pPr>
            <a:endParaRPr lang="en-US" dirty="0"/>
          </a:p>
          <a:p>
            <a:pPr marL="0" indent="0">
              <a:spcBef>
                <a:spcPts val="0"/>
              </a:spcBef>
              <a:spcAft>
                <a:spcPts val="0"/>
              </a:spcAft>
              <a:buClr>
                <a:srgbClr val="191919"/>
              </a:buClr>
              <a:buNone/>
            </a:pPr>
            <a:r>
              <a:rPr lang="en-US" dirty="0"/>
              <a:t>Examples:</a:t>
            </a:r>
          </a:p>
          <a:p>
            <a:pPr lvl="1">
              <a:spcBef>
                <a:spcPts val="0"/>
              </a:spcBef>
              <a:spcAft>
                <a:spcPts val="0"/>
              </a:spcAft>
              <a:buClr>
                <a:srgbClr val="191919"/>
              </a:buClr>
            </a:pPr>
            <a:r>
              <a:rPr lang="en-US" dirty="0"/>
              <a:t>Intermeshing gears, rolling mills, calenders</a:t>
            </a:r>
          </a:p>
          <a:p>
            <a:pPr lvl="1">
              <a:spcBef>
                <a:spcPts val="0"/>
              </a:spcBef>
              <a:spcAft>
                <a:spcPts val="0"/>
              </a:spcAft>
              <a:buClr>
                <a:srgbClr val="191919"/>
              </a:buClr>
            </a:pPr>
            <a:r>
              <a:rPr lang="en-US" dirty="0"/>
              <a:t>Belt &amp; pulleys, chain &amp; sprocket</a:t>
            </a:r>
          </a:p>
          <a:p>
            <a:pPr lvl="1">
              <a:spcBef>
                <a:spcPts val="0"/>
              </a:spcBef>
              <a:spcAft>
                <a:spcPts val="0"/>
              </a:spcAft>
              <a:buClr>
                <a:srgbClr val="191919"/>
              </a:buClr>
            </a:pPr>
            <a:r>
              <a:rPr lang="en-US" dirty="0"/>
              <a:t>Flywheels, screw conveyors</a:t>
            </a:r>
          </a:p>
        </p:txBody>
      </p:sp>
      <p:sp>
        <p:nvSpPr>
          <p:cNvPr id="2" name="Title 1">
            <a:extLst>
              <a:ext uri="{FF2B5EF4-FFF2-40B4-BE49-F238E27FC236}">
                <a16:creationId xmlns:a16="http://schemas.microsoft.com/office/drawing/2014/main" id="{5BCB15D2-0526-45E4-AC1C-EEC0F608A997}"/>
              </a:ext>
            </a:extLst>
          </p:cNvPr>
          <p:cNvSpPr>
            <a:spLocks noGrp="1"/>
          </p:cNvSpPr>
          <p:nvPr>
            <p:ph type="title"/>
          </p:nvPr>
        </p:nvSpPr>
        <p:spPr/>
        <p:txBody>
          <a:bodyPr/>
          <a:lstStyle/>
          <a:p>
            <a:r>
              <a:rPr lang="en-US"/>
              <a:t>Hazardous Motions</a:t>
            </a:r>
          </a:p>
        </p:txBody>
      </p:sp>
    </p:spTree>
    <p:extLst>
      <p:ext uri="{BB962C8B-B14F-4D97-AF65-F5344CB8AC3E}">
        <p14:creationId xmlns:p14="http://schemas.microsoft.com/office/powerpoint/2010/main" val="375966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634E8A-0E98-476B-AC74-8FCD6AEC9341}"/>
              </a:ext>
            </a:extLst>
          </p:cNvPr>
          <p:cNvSpPr>
            <a:spLocks noGrp="1"/>
          </p:cNvSpPr>
          <p:nvPr>
            <p:ph idx="1"/>
          </p:nvPr>
        </p:nvSpPr>
        <p:spPr>
          <a:xfrm>
            <a:off x="1097280" y="2108201"/>
            <a:ext cx="8345300" cy="3760891"/>
          </a:xfrm>
        </p:spPr>
        <p:txBody>
          <a:bodyPr>
            <a:normAutofit fontScale="92500" lnSpcReduction="20000"/>
          </a:bodyPr>
          <a:lstStyle/>
          <a:p>
            <a:r>
              <a:rPr lang="en-US" b="1" dirty="0"/>
              <a:t>1. Effective Machine Safeguarding</a:t>
            </a:r>
          </a:p>
          <a:p>
            <a:pPr lvl="1"/>
            <a:r>
              <a:rPr lang="en-US" dirty="0"/>
              <a:t>Primary Safeguarding</a:t>
            </a:r>
          </a:p>
          <a:p>
            <a:pPr lvl="1"/>
            <a:r>
              <a:rPr lang="en-US" dirty="0"/>
              <a:t>Secondary Safeguarding</a:t>
            </a:r>
          </a:p>
          <a:p>
            <a:pPr lvl="1"/>
            <a:endParaRPr lang="en-US" b="1" dirty="0"/>
          </a:p>
          <a:p>
            <a:r>
              <a:rPr lang="en-US" b="1" dirty="0"/>
              <a:t>2. Effective Energy Control (lockout/tagout) Program </a:t>
            </a:r>
          </a:p>
          <a:p>
            <a:pPr lvl="1"/>
            <a:r>
              <a:rPr lang="en-US" dirty="0"/>
              <a:t>Lockout/tagout where safeguards are rendered ineffective or do not protect employees from hazardous energy during servicing and maintenance operations</a:t>
            </a:r>
          </a:p>
          <a:p>
            <a:pPr lvl="1"/>
            <a:endParaRPr lang="en-US" dirty="0"/>
          </a:p>
          <a:p>
            <a:r>
              <a:rPr lang="en-US" b="1" dirty="0"/>
              <a:t>3. Standard Operating Procedures for Alternative Measures</a:t>
            </a:r>
          </a:p>
          <a:p>
            <a:pPr lvl="1"/>
            <a:r>
              <a:rPr lang="en-US" dirty="0"/>
              <a:t>Safe procedures for cleaning, unjamming, job set-up, making adjustments while the machine is operating, oiling or greasing </a:t>
            </a:r>
          </a:p>
          <a:p>
            <a:pPr lvl="1"/>
            <a:r>
              <a:rPr lang="en-US" dirty="0"/>
              <a:t>Must provide equivalent protection</a:t>
            </a:r>
          </a:p>
        </p:txBody>
      </p:sp>
      <p:sp>
        <p:nvSpPr>
          <p:cNvPr id="3" name="Title 2">
            <a:extLst>
              <a:ext uri="{FF2B5EF4-FFF2-40B4-BE49-F238E27FC236}">
                <a16:creationId xmlns:a16="http://schemas.microsoft.com/office/drawing/2014/main" id="{6D30E6BD-34B4-47AF-92F5-61A1A421229A}"/>
              </a:ext>
            </a:extLst>
          </p:cNvPr>
          <p:cNvSpPr>
            <a:spLocks noGrp="1"/>
          </p:cNvSpPr>
          <p:nvPr>
            <p:ph type="title"/>
          </p:nvPr>
        </p:nvSpPr>
        <p:spPr/>
        <p:txBody>
          <a:bodyPr/>
          <a:lstStyle/>
          <a:p>
            <a:r>
              <a:rPr lang="en-US"/>
              <a:t>How to Control equipment hazards and avoid amputations</a:t>
            </a:r>
          </a:p>
        </p:txBody>
      </p:sp>
    </p:spTree>
    <p:extLst>
      <p:ext uri="{BB962C8B-B14F-4D97-AF65-F5344CB8AC3E}">
        <p14:creationId xmlns:p14="http://schemas.microsoft.com/office/powerpoint/2010/main" val="292843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981C7D7-7F9D-4A5A-9D9A-E60DA1618A81}"/>
              </a:ext>
            </a:extLst>
          </p:cNvPr>
          <p:cNvSpPr>
            <a:spLocks noGrp="1"/>
          </p:cNvSpPr>
          <p:nvPr>
            <p:ph type="body" idx="1"/>
          </p:nvPr>
        </p:nvSpPr>
        <p:spPr>
          <a:xfrm>
            <a:off x="1097280" y="1708688"/>
            <a:ext cx="4639736" cy="736282"/>
          </a:xfrm>
        </p:spPr>
        <p:txBody>
          <a:bodyPr/>
          <a:lstStyle/>
          <a:p>
            <a:r>
              <a:rPr lang="en-US" b="1" u="sng" dirty="0"/>
              <a:t>Guards</a:t>
            </a:r>
            <a:r>
              <a:rPr lang="en-US" dirty="0"/>
              <a:t> </a:t>
            </a:r>
          </a:p>
        </p:txBody>
      </p:sp>
      <p:sp>
        <p:nvSpPr>
          <p:cNvPr id="2" name="Content Placeholder 1">
            <a:extLst>
              <a:ext uri="{FF2B5EF4-FFF2-40B4-BE49-F238E27FC236}">
                <a16:creationId xmlns:a16="http://schemas.microsoft.com/office/drawing/2014/main" id="{06FB0C9F-945F-40F1-A32E-AA0F184A9990}"/>
              </a:ext>
            </a:extLst>
          </p:cNvPr>
          <p:cNvSpPr>
            <a:spLocks noGrp="1"/>
          </p:cNvSpPr>
          <p:nvPr>
            <p:ph sz="half" idx="2"/>
          </p:nvPr>
        </p:nvSpPr>
        <p:spPr>
          <a:xfrm>
            <a:off x="1097279" y="2463102"/>
            <a:ext cx="4798695" cy="3245440"/>
          </a:xfrm>
        </p:spPr>
        <p:txBody>
          <a:bodyPr vert="horz" lIns="0" tIns="45720" rIns="0" bIns="45720" rtlCol="0" anchor="t">
            <a:normAutofit/>
          </a:bodyPr>
          <a:lstStyle/>
          <a:p>
            <a:pPr algn="l">
              <a:spcBef>
                <a:spcPts val="0"/>
              </a:spcBef>
              <a:spcAft>
                <a:spcPts val="600"/>
              </a:spcAft>
              <a:buClr>
                <a:srgbClr val="191919"/>
              </a:buClr>
              <a:buFont typeface="Arial" panose="020B0604020202020204" pitchFamily="34" charset="0"/>
              <a:buChar char="•"/>
            </a:pPr>
            <a:r>
              <a:rPr lang="en-US" sz="1800" b="0" i="0" u="none" strike="noStrike" baseline="0" dirty="0"/>
              <a:t>Provide </a:t>
            </a:r>
            <a:r>
              <a:rPr lang="en-US" sz="1800" b="1" i="0" u="none" strike="noStrike" baseline="0" dirty="0"/>
              <a:t>physical barriers </a:t>
            </a:r>
            <a:r>
              <a:rPr lang="en-US" sz="1800" b="0" i="0" u="none" strike="noStrike" baseline="0" dirty="0"/>
              <a:t>that prevent access to danger areas</a:t>
            </a:r>
            <a:endParaRPr lang="en-US" sz="1800" b="0" i="0" u="none" strike="noStrike" baseline="0" dirty="0">
              <a:ea typeface="Calibri"/>
              <a:cs typeface="Calibri"/>
            </a:endParaRPr>
          </a:p>
          <a:p>
            <a:pPr>
              <a:spcBef>
                <a:spcPts val="0"/>
              </a:spcBef>
              <a:spcAft>
                <a:spcPts val="600"/>
              </a:spcAft>
              <a:buClr>
                <a:srgbClr val="191919"/>
              </a:buClr>
              <a:buFont typeface="Arial" panose="020B0604020202020204" pitchFamily="34" charset="0"/>
              <a:buChar char="•"/>
            </a:pPr>
            <a:r>
              <a:rPr lang="en-US" sz="1800" b="0" i="0" u="none" strike="noStrike" baseline="0" dirty="0"/>
              <a:t>Must be strong</a:t>
            </a:r>
            <a:r>
              <a:rPr lang="en-US" sz="1800" dirty="0"/>
              <a:t> </a:t>
            </a:r>
            <a:endParaRPr lang="en-US" sz="1800" b="0" i="0" u="none" strike="noStrike" baseline="0" dirty="0">
              <a:ea typeface="Calibri"/>
              <a:cs typeface="Calibri"/>
            </a:endParaRPr>
          </a:p>
          <a:p>
            <a:pPr algn="l">
              <a:spcBef>
                <a:spcPts val="0"/>
              </a:spcBef>
              <a:spcAft>
                <a:spcPts val="600"/>
              </a:spcAft>
              <a:buClr>
                <a:srgbClr val="191919"/>
              </a:buClr>
              <a:buFont typeface="Arial" panose="020B0604020202020204" pitchFamily="34" charset="0"/>
              <a:buChar char="•"/>
            </a:pPr>
            <a:r>
              <a:rPr lang="en-US" sz="1800" b="0" i="0" u="none" strike="noStrike" baseline="0" dirty="0"/>
              <a:t>Fastened by secure method that prevents the guard from being inadvertently dislodged or removed</a:t>
            </a:r>
            <a:endParaRPr lang="en-US" sz="1800" b="0" i="0" u="none" strike="noStrike" baseline="0" dirty="0">
              <a:ea typeface="Calibri"/>
              <a:cs typeface="Calibri"/>
            </a:endParaRPr>
          </a:p>
          <a:p>
            <a:pPr algn="l">
              <a:spcBef>
                <a:spcPts val="0"/>
              </a:spcBef>
              <a:spcAft>
                <a:spcPts val="600"/>
              </a:spcAft>
              <a:buClr>
                <a:srgbClr val="191919"/>
              </a:buClr>
              <a:buFont typeface="Arial" panose="020B0604020202020204" pitchFamily="34" charset="0"/>
              <a:buChar char="•"/>
            </a:pPr>
            <a:r>
              <a:rPr lang="en-US" sz="1800" b="0" i="0" u="none" strike="noStrike" baseline="0" dirty="0"/>
              <a:t>Designed with screws, bolts and lock fasteners </a:t>
            </a:r>
          </a:p>
          <a:p>
            <a:pPr algn="l">
              <a:spcBef>
                <a:spcPts val="0"/>
              </a:spcBef>
              <a:spcAft>
                <a:spcPts val="600"/>
              </a:spcAft>
              <a:buClr>
                <a:srgbClr val="191919"/>
              </a:buClr>
              <a:buFont typeface="Arial" panose="020B0604020202020204" pitchFamily="34" charset="0"/>
              <a:buChar char="•"/>
            </a:pPr>
            <a:r>
              <a:rPr lang="en-US" sz="1800" b="0" i="0" u="none" strike="noStrike" baseline="0" dirty="0"/>
              <a:t>Usually a tool is necessary to unfasten and remove</a:t>
            </a:r>
            <a:endParaRPr lang="en-US" sz="1800" b="0" i="0" u="none" strike="noStrike" baseline="0" dirty="0">
              <a:ea typeface="Calibri"/>
              <a:cs typeface="Calibri"/>
            </a:endParaRPr>
          </a:p>
          <a:p>
            <a:pPr algn="l">
              <a:spcBef>
                <a:spcPts val="0"/>
              </a:spcBef>
              <a:spcAft>
                <a:spcPts val="600"/>
              </a:spcAft>
              <a:buClr>
                <a:srgbClr val="191919"/>
              </a:buClr>
              <a:buFont typeface="Arial" panose="020B0604020202020204" pitchFamily="34" charset="0"/>
              <a:buChar char="•"/>
            </a:pPr>
            <a:r>
              <a:rPr lang="en-US" sz="1800" b="0" i="0" u="none" strike="noStrike" baseline="0" dirty="0"/>
              <a:t>Not designed to obstruct operator’s view</a:t>
            </a:r>
            <a:endParaRPr lang="en-US" sz="1800" b="0" i="0" u="none" strike="noStrike" baseline="0" dirty="0">
              <a:ea typeface="Calibri"/>
              <a:cs typeface="Calibri"/>
            </a:endParaRPr>
          </a:p>
        </p:txBody>
      </p:sp>
      <p:sp>
        <p:nvSpPr>
          <p:cNvPr id="5" name="Text Placeholder 4">
            <a:extLst>
              <a:ext uri="{FF2B5EF4-FFF2-40B4-BE49-F238E27FC236}">
                <a16:creationId xmlns:a16="http://schemas.microsoft.com/office/drawing/2014/main" id="{4F7D9B1D-0BCF-41D5-B82B-1BE30FE5046A}"/>
              </a:ext>
            </a:extLst>
          </p:cNvPr>
          <p:cNvSpPr>
            <a:spLocks noGrp="1"/>
          </p:cNvSpPr>
          <p:nvPr>
            <p:ph type="body" sz="quarter" idx="3"/>
          </p:nvPr>
        </p:nvSpPr>
        <p:spPr>
          <a:xfrm>
            <a:off x="6515944" y="1708688"/>
            <a:ext cx="4639736" cy="736282"/>
          </a:xfrm>
        </p:spPr>
        <p:txBody>
          <a:bodyPr/>
          <a:lstStyle/>
          <a:p>
            <a:r>
              <a:rPr lang="en-US" b="1" u="sng" dirty="0"/>
              <a:t>Safeguarding</a:t>
            </a:r>
            <a:r>
              <a:rPr lang="en-US" u="sng" dirty="0"/>
              <a:t> </a:t>
            </a:r>
            <a:r>
              <a:rPr lang="en-US" b="1" u="sng" dirty="0"/>
              <a:t>devices</a:t>
            </a:r>
            <a:r>
              <a:rPr lang="en-US" u="sng" dirty="0"/>
              <a:t> </a:t>
            </a:r>
          </a:p>
        </p:txBody>
      </p:sp>
      <p:sp>
        <p:nvSpPr>
          <p:cNvPr id="6" name="Content Placeholder 5">
            <a:extLst>
              <a:ext uri="{FF2B5EF4-FFF2-40B4-BE49-F238E27FC236}">
                <a16:creationId xmlns:a16="http://schemas.microsoft.com/office/drawing/2014/main" id="{E1A1908D-D965-4618-92A1-6752048FADAF}"/>
              </a:ext>
            </a:extLst>
          </p:cNvPr>
          <p:cNvSpPr>
            <a:spLocks noGrp="1"/>
          </p:cNvSpPr>
          <p:nvPr>
            <p:ph sz="quarter" idx="4"/>
          </p:nvPr>
        </p:nvSpPr>
        <p:spPr>
          <a:xfrm>
            <a:off x="6515944" y="2457886"/>
            <a:ext cx="4639736" cy="3238225"/>
          </a:xfrm>
        </p:spPr>
        <p:txBody>
          <a:bodyPr vert="horz" lIns="0" tIns="45720" rIns="0" bIns="45720" rtlCol="0" anchor="t">
            <a:noAutofit/>
          </a:bodyPr>
          <a:lstStyle/>
          <a:p>
            <a:pPr>
              <a:spcBef>
                <a:spcPts val="0"/>
              </a:spcBef>
              <a:spcAft>
                <a:spcPts val="600"/>
              </a:spcAft>
              <a:buClr>
                <a:srgbClr val="191919"/>
              </a:buClr>
              <a:buFont typeface="Arial" panose="020B0604020202020204" pitchFamily="34" charset="0"/>
              <a:buChar char="•"/>
            </a:pPr>
            <a:r>
              <a:rPr lang="en-US" sz="1800" dirty="0"/>
              <a:t>Either:</a:t>
            </a:r>
          </a:p>
          <a:p>
            <a:pPr lvl="1">
              <a:spcBef>
                <a:spcPts val="0"/>
              </a:spcBef>
              <a:spcAft>
                <a:spcPts val="600"/>
              </a:spcAft>
              <a:buClr>
                <a:srgbClr val="191919"/>
              </a:buClr>
              <a:buFont typeface="Arial" panose="020B0604020202020204" pitchFamily="34" charset="0"/>
              <a:buChar char="•"/>
            </a:pPr>
            <a:r>
              <a:rPr lang="en-US" sz="1600" dirty="0"/>
              <a:t>Prevent or detect operator contact with the point of operation or </a:t>
            </a:r>
          </a:p>
          <a:p>
            <a:pPr lvl="1">
              <a:spcBef>
                <a:spcPts val="0"/>
              </a:spcBef>
              <a:spcAft>
                <a:spcPts val="600"/>
              </a:spcAft>
              <a:buClr>
                <a:srgbClr val="191919"/>
              </a:buClr>
              <a:buFont typeface="Arial" panose="020B0604020202020204" pitchFamily="34" charset="0"/>
              <a:buChar char="•"/>
            </a:pPr>
            <a:r>
              <a:rPr lang="en-US" sz="1600" dirty="0"/>
              <a:t>Stop potentially hazardous machine motion if any part of an individual’s body is within the hazardous portion of the machine</a:t>
            </a:r>
            <a:endParaRPr lang="en-US" sz="1600" dirty="0">
              <a:ea typeface="Calibri"/>
              <a:cs typeface="Calibri"/>
            </a:endParaRPr>
          </a:p>
          <a:p>
            <a:pPr>
              <a:buClr>
                <a:srgbClr val="191919"/>
              </a:buClr>
              <a:buFont typeface="Arial" panose="020B0604020202020204" pitchFamily="34" charset="0"/>
              <a:buChar char="•"/>
            </a:pPr>
            <a:r>
              <a:rPr lang="en-US" sz="1800" dirty="0"/>
              <a:t>Must be properly designed, constructed, installed, used, and maintained in good operating condition</a:t>
            </a:r>
            <a:endParaRPr lang="en-US" sz="1800" dirty="0">
              <a:ea typeface="Calibri"/>
              <a:cs typeface="Calibri"/>
            </a:endParaRPr>
          </a:p>
        </p:txBody>
      </p:sp>
      <p:sp>
        <p:nvSpPr>
          <p:cNvPr id="3" name="Title 2">
            <a:extLst>
              <a:ext uri="{FF2B5EF4-FFF2-40B4-BE49-F238E27FC236}">
                <a16:creationId xmlns:a16="http://schemas.microsoft.com/office/drawing/2014/main" id="{99B0141B-0DB1-4B99-B9CD-632C0E573A47}"/>
              </a:ext>
            </a:extLst>
          </p:cNvPr>
          <p:cNvSpPr>
            <a:spLocks noGrp="1"/>
          </p:cNvSpPr>
          <p:nvPr>
            <p:ph type="title"/>
          </p:nvPr>
        </p:nvSpPr>
        <p:spPr/>
        <p:txBody>
          <a:bodyPr>
            <a:normAutofit/>
          </a:bodyPr>
          <a:lstStyle/>
          <a:p>
            <a:r>
              <a:rPr lang="en-US"/>
              <a:t>Primary Safeguarding Methods- two methods</a:t>
            </a:r>
          </a:p>
        </p:txBody>
      </p:sp>
    </p:spTree>
    <p:extLst>
      <p:ext uri="{BB962C8B-B14F-4D97-AF65-F5344CB8AC3E}">
        <p14:creationId xmlns:p14="http://schemas.microsoft.com/office/powerpoint/2010/main" val="267879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01D882-3805-B8CB-32E8-670E552C201B}"/>
              </a:ext>
            </a:extLst>
          </p:cNvPr>
          <p:cNvSpPr>
            <a:spLocks noGrp="1"/>
          </p:cNvSpPr>
          <p:nvPr>
            <p:ph idx="1"/>
          </p:nvPr>
        </p:nvSpPr>
        <p:spPr>
          <a:xfrm>
            <a:off x="1097280" y="2108201"/>
            <a:ext cx="4856480" cy="3760891"/>
          </a:xfrm>
        </p:spPr>
        <p:txBody>
          <a:bodyPr vert="horz" lIns="0" tIns="45720" rIns="0" bIns="45720" rtlCol="0" anchor="ctr">
            <a:normAutofit lnSpcReduction="10000"/>
          </a:bodyPr>
          <a:lstStyle/>
          <a:p>
            <a:r>
              <a:rPr lang="en-US" dirty="0">
                <a:ea typeface="+mn-lt"/>
                <a:cs typeface="+mn-lt"/>
              </a:rPr>
              <a:t>Provide lesser degree of employee protection</a:t>
            </a:r>
          </a:p>
          <a:p>
            <a:r>
              <a:rPr lang="en-US" dirty="0">
                <a:ea typeface="+mn-lt"/>
                <a:cs typeface="+mn-lt"/>
              </a:rPr>
              <a:t>Do not prevent access to hazardous machine areas</a:t>
            </a:r>
          </a:p>
          <a:p>
            <a:r>
              <a:rPr lang="en-US" dirty="0">
                <a:ea typeface="+mn-lt"/>
                <a:cs typeface="+mn-lt"/>
              </a:rPr>
              <a:t>Used in combination with primary, or when primary is infeasible</a:t>
            </a:r>
            <a:endParaRPr lang="en-US" dirty="0">
              <a:ea typeface="Calibri"/>
              <a:cs typeface="Calibri"/>
            </a:endParaRPr>
          </a:p>
          <a:p>
            <a:r>
              <a:rPr lang="en-US" dirty="0">
                <a:ea typeface="+mn-lt"/>
                <a:cs typeface="+mn-lt"/>
              </a:rPr>
              <a:t>Includes detection safeguarding devices, awareness devices, safeguarding methods, safe work procedures</a:t>
            </a:r>
          </a:p>
          <a:p>
            <a:pPr lvl="1"/>
            <a:r>
              <a:rPr lang="en-US" sz="1600" dirty="0">
                <a:ea typeface="+mn-lt"/>
                <a:cs typeface="+mn-lt"/>
              </a:rPr>
              <a:t>Probe detection, awareness/warning devices, e-stops, safe distance, hand-feed tools, foot controls, signage, procedures, training</a:t>
            </a:r>
            <a:endParaRPr lang="en-US" dirty="0">
              <a:ea typeface="Calibri"/>
              <a:cs typeface="Calibri"/>
            </a:endParaRPr>
          </a:p>
        </p:txBody>
      </p:sp>
      <p:sp>
        <p:nvSpPr>
          <p:cNvPr id="3" name="Title 2">
            <a:extLst>
              <a:ext uri="{FF2B5EF4-FFF2-40B4-BE49-F238E27FC236}">
                <a16:creationId xmlns:a16="http://schemas.microsoft.com/office/drawing/2014/main" id="{74632EB2-7AD9-D343-A3A6-9AAF608E42E9}"/>
              </a:ext>
            </a:extLst>
          </p:cNvPr>
          <p:cNvSpPr>
            <a:spLocks noGrp="1"/>
          </p:cNvSpPr>
          <p:nvPr>
            <p:ph type="title"/>
          </p:nvPr>
        </p:nvSpPr>
        <p:spPr/>
        <p:txBody>
          <a:bodyPr/>
          <a:lstStyle/>
          <a:p>
            <a:r>
              <a:rPr lang="en-US" dirty="0">
                <a:ea typeface="Calibri"/>
                <a:cs typeface="Calibri"/>
              </a:rPr>
              <a:t>Secondary Safeguarding Methods</a:t>
            </a:r>
            <a:endParaRPr lang="en-US" dirty="0"/>
          </a:p>
        </p:txBody>
      </p:sp>
    </p:spTree>
    <p:extLst>
      <p:ext uri="{BB962C8B-B14F-4D97-AF65-F5344CB8AC3E}">
        <p14:creationId xmlns:p14="http://schemas.microsoft.com/office/powerpoint/2010/main" val="397299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4BA07155-CFBF-44A6-ABA3-6E0EFDDD1CD4}"/>
              </a:ext>
            </a:extLst>
          </p:cNvPr>
          <p:cNvSpPr>
            <a:spLocks noGrp="1"/>
          </p:cNvSpPr>
          <p:nvPr>
            <p:ph type="body" idx="1"/>
          </p:nvPr>
        </p:nvSpPr>
        <p:spPr/>
        <p:txBody>
          <a:bodyPr/>
          <a:lstStyle/>
          <a:p>
            <a:r>
              <a:rPr lang="en-US" b="1"/>
              <a:t>Guards</a:t>
            </a:r>
          </a:p>
        </p:txBody>
      </p:sp>
      <p:sp>
        <p:nvSpPr>
          <p:cNvPr id="19" name="Content Placeholder 18">
            <a:extLst>
              <a:ext uri="{FF2B5EF4-FFF2-40B4-BE49-F238E27FC236}">
                <a16:creationId xmlns:a16="http://schemas.microsoft.com/office/drawing/2014/main" id="{05FDB498-6C73-49B3-B0FE-35EE3FA7B1B2}"/>
              </a:ext>
            </a:extLst>
          </p:cNvPr>
          <p:cNvSpPr>
            <a:spLocks noGrp="1"/>
          </p:cNvSpPr>
          <p:nvPr>
            <p:ph sz="half" idx="2"/>
          </p:nvPr>
        </p:nvSpPr>
        <p:spPr>
          <a:xfrm>
            <a:off x="1097280" y="2790376"/>
            <a:ext cx="4639736" cy="2910821"/>
          </a:xfrm>
        </p:spPr>
        <p:txBody>
          <a:bodyPr/>
          <a:lstStyle/>
          <a:p>
            <a:r>
              <a:rPr lang="en-US" sz="1800"/>
              <a:t>Fixed</a:t>
            </a:r>
          </a:p>
          <a:p>
            <a:r>
              <a:rPr lang="en-US" sz="1800"/>
              <a:t>Adjustable</a:t>
            </a:r>
          </a:p>
          <a:p>
            <a:r>
              <a:rPr lang="en-US" sz="1800"/>
              <a:t>Self-adjusting</a:t>
            </a:r>
          </a:p>
          <a:p>
            <a:r>
              <a:rPr lang="en-US" sz="1800"/>
              <a:t>Interlocking barrier guards</a:t>
            </a:r>
          </a:p>
          <a:p>
            <a:endParaRPr lang="en-US"/>
          </a:p>
        </p:txBody>
      </p:sp>
      <p:sp>
        <p:nvSpPr>
          <p:cNvPr id="20" name="Text Placeholder 19">
            <a:extLst>
              <a:ext uri="{FF2B5EF4-FFF2-40B4-BE49-F238E27FC236}">
                <a16:creationId xmlns:a16="http://schemas.microsoft.com/office/drawing/2014/main" id="{6E75FD25-B8FE-4F2E-A94F-09E861F664EC}"/>
              </a:ext>
            </a:extLst>
          </p:cNvPr>
          <p:cNvSpPr>
            <a:spLocks noGrp="1"/>
          </p:cNvSpPr>
          <p:nvPr>
            <p:ph type="body" sz="quarter" idx="3"/>
          </p:nvPr>
        </p:nvSpPr>
        <p:spPr/>
        <p:txBody>
          <a:bodyPr/>
          <a:lstStyle/>
          <a:p>
            <a:r>
              <a:rPr lang="en-US" b="1"/>
              <a:t>Safeguarding Devices</a:t>
            </a:r>
          </a:p>
        </p:txBody>
      </p:sp>
      <p:sp>
        <p:nvSpPr>
          <p:cNvPr id="21" name="Content Placeholder 20">
            <a:extLst>
              <a:ext uri="{FF2B5EF4-FFF2-40B4-BE49-F238E27FC236}">
                <a16:creationId xmlns:a16="http://schemas.microsoft.com/office/drawing/2014/main" id="{3CB2DB45-5B93-46EB-95ED-850AE851C780}"/>
              </a:ext>
            </a:extLst>
          </p:cNvPr>
          <p:cNvSpPr>
            <a:spLocks noGrp="1"/>
          </p:cNvSpPr>
          <p:nvPr>
            <p:ph sz="quarter" idx="4"/>
          </p:nvPr>
        </p:nvSpPr>
        <p:spPr>
          <a:xfrm>
            <a:off x="6515944" y="2790375"/>
            <a:ext cx="4639736" cy="2910821"/>
          </a:xfrm>
        </p:spPr>
        <p:txBody>
          <a:bodyPr>
            <a:normAutofit/>
          </a:bodyPr>
          <a:lstStyle/>
          <a:p>
            <a:r>
              <a:rPr lang="en-US" sz="1800" dirty="0"/>
              <a:t>Pullback devices</a:t>
            </a:r>
          </a:p>
          <a:p>
            <a:r>
              <a:rPr lang="en-US" sz="1800" dirty="0"/>
              <a:t>Restraint devices</a:t>
            </a:r>
          </a:p>
          <a:p>
            <a:r>
              <a:rPr lang="en-US" sz="1800" dirty="0"/>
              <a:t>Presence- sensing devices</a:t>
            </a:r>
          </a:p>
          <a:p>
            <a:r>
              <a:rPr lang="en-US" sz="1800" dirty="0"/>
              <a:t>Pressure-sensing mats</a:t>
            </a:r>
          </a:p>
          <a:p>
            <a:r>
              <a:rPr lang="en-US" sz="1800" dirty="0"/>
              <a:t>Two-hand controls</a:t>
            </a:r>
          </a:p>
          <a:p>
            <a:r>
              <a:rPr lang="en-US" sz="1800" dirty="0"/>
              <a:t>Two-hand trip</a:t>
            </a:r>
          </a:p>
        </p:txBody>
      </p:sp>
      <p:sp>
        <p:nvSpPr>
          <p:cNvPr id="16" name="Title 15">
            <a:extLst>
              <a:ext uri="{FF2B5EF4-FFF2-40B4-BE49-F238E27FC236}">
                <a16:creationId xmlns:a16="http://schemas.microsoft.com/office/drawing/2014/main" id="{B76ADE45-3327-4243-B7F4-D2DB3DA947F6}"/>
              </a:ext>
            </a:extLst>
          </p:cNvPr>
          <p:cNvSpPr>
            <a:spLocks noGrp="1"/>
          </p:cNvSpPr>
          <p:nvPr>
            <p:ph type="title"/>
          </p:nvPr>
        </p:nvSpPr>
        <p:spPr/>
        <p:txBody>
          <a:bodyPr/>
          <a:lstStyle/>
          <a:p>
            <a:r>
              <a:rPr lang="en-US"/>
              <a:t>Primary Equipment Safeguarding</a:t>
            </a:r>
          </a:p>
        </p:txBody>
      </p:sp>
    </p:spTree>
    <p:extLst>
      <p:ext uri="{BB962C8B-B14F-4D97-AF65-F5344CB8AC3E}">
        <p14:creationId xmlns:p14="http://schemas.microsoft.com/office/powerpoint/2010/main" val="110163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9F8187-C588-4B03-9199-246A85BAF866}"/>
              </a:ext>
            </a:extLst>
          </p:cNvPr>
          <p:cNvSpPr>
            <a:spLocks noGrp="1"/>
          </p:cNvSpPr>
          <p:nvPr>
            <p:ph idx="1"/>
          </p:nvPr>
        </p:nvSpPr>
        <p:spPr/>
        <p:txBody>
          <a:bodyPr>
            <a:normAutofit lnSpcReduction="10000"/>
          </a:bodyPr>
          <a:lstStyle/>
          <a:p>
            <a:r>
              <a:rPr lang="en-US"/>
              <a:t> Fixed barrier guards (preferred) </a:t>
            </a:r>
          </a:p>
          <a:p>
            <a:r>
              <a:rPr lang="en-US"/>
              <a:t> Adjustable or self-adjusting barrier guards </a:t>
            </a:r>
          </a:p>
          <a:p>
            <a:r>
              <a:rPr lang="en-US"/>
              <a:t> Perimeter guarding</a:t>
            </a:r>
          </a:p>
          <a:p>
            <a:r>
              <a:rPr lang="en-US"/>
              <a:t> Interlocking devices </a:t>
            </a:r>
          </a:p>
          <a:p>
            <a:r>
              <a:rPr lang="en-US"/>
              <a:t> Presence-sensing devices </a:t>
            </a:r>
          </a:p>
          <a:p>
            <a:r>
              <a:rPr lang="en-US"/>
              <a:t>Pressure-sensing devices </a:t>
            </a:r>
          </a:p>
          <a:p>
            <a:r>
              <a:rPr lang="en-US"/>
              <a:t>Two-handed  operating devices</a:t>
            </a:r>
          </a:p>
          <a:p>
            <a:r>
              <a:rPr lang="en-US"/>
              <a:t>Combination</a:t>
            </a:r>
          </a:p>
          <a:p>
            <a:endParaRPr lang="en-US"/>
          </a:p>
          <a:p>
            <a:endParaRPr lang="en-US"/>
          </a:p>
          <a:p>
            <a:endParaRPr lang="en-US"/>
          </a:p>
        </p:txBody>
      </p:sp>
      <p:sp>
        <p:nvSpPr>
          <p:cNvPr id="2" name="Title 1">
            <a:extLst>
              <a:ext uri="{FF2B5EF4-FFF2-40B4-BE49-F238E27FC236}">
                <a16:creationId xmlns:a16="http://schemas.microsoft.com/office/drawing/2014/main" id="{DCCBECBE-7769-43B1-97C9-086906CF29DA}"/>
              </a:ext>
            </a:extLst>
          </p:cNvPr>
          <p:cNvSpPr>
            <a:spLocks noGrp="1"/>
          </p:cNvSpPr>
          <p:nvPr>
            <p:ph type="title"/>
          </p:nvPr>
        </p:nvSpPr>
        <p:spPr/>
        <p:txBody>
          <a:bodyPr/>
          <a:lstStyle/>
          <a:p>
            <a:r>
              <a:rPr lang="en-US"/>
              <a:t>Types of Guarding &amp; Devices</a:t>
            </a:r>
          </a:p>
        </p:txBody>
      </p:sp>
      <p:sp>
        <p:nvSpPr>
          <p:cNvPr id="4" name="AutoShape 2">
            <a:extLst>
              <a:ext uri="{FF2B5EF4-FFF2-40B4-BE49-F238E27FC236}">
                <a16:creationId xmlns:a16="http://schemas.microsoft.com/office/drawing/2014/main" id="{894BF86E-5126-45F5-BFCB-DC761C7F63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ustDataLst>
      <p:tags r:id="rId1"/>
    </p:custDataLst>
    <p:extLst>
      <p:ext uri="{BB962C8B-B14F-4D97-AF65-F5344CB8AC3E}">
        <p14:creationId xmlns:p14="http://schemas.microsoft.com/office/powerpoint/2010/main" val="100283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1" objId="11"/>
        <p14:stopEvt time="80210" objId="11"/>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D6630C-AD91-49EF-9690-56B8089CFDBF}"/>
              </a:ext>
            </a:extLst>
          </p:cNvPr>
          <p:cNvSpPr>
            <a:spLocks noGrp="1"/>
          </p:cNvSpPr>
          <p:nvPr>
            <p:ph type="title"/>
          </p:nvPr>
        </p:nvSpPr>
        <p:spPr/>
        <p:txBody>
          <a:bodyPr/>
          <a:lstStyle/>
          <a:p>
            <a:r>
              <a:rPr lang="en-US"/>
              <a:t>Housekeeping</a:t>
            </a:r>
          </a:p>
        </p:txBody>
      </p:sp>
      <p:sp>
        <p:nvSpPr>
          <p:cNvPr id="6" name="Content Placeholder 4">
            <a:extLst>
              <a:ext uri="{FF2B5EF4-FFF2-40B4-BE49-F238E27FC236}">
                <a16:creationId xmlns:a16="http://schemas.microsoft.com/office/drawing/2014/main" id="{CB1EBCEE-A23E-FFBC-95EB-88D3141E7C14}"/>
              </a:ext>
            </a:extLst>
          </p:cNvPr>
          <p:cNvSpPr>
            <a:spLocks noGrp="1"/>
          </p:cNvSpPr>
          <p:nvPr>
            <p:ph idx="1"/>
          </p:nvPr>
        </p:nvSpPr>
        <p:spPr>
          <a:xfrm>
            <a:off x="1097280" y="1846944"/>
            <a:ext cx="4998720" cy="3760891"/>
          </a:xfrm>
        </p:spPr>
        <p:txBody>
          <a:bodyPr anchor="ctr">
            <a:normAutofit fontScale="92500"/>
          </a:bodyPr>
          <a:lstStyle/>
          <a:p>
            <a:pPr>
              <a:buClr>
                <a:srgbClr val="191919"/>
              </a:buClr>
              <a:buFont typeface="Arial" panose="020B0604020202020204" pitchFamily="34" charset="0"/>
              <a:buChar char="•"/>
            </a:pPr>
            <a:r>
              <a:rPr lang="en-US" sz="2400" dirty="0"/>
              <a:t>This presentation is being recorded and will be shared along with the PowerPoint slides after the webinar is over.</a:t>
            </a:r>
          </a:p>
          <a:p>
            <a:pPr>
              <a:buClr>
                <a:srgbClr val="191919"/>
              </a:buClr>
              <a:buFont typeface="Arial" panose="020B0604020202020204" pitchFamily="34" charset="0"/>
              <a:buChar char="•"/>
            </a:pPr>
            <a:r>
              <a:rPr lang="en-US" sz="2400" dirty="0"/>
              <a:t>Everyone will be muted to prevent background noise. </a:t>
            </a:r>
          </a:p>
          <a:p>
            <a:pPr>
              <a:buClr>
                <a:srgbClr val="191919"/>
              </a:buClr>
              <a:buFont typeface="Arial" panose="020B0604020202020204" pitchFamily="34" charset="0"/>
              <a:buChar char="•"/>
            </a:pPr>
            <a:r>
              <a:rPr lang="en-US" sz="2400" dirty="0"/>
              <a:t>Use the question box to log your question on the top right of your screen. Questions will be answered at the end of the presentation or through email follow up.</a:t>
            </a:r>
          </a:p>
        </p:txBody>
      </p:sp>
      <p:sp>
        <p:nvSpPr>
          <p:cNvPr id="7" name="Title 3">
            <a:extLst>
              <a:ext uri="{FF2B5EF4-FFF2-40B4-BE49-F238E27FC236}">
                <a16:creationId xmlns:a16="http://schemas.microsoft.com/office/drawing/2014/main" id="{27C6FF3F-8598-986D-AAF1-213C0B08EF43}"/>
              </a:ext>
            </a:extLst>
          </p:cNvPr>
          <p:cNvSpPr txBox="1">
            <a:spLocks/>
          </p:cNvSpPr>
          <p:nvPr/>
        </p:nvSpPr>
        <p:spPr>
          <a:xfrm>
            <a:off x="1097280" y="942871"/>
            <a:ext cx="10058400" cy="587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cap="all" spc="-50" baseline="0">
                <a:solidFill>
                  <a:srgbClr val="091330"/>
                </a:solidFill>
                <a:latin typeface="+mj-lt"/>
                <a:ea typeface="+mj-ea"/>
                <a:cs typeface="+mj-cs"/>
              </a:defRPr>
            </a:lvl1pPr>
          </a:lstStyle>
          <a:p>
            <a:r>
              <a:rPr lang="en-US"/>
              <a:t>Housekeeping</a:t>
            </a:r>
          </a:p>
        </p:txBody>
      </p:sp>
      <p:pic>
        <p:nvPicPr>
          <p:cNvPr id="8" name="Picture 7">
            <a:extLst>
              <a:ext uri="{FF2B5EF4-FFF2-40B4-BE49-F238E27FC236}">
                <a16:creationId xmlns:a16="http://schemas.microsoft.com/office/drawing/2014/main" id="{1138C770-B2F8-96B0-FDC5-3DF0EA684A15}"/>
              </a:ext>
            </a:extLst>
          </p:cNvPr>
          <p:cNvPicPr>
            <a:picLocks noChangeAspect="1"/>
          </p:cNvPicPr>
          <p:nvPr/>
        </p:nvPicPr>
        <p:blipFill>
          <a:blip r:embed="rId3"/>
          <a:stretch>
            <a:fillRect/>
          </a:stretch>
        </p:blipFill>
        <p:spPr>
          <a:xfrm>
            <a:off x="7132271" y="3116299"/>
            <a:ext cx="3745389" cy="1222179"/>
          </a:xfrm>
          <a:prstGeom prst="rect">
            <a:avLst/>
          </a:prstGeom>
        </p:spPr>
      </p:pic>
      <p:sp>
        <p:nvSpPr>
          <p:cNvPr id="9" name="Arrow: Down 8">
            <a:extLst>
              <a:ext uri="{FF2B5EF4-FFF2-40B4-BE49-F238E27FC236}">
                <a16:creationId xmlns:a16="http://schemas.microsoft.com/office/drawing/2014/main" id="{D8AFE6AF-E2D6-7BF4-40D4-D83FEB1FE0DD}"/>
              </a:ext>
            </a:extLst>
          </p:cNvPr>
          <p:cNvSpPr/>
          <p:nvPr/>
        </p:nvSpPr>
        <p:spPr>
          <a:xfrm>
            <a:off x="9634889" y="1938944"/>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368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A603F0-4AA6-4201-AD93-3AF42243FAD6}"/>
              </a:ext>
            </a:extLst>
          </p:cNvPr>
          <p:cNvSpPr>
            <a:spLocks noGrp="1"/>
          </p:cNvSpPr>
          <p:nvPr>
            <p:ph idx="1"/>
          </p:nvPr>
        </p:nvSpPr>
        <p:spPr>
          <a:xfrm>
            <a:off x="1097280" y="1733863"/>
            <a:ext cx="4635572" cy="4135230"/>
          </a:xfrm>
        </p:spPr>
        <p:txBody>
          <a:bodyPr anchor="ctr"/>
          <a:lstStyle/>
          <a:p>
            <a:r>
              <a:rPr lang="en-US" dirty="0"/>
              <a:t>Must not be able to reach:</a:t>
            </a:r>
          </a:p>
          <a:p>
            <a:pPr lvl="2"/>
            <a:r>
              <a:rPr lang="en-US" dirty="0"/>
              <a:t>Around </a:t>
            </a:r>
          </a:p>
          <a:p>
            <a:pPr lvl="2"/>
            <a:r>
              <a:rPr lang="en-US" dirty="0"/>
              <a:t>Under</a:t>
            </a:r>
          </a:p>
          <a:p>
            <a:pPr lvl="2"/>
            <a:r>
              <a:rPr lang="en-US" dirty="0"/>
              <a:t>Through</a:t>
            </a:r>
          </a:p>
          <a:p>
            <a:pPr lvl="2"/>
            <a:r>
              <a:rPr lang="en-US" dirty="0"/>
              <a:t>Over</a:t>
            </a:r>
          </a:p>
          <a:p>
            <a:r>
              <a:rPr lang="en-US" dirty="0"/>
              <a:t>a guard and contact the hazard.</a:t>
            </a:r>
          </a:p>
          <a:p>
            <a:endParaRPr lang="en-US" dirty="0"/>
          </a:p>
          <a:p>
            <a:pPr marL="0" indent="0">
              <a:buNone/>
            </a:pPr>
            <a:endParaRPr lang="en-US" dirty="0"/>
          </a:p>
        </p:txBody>
      </p:sp>
      <p:sp>
        <p:nvSpPr>
          <p:cNvPr id="2" name="Title 1">
            <a:extLst>
              <a:ext uri="{FF2B5EF4-FFF2-40B4-BE49-F238E27FC236}">
                <a16:creationId xmlns:a16="http://schemas.microsoft.com/office/drawing/2014/main" id="{4BDBA636-6742-4E69-9326-6EDAB5D250B0}"/>
              </a:ext>
            </a:extLst>
          </p:cNvPr>
          <p:cNvSpPr>
            <a:spLocks noGrp="1"/>
          </p:cNvSpPr>
          <p:nvPr>
            <p:ph type="title"/>
          </p:nvPr>
        </p:nvSpPr>
        <p:spPr/>
        <p:txBody>
          <a:bodyPr/>
          <a:lstStyle/>
          <a:p>
            <a:r>
              <a:rPr lang="en-US"/>
              <a:t>Effective Guarding &amp; A-U-T-O</a:t>
            </a:r>
          </a:p>
        </p:txBody>
      </p:sp>
    </p:spTree>
    <p:custDataLst>
      <p:tags r:id="rId1"/>
    </p:custDataLst>
    <p:extLst>
      <p:ext uri="{BB962C8B-B14F-4D97-AF65-F5344CB8AC3E}">
        <p14:creationId xmlns:p14="http://schemas.microsoft.com/office/powerpoint/2010/main" val="275328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4" objId="4"/>
        <p14:stopEvt time="49761" objId="4"/>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B893C2-6CF7-4042-8DE7-FE452C19E829}"/>
              </a:ext>
            </a:extLst>
          </p:cNvPr>
          <p:cNvSpPr>
            <a:spLocks noGrp="1"/>
          </p:cNvSpPr>
          <p:nvPr>
            <p:ph idx="1"/>
          </p:nvPr>
        </p:nvSpPr>
        <p:spPr>
          <a:xfrm>
            <a:off x="1097280" y="1738505"/>
            <a:ext cx="10058400" cy="3760891"/>
          </a:xfrm>
        </p:spPr>
        <p:txBody>
          <a:bodyPr/>
          <a:lstStyle/>
          <a:p>
            <a:r>
              <a:rPr lang="en-US"/>
              <a:t>Ensure guarding around abrasive wheel bench grinders are set properly</a:t>
            </a:r>
          </a:p>
        </p:txBody>
      </p:sp>
      <p:sp>
        <p:nvSpPr>
          <p:cNvPr id="2" name="Title 1">
            <a:extLst>
              <a:ext uri="{FF2B5EF4-FFF2-40B4-BE49-F238E27FC236}">
                <a16:creationId xmlns:a16="http://schemas.microsoft.com/office/drawing/2014/main" id="{79BE3A2C-F5AB-4617-B39C-51977CAA98DB}"/>
              </a:ext>
            </a:extLst>
          </p:cNvPr>
          <p:cNvSpPr>
            <a:spLocks noGrp="1"/>
          </p:cNvSpPr>
          <p:nvPr>
            <p:ph type="title"/>
          </p:nvPr>
        </p:nvSpPr>
        <p:spPr/>
        <p:txBody>
          <a:bodyPr/>
          <a:lstStyle/>
          <a:p>
            <a:r>
              <a:rPr lang="en-US"/>
              <a:t>Bench Grinder </a:t>
            </a:r>
          </a:p>
        </p:txBody>
      </p:sp>
    </p:spTree>
    <p:extLst>
      <p:ext uri="{BB962C8B-B14F-4D97-AF65-F5344CB8AC3E}">
        <p14:creationId xmlns:p14="http://schemas.microsoft.com/office/powerpoint/2010/main" val="163574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BC9B5-130A-FEA2-A12F-DAE1435A08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56D05A0-E58E-137B-CFEE-4B8D6A564591}"/>
              </a:ext>
            </a:extLst>
          </p:cNvPr>
          <p:cNvSpPr>
            <a:spLocks noGrp="1"/>
          </p:cNvSpPr>
          <p:nvPr>
            <p:ph type="title"/>
          </p:nvPr>
        </p:nvSpPr>
        <p:spPr/>
        <p:txBody>
          <a:bodyPr/>
          <a:lstStyle/>
          <a:p>
            <a:r>
              <a:rPr lang="en-US" dirty="0"/>
              <a:t>Additional Guarding Considerations</a:t>
            </a:r>
          </a:p>
        </p:txBody>
      </p:sp>
      <p:sp>
        <p:nvSpPr>
          <p:cNvPr id="5" name="Content Placeholder 4">
            <a:extLst>
              <a:ext uri="{FF2B5EF4-FFF2-40B4-BE49-F238E27FC236}">
                <a16:creationId xmlns:a16="http://schemas.microsoft.com/office/drawing/2014/main" id="{4BEB727C-E0ED-0673-8DB5-2EA7F6D34BAE}"/>
              </a:ext>
            </a:extLst>
          </p:cNvPr>
          <p:cNvSpPr>
            <a:spLocks noGrp="1"/>
          </p:cNvSpPr>
          <p:nvPr>
            <p:ph sz="half" idx="2"/>
          </p:nvPr>
        </p:nvSpPr>
        <p:spPr>
          <a:xfrm>
            <a:off x="1195753" y="2281657"/>
            <a:ext cx="9658513" cy="3633471"/>
          </a:xfrm>
        </p:spPr>
        <p:txBody>
          <a:bodyPr>
            <a:normAutofit/>
          </a:bodyPr>
          <a:lstStyle/>
          <a:p>
            <a:pPr lvl="0" eaLnBrk="0" fontAlgn="base" hangingPunct="0">
              <a:spcBef>
                <a:spcPct val="0"/>
              </a:spcBef>
              <a:spcAft>
                <a:spcPct val="0"/>
              </a:spcAft>
              <a:buClrTx/>
              <a:buSzTx/>
            </a:pPr>
            <a:r>
              <a:rPr lang="en-US" altLang="en-US" dirty="0">
                <a:solidFill>
                  <a:srgbClr val="212121"/>
                </a:solidFill>
              </a:rPr>
              <a:t>[1910.243(c)(3)] </a:t>
            </a:r>
            <a:r>
              <a:rPr lang="en-US" altLang="en-US" b="1" dirty="0">
                <a:solidFill>
                  <a:srgbClr val="212121"/>
                </a:solidFill>
              </a:rPr>
              <a:t>Vertical portable grinders.</a:t>
            </a:r>
            <a:endParaRPr lang="en-US" altLang="en-US" dirty="0">
              <a:solidFill>
                <a:srgbClr val="212121"/>
              </a:solidFill>
            </a:endParaRPr>
          </a:p>
          <a:p>
            <a:pPr marL="285750" lvl="0" indent="-285750" eaLnBrk="0" fontAlgn="base" hangingPunct="0">
              <a:spcBef>
                <a:spcPct val="0"/>
              </a:spcBef>
              <a:spcAft>
                <a:spcPct val="0"/>
              </a:spcAft>
              <a:buClrTx/>
              <a:buSzTx/>
              <a:buFont typeface="Arial" panose="020B0604020202020204" pitchFamily="34" charset="0"/>
              <a:buChar char="•"/>
            </a:pPr>
            <a:r>
              <a:rPr lang="en-US" altLang="en-US" sz="1300" dirty="0">
                <a:solidFill>
                  <a:srgbClr val="212121"/>
                </a:solidFill>
              </a:rPr>
              <a:t>Safety guards used on machines known as right angle head or vertical portable grinders shall have a maximum exposure angle of 180°, and the guard shall be so located so as to be between the operator and the wheel during use. Adjustment of guard shall be such that pieces of an accidentally broken wheel will be deflected away from the operator. </a:t>
            </a:r>
          </a:p>
          <a:p>
            <a:pPr lvl="0" eaLnBrk="0" fontAlgn="base" hangingPunct="0">
              <a:spcBef>
                <a:spcPct val="0"/>
              </a:spcBef>
              <a:spcAft>
                <a:spcPct val="0"/>
              </a:spcAft>
              <a:buClrTx/>
              <a:buSzTx/>
            </a:pPr>
            <a:endParaRPr lang="en-US" altLang="en-US" b="1" dirty="0">
              <a:solidFill>
                <a:srgbClr val="212121"/>
              </a:solidFill>
            </a:endParaRPr>
          </a:p>
          <a:p>
            <a:pPr lvl="0" eaLnBrk="0" fontAlgn="base" hangingPunct="0">
              <a:spcBef>
                <a:spcPct val="0"/>
              </a:spcBef>
              <a:spcAft>
                <a:spcPct val="0"/>
              </a:spcAft>
              <a:buClrTx/>
              <a:buSzTx/>
            </a:pPr>
            <a:r>
              <a:rPr lang="en-US" altLang="en-US" dirty="0">
                <a:solidFill>
                  <a:srgbClr val="212121"/>
                </a:solidFill>
              </a:rPr>
              <a:t>[1910.243(c)(4)] </a:t>
            </a:r>
            <a:r>
              <a:rPr lang="en-US" altLang="en-US" b="1" dirty="0">
                <a:solidFill>
                  <a:srgbClr val="212121"/>
                </a:solidFill>
              </a:rPr>
              <a:t>Other portable grinders.</a:t>
            </a:r>
            <a:r>
              <a:rPr lang="en-US" altLang="en-US" dirty="0">
                <a:solidFill>
                  <a:srgbClr val="212121"/>
                </a:solidFill>
              </a:rPr>
              <a:t> </a:t>
            </a:r>
          </a:p>
          <a:p>
            <a:pPr marL="285750" lvl="0" indent="-285750" eaLnBrk="0" fontAlgn="base" hangingPunct="0">
              <a:spcBef>
                <a:spcPct val="0"/>
              </a:spcBef>
              <a:spcAft>
                <a:spcPct val="0"/>
              </a:spcAft>
              <a:buClrTx/>
              <a:buSzTx/>
              <a:buFont typeface="Arial" panose="020B0604020202020204" pitchFamily="34" charset="0"/>
              <a:buChar char="•"/>
            </a:pPr>
            <a:r>
              <a:rPr lang="en-US" altLang="en-US" sz="1300" dirty="0">
                <a:solidFill>
                  <a:srgbClr val="212121"/>
                </a:solidFill>
              </a:rPr>
              <a:t>The maximum angular exposure of the grinding wheel periphery and sides for safety guards used on other portable grinding machines shall not exceed 180° and the top half of the wheel shall be enclosed at all times. </a:t>
            </a:r>
            <a:endParaRPr lang="en-US" sz="1300" dirty="0"/>
          </a:p>
        </p:txBody>
      </p:sp>
      <p:sp>
        <p:nvSpPr>
          <p:cNvPr id="18" name="TextBox 17">
            <a:extLst>
              <a:ext uri="{FF2B5EF4-FFF2-40B4-BE49-F238E27FC236}">
                <a16:creationId xmlns:a16="http://schemas.microsoft.com/office/drawing/2014/main" id="{85F3F4F9-F7A4-82D0-69AC-2315C88A369B}"/>
              </a:ext>
            </a:extLst>
          </p:cNvPr>
          <p:cNvSpPr txBox="1"/>
          <p:nvPr/>
        </p:nvSpPr>
        <p:spPr>
          <a:xfrm>
            <a:off x="3048000" y="-3930544"/>
            <a:ext cx="6096000" cy="438581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900" b="0" i="0" u="none" strike="noStrike" cap="none" normalizeH="0" baseline="0" dirty="0">
                <a:ln>
                  <a:noFill/>
                </a:ln>
                <a:solidFill>
                  <a:srgbClr val="212121"/>
                </a:solidFill>
                <a:effectLst/>
                <a:latin typeface="Source Sans Pro" panose="020B0503030403020204" pitchFamily="34" charset="0"/>
              </a:rPr>
              <a:t>       </a:t>
            </a:r>
            <a:endParaRPr kumimoji="0" lang="en-US" altLang="en-US" sz="1800" b="0" i="0" u="none" strike="noStrike" cap="none" normalizeH="0" baseline="0" dirty="0">
              <a:ln>
                <a:noFill/>
              </a:ln>
              <a:solidFill>
                <a:srgbClr val="212121"/>
              </a:solidFill>
              <a:effectLst/>
              <a:latin typeface="Source Sans Pro" panose="020B0503030403020204" pitchFamily="34" charset="0"/>
            </a:endParaRPr>
          </a:p>
        </p:txBody>
      </p:sp>
    </p:spTree>
    <p:extLst>
      <p:ext uri="{BB962C8B-B14F-4D97-AF65-F5344CB8AC3E}">
        <p14:creationId xmlns:p14="http://schemas.microsoft.com/office/powerpoint/2010/main" val="1427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BA94D0-F7C7-4C21-93CD-D5D4923FBE01}"/>
              </a:ext>
            </a:extLst>
          </p:cNvPr>
          <p:cNvSpPr>
            <a:spLocks noGrp="1"/>
          </p:cNvSpPr>
          <p:nvPr>
            <p:ph type="title"/>
          </p:nvPr>
        </p:nvSpPr>
        <p:spPr/>
        <p:txBody>
          <a:bodyPr/>
          <a:lstStyle/>
          <a:p>
            <a:r>
              <a:rPr lang="en-US" dirty="0"/>
              <a:t>Additional Guarding Considerations</a:t>
            </a:r>
          </a:p>
        </p:txBody>
      </p:sp>
      <p:sp>
        <p:nvSpPr>
          <p:cNvPr id="5" name="Content Placeholder 4">
            <a:extLst>
              <a:ext uri="{FF2B5EF4-FFF2-40B4-BE49-F238E27FC236}">
                <a16:creationId xmlns:a16="http://schemas.microsoft.com/office/drawing/2014/main" id="{7B3DBAA5-1933-4C03-8FD9-9EEFEFBAAE57}"/>
              </a:ext>
            </a:extLst>
          </p:cNvPr>
          <p:cNvSpPr>
            <a:spLocks noGrp="1"/>
          </p:cNvSpPr>
          <p:nvPr>
            <p:ph sz="half" idx="2"/>
          </p:nvPr>
        </p:nvSpPr>
        <p:spPr/>
        <p:txBody>
          <a:bodyPr/>
          <a:lstStyle/>
          <a:p>
            <a:pPr marL="285750" indent="-285750">
              <a:buFont typeface="Arial" panose="020B0604020202020204" pitchFamily="34" charset="0"/>
              <a:buChar char="•"/>
            </a:pPr>
            <a:r>
              <a:rPr lang="en-US" dirty="0"/>
              <a:t>When the periphery of the blades of a fan is less than seven (7) feet above the floor or working level, the blades must be guarded. The guard must not have openings larger than one-half (½) inch. [29 CFR 1910.212(a)(5)]</a:t>
            </a:r>
          </a:p>
          <a:p>
            <a:pPr marL="285750" indent="-285750">
              <a:buFont typeface="Arial" panose="020B0604020202020204" pitchFamily="34" charset="0"/>
              <a:buChar char="•"/>
            </a:pPr>
            <a:r>
              <a:rPr lang="en-US" dirty="0"/>
              <a:t>A machine designed for a fixed location must be </a:t>
            </a:r>
            <a:r>
              <a:rPr lang="en-US" b="1" dirty="0"/>
              <a:t>securely anchored </a:t>
            </a:r>
            <a:r>
              <a:rPr lang="en-US" dirty="0"/>
              <a:t>to prevent walking or moving. [29 CFR 1910.212(b)]</a:t>
            </a:r>
          </a:p>
          <a:p>
            <a:pPr marL="285750" indent="-285750">
              <a:buFont typeface="Arial" panose="020B0604020202020204" pitchFamily="34" charset="0"/>
              <a:buChar char="•"/>
            </a:pPr>
            <a:r>
              <a:rPr lang="en-US" dirty="0"/>
              <a:t>Eye and face protection must be provided to each employee when exposed to eye or face hazards from flying particles. [29 CFR 1910.133(a)]</a:t>
            </a:r>
          </a:p>
        </p:txBody>
      </p:sp>
    </p:spTree>
    <p:extLst>
      <p:ext uri="{BB962C8B-B14F-4D97-AF65-F5344CB8AC3E}">
        <p14:creationId xmlns:p14="http://schemas.microsoft.com/office/powerpoint/2010/main" val="287198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CE477-AC93-51E9-D0AA-193907C88EB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14F1DD-69B6-6E65-F8A6-928DDCFF9220}"/>
              </a:ext>
            </a:extLst>
          </p:cNvPr>
          <p:cNvSpPr>
            <a:spLocks noGrp="1"/>
          </p:cNvSpPr>
          <p:nvPr>
            <p:ph type="title"/>
          </p:nvPr>
        </p:nvSpPr>
        <p:spPr/>
        <p:txBody>
          <a:bodyPr/>
          <a:lstStyle/>
          <a:p>
            <a:r>
              <a:rPr lang="en-US" dirty="0"/>
              <a:t>Additional Guarding Considerations</a:t>
            </a:r>
          </a:p>
        </p:txBody>
      </p:sp>
      <p:sp>
        <p:nvSpPr>
          <p:cNvPr id="5" name="Content Placeholder 4">
            <a:extLst>
              <a:ext uri="{FF2B5EF4-FFF2-40B4-BE49-F238E27FC236}">
                <a16:creationId xmlns:a16="http://schemas.microsoft.com/office/drawing/2014/main" id="{E5942A10-E85F-95CA-90DA-9CF863D8A7ED}"/>
              </a:ext>
            </a:extLst>
          </p:cNvPr>
          <p:cNvSpPr>
            <a:spLocks noGrp="1"/>
          </p:cNvSpPr>
          <p:nvPr>
            <p:ph sz="half" idx="2"/>
          </p:nvPr>
        </p:nvSpPr>
        <p:spPr>
          <a:xfrm>
            <a:off x="933451" y="2162176"/>
            <a:ext cx="10327216" cy="3971924"/>
          </a:xfrm>
        </p:spPr>
        <p:txBody>
          <a:bodyPr>
            <a:normAutofit fontScale="92500" lnSpcReduction="20000"/>
          </a:bodyPr>
          <a:lstStyle/>
          <a:p>
            <a:pPr marL="285750" indent="-285750">
              <a:buFont typeface="Arial" panose="020B0604020202020204" pitchFamily="34" charset="0"/>
              <a:buChar char="•"/>
            </a:pPr>
            <a:r>
              <a:rPr lang="en-US" sz="1900" dirty="0"/>
              <a:t>[1910.219(c)(4)] Projecting shaft ends</a:t>
            </a:r>
          </a:p>
          <a:p>
            <a:pPr marL="486918" lvl="1" indent="-285750">
              <a:buFont typeface="Arial" panose="020B0604020202020204" pitchFamily="34" charset="0"/>
              <a:buChar char="•"/>
            </a:pPr>
            <a:r>
              <a:rPr lang="en-US" dirty="0"/>
              <a:t>Smooth edge and end.</a:t>
            </a:r>
          </a:p>
          <a:p>
            <a:pPr marL="486918" lvl="1" indent="-285750">
              <a:buFont typeface="Arial" panose="020B0604020202020204" pitchFamily="34" charset="0"/>
              <a:buChar char="•"/>
            </a:pPr>
            <a:r>
              <a:rPr lang="en-US" dirty="0"/>
              <a:t>Shall not project more than one-half the diameter of the shaft unless guarded by nonrotating caps or safety sleeves.</a:t>
            </a:r>
          </a:p>
          <a:p>
            <a:pPr marL="486918" lvl="1" indent="-285750">
              <a:buFont typeface="Arial" panose="020B0604020202020204" pitchFamily="34" charset="0"/>
              <a:buChar char="•"/>
            </a:pPr>
            <a:r>
              <a:rPr lang="en-US" dirty="0"/>
              <a:t>Unused keyways shall be filled up or covered.</a:t>
            </a:r>
          </a:p>
          <a:p>
            <a:pPr marL="285750" indent="-285750">
              <a:buFont typeface="Arial" panose="020B0604020202020204" pitchFamily="34" charset="0"/>
              <a:buChar char="•"/>
            </a:pPr>
            <a:r>
              <a:rPr lang="en-US" sz="1900" dirty="0"/>
              <a:t>[1910.212(a)(3)(iii)] Special </a:t>
            </a:r>
            <a:r>
              <a:rPr lang="en-US" sz="1900" dirty="0" err="1"/>
              <a:t>handtools</a:t>
            </a:r>
            <a:r>
              <a:rPr lang="en-US" sz="1900" dirty="0"/>
              <a:t> </a:t>
            </a:r>
          </a:p>
          <a:p>
            <a:pPr marL="486918" lvl="1" indent="-285750">
              <a:buFont typeface="Arial" panose="020B0604020202020204" pitchFamily="34" charset="0"/>
              <a:buChar char="•"/>
            </a:pPr>
            <a:r>
              <a:rPr lang="en-US" dirty="0"/>
              <a:t>Used for placing and removing material.</a:t>
            </a:r>
          </a:p>
          <a:p>
            <a:pPr marL="486918" lvl="1" indent="-285750">
              <a:buFont typeface="Arial" panose="020B0604020202020204" pitchFamily="34" charset="0"/>
              <a:buChar char="•"/>
            </a:pPr>
            <a:r>
              <a:rPr lang="en-US" dirty="0"/>
              <a:t>Permit easy handling of material without the operator placing a hand in the danger zone. </a:t>
            </a:r>
          </a:p>
          <a:p>
            <a:pPr marL="486918" lvl="1" indent="-285750">
              <a:buFont typeface="Arial" panose="020B0604020202020204" pitchFamily="34" charset="0"/>
              <a:buChar char="•"/>
            </a:pPr>
            <a:r>
              <a:rPr lang="en-US" dirty="0"/>
              <a:t>Cannot be used in lieu of other guarding, only to supplement protection provided.</a:t>
            </a:r>
          </a:p>
          <a:p>
            <a:pPr marL="285750" indent="-285750">
              <a:buFont typeface="Arial" panose="020B0604020202020204" pitchFamily="34" charset="0"/>
              <a:buChar char="•"/>
            </a:pPr>
            <a:r>
              <a:rPr lang="en-US" sz="1900" dirty="0"/>
              <a:t>[1910.145(f)(7)] - Warning labels are needed on machines which define the hazards and warn employees. </a:t>
            </a:r>
          </a:p>
          <a:p>
            <a:pPr marL="285750" indent="-285750">
              <a:buFont typeface="Arial" panose="020B0604020202020204" pitchFamily="34" charset="0"/>
              <a:buChar char="•"/>
            </a:pPr>
            <a:r>
              <a:rPr lang="en-US" sz="1900" dirty="0"/>
              <a:t>Temp - 140 degrees or greater</a:t>
            </a:r>
          </a:p>
          <a:p>
            <a:pPr marL="486918" lvl="1" indent="-285750">
              <a:buFont typeface="Arial" panose="020B0604020202020204" pitchFamily="34" charset="0"/>
              <a:buChar char="•"/>
            </a:pPr>
            <a:r>
              <a:rPr lang="en-US" dirty="0"/>
              <a:t>Heat from surfaces should be below 140</a:t>
            </a:r>
            <a:r>
              <a:rPr lang="en-US" dirty="0">
                <a:latin typeface="Segoe UI Emoji" panose="020B0502040204020203" pitchFamily="34" charset="0"/>
                <a:ea typeface="Segoe UI Emoji" panose="020B0502040204020203" pitchFamily="34" charset="0"/>
              </a:rPr>
              <a:t>∞</a:t>
            </a:r>
            <a:r>
              <a:rPr lang="en-US" dirty="0"/>
              <a:t>F per ASTM C1055 (the Standard Guide for Heated System Surface Conditions that Produce Contact Burn Injuries). </a:t>
            </a:r>
          </a:p>
          <a:p>
            <a:pPr marL="486918" lvl="1" indent="-285750">
              <a:buFont typeface="Arial" panose="020B0604020202020204" pitchFamily="34" charset="0"/>
              <a:buChar char="•"/>
            </a:pPr>
            <a:r>
              <a:rPr lang="en-US" dirty="0"/>
              <a:t>Average person can touch a 140°F surface for up to five seconds without sustaining irreversible burn damage.</a:t>
            </a: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ANSI B11.26: 9.1 - Emergency Stop Devices</a:t>
            </a:r>
            <a:endParaRPr lang="en-US" dirty="0"/>
          </a:p>
        </p:txBody>
      </p:sp>
    </p:spTree>
    <p:extLst>
      <p:ext uri="{BB962C8B-B14F-4D97-AF65-F5344CB8AC3E}">
        <p14:creationId xmlns:p14="http://schemas.microsoft.com/office/powerpoint/2010/main" val="120354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4183E3-FBA2-469E-BC2F-D4F856421DCD}"/>
              </a:ext>
            </a:extLst>
          </p:cNvPr>
          <p:cNvSpPr>
            <a:spLocks noGrp="1"/>
          </p:cNvSpPr>
          <p:nvPr>
            <p:ph idx="1"/>
          </p:nvPr>
        </p:nvSpPr>
        <p:spPr>
          <a:xfrm>
            <a:off x="1097280" y="1839585"/>
            <a:ext cx="9621520" cy="4265940"/>
          </a:xfrm>
        </p:spPr>
        <p:txBody>
          <a:bodyPr>
            <a:normAutofit lnSpcReduction="10000"/>
          </a:bodyPr>
          <a:lstStyle/>
          <a:p>
            <a:pPr>
              <a:lnSpc>
                <a:spcPct val="110000"/>
              </a:lnSpc>
            </a:pPr>
            <a:r>
              <a:rPr lang="en-US" dirty="0"/>
              <a:t>Machine safeguarding must be supplemented by an effective energy control (lockout/tagout) program </a:t>
            </a:r>
          </a:p>
          <a:p>
            <a:pPr lvl="1">
              <a:lnSpc>
                <a:spcPct val="110000"/>
              </a:lnSpc>
            </a:pPr>
            <a:r>
              <a:rPr lang="en-US" dirty="0"/>
              <a:t>Protection from hazardous energy sources during machine servicing and maintenance work activities. </a:t>
            </a:r>
          </a:p>
          <a:p>
            <a:pPr>
              <a:lnSpc>
                <a:spcPct val="110000"/>
              </a:lnSpc>
            </a:pPr>
            <a:endParaRPr lang="en-US" dirty="0"/>
          </a:p>
          <a:p>
            <a:pPr>
              <a:lnSpc>
                <a:spcPct val="110000"/>
              </a:lnSpc>
            </a:pPr>
            <a:r>
              <a:rPr lang="en-US" dirty="0"/>
              <a:t>There are some servicing activities (e.g., lubricating, cleaning, releasing jams, making machine adjustments) that are minor in nature and are performed during normal production operations. </a:t>
            </a:r>
          </a:p>
          <a:p>
            <a:pPr>
              <a:lnSpc>
                <a:spcPct val="110000"/>
              </a:lnSpc>
            </a:pPr>
            <a:r>
              <a:rPr lang="en-US" dirty="0"/>
              <a:t>It is not necessary to lockout/ tagout a machine if the activity is </a:t>
            </a:r>
            <a:r>
              <a:rPr lang="en-US" u="sng" dirty="0"/>
              <a:t>routine</a:t>
            </a:r>
            <a:r>
              <a:rPr lang="en-US" dirty="0"/>
              <a:t>, </a:t>
            </a:r>
            <a:r>
              <a:rPr lang="en-US" u="sng" dirty="0"/>
              <a:t>repetitive</a:t>
            </a:r>
            <a:r>
              <a:rPr lang="en-US" dirty="0"/>
              <a:t> and </a:t>
            </a:r>
            <a:r>
              <a:rPr lang="en-US" u="sng" dirty="0"/>
              <a:t>integral</a:t>
            </a:r>
            <a:r>
              <a:rPr lang="en-US" dirty="0"/>
              <a:t> to the production operation provided there is an </a:t>
            </a:r>
            <a:r>
              <a:rPr lang="en-US" b="1" u="sng" dirty="0"/>
              <a:t>alternative control method </a:t>
            </a:r>
            <a:r>
              <a:rPr lang="en-US" dirty="0"/>
              <a:t>used that affords effective protection from the machine’s hazardous energy sources.</a:t>
            </a:r>
          </a:p>
        </p:txBody>
      </p:sp>
      <p:sp>
        <p:nvSpPr>
          <p:cNvPr id="3" name="Title 2">
            <a:extLst>
              <a:ext uri="{FF2B5EF4-FFF2-40B4-BE49-F238E27FC236}">
                <a16:creationId xmlns:a16="http://schemas.microsoft.com/office/drawing/2014/main" id="{B63C04FA-D582-42DC-841A-7CE57F14D98F}"/>
              </a:ext>
            </a:extLst>
          </p:cNvPr>
          <p:cNvSpPr>
            <a:spLocks noGrp="1"/>
          </p:cNvSpPr>
          <p:nvPr>
            <p:ph type="title"/>
          </p:nvPr>
        </p:nvSpPr>
        <p:spPr/>
        <p:txBody>
          <a:bodyPr/>
          <a:lstStyle/>
          <a:p>
            <a:r>
              <a:rPr lang="en-US"/>
              <a:t>LOTO and Exception</a:t>
            </a:r>
          </a:p>
        </p:txBody>
      </p:sp>
    </p:spTree>
    <p:extLst>
      <p:ext uri="{BB962C8B-B14F-4D97-AF65-F5344CB8AC3E}">
        <p14:creationId xmlns:p14="http://schemas.microsoft.com/office/powerpoint/2010/main" val="334149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A104B48-46D1-4EF4-AB4E-2267839C1238}"/>
              </a:ext>
            </a:extLst>
          </p:cNvPr>
          <p:cNvSpPr>
            <a:spLocks noGrp="1"/>
          </p:cNvSpPr>
          <p:nvPr>
            <p:ph type="pic" sz="quarter" idx="13"/>
          </p:nvPr>
        </p:nvSpPr>
        <p:spPr/>
      </p:sp>
      <p:sp>
        <p:nvSpPr>
          <p:cNvPr id="2" name="Title 1">
            <a:extLst>
              <a:ext uri="{FF2B5EF4-FFF2-40B4-BE49-F238E27FC236}">
                <a16:creationId xmlns:a16="http://schemas.microsoft.com/office/drawing/2014/main" id="{70D9693C-AF27-4EE8-8A64-DE6EBB9F5F26}"/>
              </a:ext>
            </a:extLst>
          </p:cNvPr>
          <p:cNvSpPr>
            <a:spLocks noGrp="1"/>
          </p:cNvSpPr>
          <p:nvPr>
            <p:ph type="title"/>
          </p:nvPr>
        </p:nvSpPr>
        <p:spPr/>
        <p:txBody>
          <a:bodyPr/>
          <a:lstStyle/>
          <a:p>
            <a:r>
              <a:rPr lang="en-US"/>
              <a:t>Work Practices And Training</a:t>
            </a:r>
          </a:p>
        </p:txBody>
      </p:sp>
      <p:pic>
        <p:nvPicPr>
          <p:cNvPr id="6" name="Content Placeholder 5">
            <a:extLst>
              <a:ext uri="{FF2B5EF4-FFF2-40B4-BE49-F238E27FC236}">
                <a16:creationId xmlns:a16="http://schemas.microsoft.com/office/drawing/2014/main" id="{A1C4DA51-7B68-4618-A8DC-6DC92D334C5D}"/>
              </a:ext>
            </a:extLst>
          </p:cNvPr>
          <p:cNvPicPr>
            <a:picLocks noGrp="1" noChangeAspect="1"/>
          </p:cNvPicPr>
          <p:nvPr>
            <p:ph sz="half" idx="2"/>
          </p:nvPr>
        </p:nvPicPr>
        <p:blipFill>
          <a:blip r:embed="rId3"/>
          <a:stretch>
            <a:fillRect/>
          </a:stretch>
        </p:blipFill>
        <p:spPr>
          <a:xfrm>
            <a:off x="8720452" y="2990850"/>
            <a:ext cx="2828762" cy="3233275"/>
          </a:xfrm>
        </p:spPr>
      </p:pic>
      <p:sp>
        <p:nvSpPr>
          <p:cNvPr id="5" name="Text Placeholder 4">
            <a:extLst>
              <a:ext uri="{FF2B5EF4-FFF2-40B4-BE49-F238E27FC236}">
                <a16:creationId xmlns:a16="http://schemas.microsoft.com/office/drawing/2014/main" id="{0EC8032D-C439-4AA4-B04A-0B9610C029C0}"/>
              </a:ext>
            </a:extLst>
          </p:cNvPr>
          <p:cNvSpPr>
            <a:spLocks noGrp="1"/>
          </p:cNvSpPr>
          <p:nvPr>
            <p:ph type="body" sz="half" idx="4294967295"/>
          </p:nvPr>
        </p:nvSpPr>
        <p:spPr>
          <a:xfrm>
            <a:off x="1195753" y="2252712"/>
            <a:ext cx="4640234" cy="3972338"/>
          </a:xfrm>
        </p:spPr>
        <p:txBody>
          <a:bodyPr>
            <a:normAutofit/>
          </a:bodyPr>
          <a:lstStyle/>
          <a:p>
            <a:r>
              <a:rPr lang="en-US" dirty="0"/>
              <a:t>Develop inspection &amp; maintenance schedule</a:t>
            </a:r>
          </a:p>
          <a:p>
            <a:r>
              <a:rPr lang="en-US" dirty="0"/>
              <a:t>Develop PPE Requirements</a:t>
            </a:r>
          </a:p>
          <a:p>
            <a:pPr lvl="1"/>
            <a:r>
              <a:rPr lang="en-US" dirty="0"/>
              <a:t>No gloves around rotating parts</a:t>
            </a:r>
          </a:p>
          <a:p>
            <a:r>
              <a:rPr lang="en-US" dirty="0"/>
              <a:t>Develop good work practices &amp; procedures for work with and around machines</a:t>
            </a:r>
          </a:p>
          <a:p>
            <a:r>
              <a:rPr lang="en-US" dirty="0"/>
              <a:t>Develop training program</a:t>
            </a:r>
          </a:p>
          <a:p>
            <a:r>
              <a:rPr lang="en-US" dirty="0"/>
              <a:t>Ensure reporting structure is in place</a:t>
            </a:r>
          </a:p>
        </p:txBody>
      </p:sp>
      <p:pic>
        <p:nvPicPr>
          <p:cNvPr id="8" name="3Reaching in">
            <a:extLst>
              <a:ext uri="{FF2B5EF4-FFF2-40B4-BE49-F238E27FC236}">
                <a16:creationId xmlns:a16="http://schemas.microsoft.com/office/drawing/2014/main" id="{EF52FDD5-3AB0-4ED1-89E1-BD755BAFCC2A}"/>
              </a:ext>
            </a:extLst>
          </p:cNvPr>
          <p:cNvPicPr>
            <a:picLocks noChangeAspect="1"/>
          </p:cNvPicPr>
          <p:nvPr/>
        </p:nvPicPr>
        <p:blipFill rotWithShape="1">
          <a:blip r:embed="rId4"/>
          <a:srcRect l="34974" t="185" b="1399"/>
          <a:stretch/>
        </p:blipFill>
        <p:spPr>
          <a:xfrm>
            <a:off x="5950214" y="632951"/>
            <a:ext cx="2631812" cy="2655460"/>
          </a:xfrm>
          <a:prstGeom prst="rect">
            <a:avLst/>
          </a:prstGeom>
          <a:ln>
            <a:noFill/>
          </a:ln>
          <a:effectLst>
            <a:outerShdw blurRad="190500" algn="tl" rotWithShape="0">
              <a:srgbClr val="000000">
                <a:alpha val="70000"/>
              </a:srgbClr>
            </a:outerShdw>
          </a:effectLst>
        </p:spPr>
      </p:pic>
      <p:pic>
        <p:nvPicPr>
          <p:cNvPr id="7" name="Don't 1">
            <a:extLst>
              <a:ext uri="{FF2B5EF4-FFF2-40B4-BE49-F238E27FC236}">
                <a16:creationId xmlns:a16="http://schemas.microsoft.com/office/drawing/2014/main" id="{47C4ABC9-15C0-4F45-9352-4E6CC8BA06F1}"/>
              </a:ext>
            </a:extLst>
          </p:cNvPr>
          <p:cNvPicPr>
            <a:picLocks noChangeAspect="1"/>
          </p:cNvPicPr>
          <p:nvPr/>
        </p:nvPicPr>
        <p:blipFill>
          <a:blip r:embed="rId5"/>
          <a:stretch>
            <a:fillRect/>
          </a:stretch>
        </p:blipFill>
        <p:spPr>
          <a:xfrm>
            <a:off x="6119326" y="623813"/>
            <a:ext cx="2612392" cy="2612392"/>
          </a:xfrm>
          <a:prstGeom prst="rect">
            <a:avLst/>
          </a:prstGeom>
        </p:spPr>
      </p:pic>
      <p:pic>
        <p:nvPicPr>
          <p:cNvPr id="10" name="Don't 1">
            <a:extLst>
              <a:ext uri="{FF2B5EF4-FFF2-40B4-BE49-F238E27FC236}">
                <a16:creationId xmlns:a16="http://schemas.microsoft.com/office/drawing/2014/main" id="{2B06DBD6-8C6D-456E-BFFE-00D92262B6DB}"/>
              </a:ext>
            </a:extLst>
          </p:cNvPr>
          <p:cNvPicPr>
            <a:picLocks noChangeAspect="1"/>
          </p:cNvPicPr>
          <p:nvPr/>
        </p:nvPicPr>
        <p:blipFill>
          <a:blip r:embed="rId5"/>
          <a:stretch>
            <a:fillRect/>
          </a:stretch>
        </p:blipFill>
        <p:spPr>
          <a:xfrm>
            <a:off x="8912385" y="3126493"/>
            <a:ext cx="2670279" cy="2670279"/>
          </a:xfrm>
          <a:prstGeom prst="rect">
            <a:avLst/>
          </a:prstGeom>
        </p:spPr>
      </p:pic>
      <p:pic>
        <p:nvPicPr>
          <p:cNvPr id="12" name="Picture 11">
            <a:extLst>
              <a:ext uri="{FF2B5EF4-FFF2-40B4-BE49-F238E27FC236}">
                <a16:creationId xmlns:a16="http://schemas.microsoft.com/office/drawing/2014/main" id="{09004072-A50E-43A6-9B36-14BCC976DF58}"/>
              </a:ext>
            </a:extLst>
          </p:cNvPr>
          <p:cNvPicPr>
            <a:picLocks noChangeAspect="1"/>
          </p:cNvPicPr>
          <p:nvPr/>
        </p:nvPicPr>
        <p:blipFill>
          <a:blip r:embed="rId6"/>
          <a:stretch>
            <a:fillRect/>
          </a:stretch>
        </p:blipFill>
        <p:spPr>
          <a:xfrm>
            <a:off x="5748385" y="3511219"/>
            <a:ext cx="3288574" cy="2627284"/>
          </a:xfrm>
          <a:prstGeom prst="rect">
            <a:avLst/>
          </a:prstGeom>
          <a:effectLst/>
        </p:spPr>
      </p:pic>
      <p:pic>
        <p:nvPicPr>
          <p:cNvPr id="14" name="Content Placeholder 7">
            <a:extLst>
              <a:ext uri="{FF2B5EF4-FFF2-40B4-BE49-F238E27FC236}">
                <a16:creationId xmlns:a16="http://schemas.microsoft.com/office/drawing/2014/main" id="{2673CDD1-7A00-44D3-91E3-AEBB632B40BB}"/>
              </a:ext>
            </a:extLst>
          </p:cNvPr>
          <p:cNvPicPr>
            <a:picLocks noChangeAspect="1"/>
          </p:cNvPicPr>
          <p:nvPr/>
        </p:nvPicPr>
        <p:blipFill>
          <a:blip r:embed="rId7"/>
          <a:stretch>
            <a:fillRect/>
          </a:stretch>
        </p:blipFill>
        <p:spPr>
          <a:xfrm>
            <a:off x="8525105" y="461480"/>
            <a:ext cx="3340898" cy="2670279"/>
          </a:xfrm>
          <a:prstGeom prst="rect">
            <a:avLst/>
          </a:prstGeom>
        </p:spPr>
      </p:pic>
    </p:spTree>
    <p:extLst>
      <p:ext uri="{BB962C8B-B14F-4D97-AF65-F5344CB8AC3E}">
        <p14:creationId xmlns:p14="http://schemas.microsoft.com/office/powerpoint/2010/main" val="37940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AF87C0-888B-4EE7-8D1C-534D6A158B26}"/>
              </a:ext>
            </a:extLst>
          </p:cNvPr>
          <p:cNvSpPr>
            <a:spLocks noGrp="1"/>
          </p:cNvSpPr>
          <p:nvPr>
            <p:ph type="pic" sz="quarter" idx="13"/>
          </p:nvPr>
        </p:nvSpPr>
        <p:spPr/>
      </p:sp>
      <p:sp>
        <p:nvSpPr>
          <p:cNvPr id="2" name="Title 1">
            <a:extLst>
              <a:ext uri="{FF2B5EF4-FFF2-40B4-BE49-F238E27FC236}">
                <a16:creationId xmlns:a16="http://schemas.microsoft.com/office/drawing/2014/main" id="{70D9693C-AF27-4EE8-8A64-DE6EBB9F5F26}"/>
              </a:ext>
            </a:extLst>
          </p:cNvPr>
          <p:cNvSpPr>
            <a:spLocks noGrp="1"/>
          </p:cNvSpPr>
          <p:nvPr>
            <p:ph type="title"/>
          </p:nvPr>
        </p:nvSpPr>
        <p:spPr/>
        <p:txBody>
          <a:bodyPr/>
          <a:lstStyle/>
          <a:p>
            <a:r>
              <a:rPr lang="en-US"/>
              <a:t>Safeguarding Points to Remember</a:t>
            </a:r>
          </a:p>
        </p:txBody>
      </p:sp>
      <p:pic>
        <p:nvPicPr>
          <p:cNvPr id="6" name="Content Placeholder 5">
            <a:extLst>
              <a:ext uri="{FF2B5EF4-FFF2-40B4-BE49-F238E27FC236}">
                <a16:creationId xmlns:a16="http://schemas.microsoft.com/office/drawing/2014/main" id="{2FD39C4C-E822-4FA8-A52C-D92AFDDE06E4}"/>
              </a:ext>
            </a:extLst>
          </p:cNvPr>
          <p:cNvPicPr>
            <a:picLocks noGrp="1" noChangeAspect="1"/>
          </p:cNvPicPr>
          <p:nvPr>
            <p:ph sz="half" idx="2"/>
          </p:nvPr>
        </p:nvPicPr>
        <p:blipFill>
          <a:blip r:embed="rId2"/>
          <a:stretch>
            <a:fillRect/>
          </a:stretch>
        </p:blipFill>
        <p:spPr>
          <a:xfrm>
            <a:off x="6880229" y="1298012"/>
            <a:ext cx="4054983" cy="4647012"/>
          </a:xfrm>
        </p:spPr>
      </p:pic>
      <p:sp>
        <p:nvSpPr>
          <p:cNvPr id="5" name="Text Placeholder 4">
            <a:extLst>
              <a:ext uri="{FF2B5EF4-FFF2-40B4-BE49-F238E27FC236}">
                <a16:creationId xmlns:a16="http://schemas.microsoft.com/office/drawing/2014/main" id="{0EC8032D-C439-4AA4-B04A-0B9610C029C0}"/>
              </a:ext>
            </a:extLst>
          </p:cNvPr>
          <p:cNvSpPr>
            <a:spLocks noGrp="1"/>
          </p:cNvSpPr>
          <p:nvPr>
            <p:ph type="body" sz="half" idx="4294967295"/>
          </p:nvPr>
        </p:nvSpPr>
        <p:spPr>
          <a:xfrm>
            <a:off x="1195753" y="2413974"/>
            <a:ext cx="4357321" cy="3063875"/>
          </a:xfrm>
        </p:spPr>
        <p:txBody>
          <a:bodyPr anchor="ctr">
            <a:normAutofit fontScale="77500" lnSpcReduction="20000"/>
          </a:bodyPr>
          <a:lstStyle/>
          <a:p>
            <a:r>
              <a:rPr lang="en-US" dirty="0"/>
              <a:t>Understand the OSHA requirements for general machine guarding, as well as equipment specific requirements </a:t>
            </a:r>
          </a:p>
          <a:p>
            <a:r>
              <a:rPr lang="en-US" dirty="0"/>
              <a:t>Conduct JHAs and Machine Guarding Assessments</a:t>
            </a:r>
          </a:p>
          <a:p>
            <a:r>
              <a:rPr lang="en-US" dirty="0"/>
              <a:t>Identify guarding gaps and implement corrections</a:t>
            </a:r>
          </a:p>
          <a:p>
            <a:r>
              <a:rPr lang="en-US" dirty="0"/>
              <a:t>Ensure Hazardous Energy Program and procedures are in place</a:t>
            </a:r>
          </a:p>
          <a:p>
            <a:r>
              <a:rPr lang="en-US" dirty="0"/>
              <a:t>Develop work practices and training programs to support</a:t>
            </a:r>
          </a:p>
        </p:txBody>
      </p:sp>
    </p:spTree>
    <p:extLst>
      <p:ext uri="{BB962C8B-B14F-4D97-AF65-F5344CB8AC3E}">
        <p14:creationId xmlns:p14="http://schemas.microsoft.com/office/powerpoint/2010/main" val="149456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8FFC4C-6F35-402A-969B-7947103CFAE3}"/>
              </a:ext>
            </a:extLst>
          </p:cNvPr>
          <p:cNvSpPr>
            <a:spLocks noGrp="1"/>
          </p:cNvSpPr>
          <p:nvPr>
            <p:ph type="title"/>
          </p:nvPr>
        </p:nvSpPr>
        <p:spPr/>
        <p:txBody>
          <a:bodyPr/>
          <a:lstStyle/>
          <a:p>
            <a:r>
              <a:rPr lang="en-US"/>
              <a:t>Reference Tools</a:t>
            </a:r>
          </a:p>
        </p:txBody>
      </p:sp>
      <p:pic>
        <p:nvPicPr>
          <p:cNvPr id="9" name="Content Placeholder 8">
            <a:extLst>
              <a:ext uri="{FF2B5EF4-FFF2-40B4-BE49-F238E27FC236}">
                <a16:creationId xmlns:a16="http://schemas.microsoft.com/office/drawing/2014/main" id="{9BEB2891-7996-4E80-9DFF-746E6EB14A4B}"/>
              </a:ext>
            </a:extLst>
          </p:cNvPr>
          <p:cNvPicPr>
            <a:picLocks noGrp="1" noChangeAspect="1"/>
          </p:cNvPicPr>
          <p:nvPr>
            <p:ph idx="1"/>
          </p:nvPr>
        </p:nvPicPr>
        <p:blipFill>
          <a:blip r:embed="rId2"/>
          <a:stretch>
            <a:fillRect/>
          </a:stretch>
        </p:blipFill>
        <p:spPr>
          <a:xfrm>
            <a:off x="6365030" y="812800"/>
            <a:ext cx="4116490" cy="5294313"/>
          </a:xfrm>
          <a:prstGeom prst="rect">
            <a:avLst/>
          </a:prstGeom>
          <a:ln>
            <a:noFill/>
          </a:ln>
          <a:effectLst>
            <a:outerShdw blurRad="292100" dist="139700" dir="2700000" algn="tl" rotWithShape="0">
              <a:srgbClr val="333333">
                <a:alpha val="65000"/>
              </a:srgbClr>
            </a:outerShdw>
          </a:effectLst>
        </p:spPr>
      </p:pic>
      <p:sp>
        <p:nvSpPr>
          <p:cNvPr id="7" name="Text Placeholder 6">
            <a:extLst>
              <a:ext uri="{FF2B5EF4-FFF2-40B4-BE49-F238E27FC236}">
                <a16:creationId xmlns:a16="http://schemas.microsoft.com/office/drawing/2014/main" id="{BF95CE63-A160-4D63-9542-180C03D39DE9}"/>
              </a:ext>
            </a:extLst>
          </p:cNvPr>
          <p:cNvSpPr>
            <a:spLocks noGrp="1"/>
          </p:cNvSpPr>
          <p:nvPr>
            <p:ph type="body" sz="half" idx="2"/>
          </p:nvPr>
        </p:nvSpPr>
        <p:spPr>
          <a:xfrm>
            <a:off x="643465" y="3043050"/>
            <a:ext cx="3777615" cy="3064505"/>
          </a:xfrm>
        </p:spPr>
        <p:txBody>
          <a:bodyPr>
            <a:normAutofit fontScale="85000" lnSpcReduction="20000"/>
          </a:bodyPr>
          <a:lstStyle/>
          <a:p>
            <a:r>
              <a:rPr lang="en-US" b="1" dirty="0"/>
              <a:t>OSHA NEP on Amputations in Manufacturing Industries</a:t>
            </a:r>
          </a:p>
          <a:p>
            <a:pPr marL="285750" indent="-285750">
              <a:buFont typeface="Arial" panose="020B0604020202020204" pitchFamily="34" charset="0"/>
              <a:buChar char="•"/>
            </a:pPr>
            <a:r>
              <a:rPr lang="en-US" dirty="0"/>
              <a:t>https://www.osha.gov/sites/default/files/enforcement/directives/CPL_03-00-022.pdf</a:t>
            </a:r>
          </a:p>
          <a:p>
            <a:r>
              <a:rPr lang="en-US" b="1" dirty="0"/>
              <a:t>OSHA Publication 3170</a:t>
            </a:r>
          </a:p>
          <a:p>
            <a:pPr marL="285750" indent="-285750">
              <a:buFont typeface="Arial" panose="020B0604020202020204" pitchFamily="34" charset="0"/>
              <a:buChar char="•"/>
            </a:pPr>
            <a:r>
              <a:rPr lang="en-US" dirty="0"/>
              <a:t>https://www.osha.gov/sites/default/files/publications/osha3170.pdf</a:t>
            </a:r>
          </a:p>
          <a:p>
            <a:r>
              <a:rPr lang="en-US" b="1" dirty="0"/>
              <a:t>OSHA Machine Guarding e-tool</a:t>
            </a:r>
          </a:p>
          <a:p>
            <a:pPr marL="285750" indent="-285750">
              <a:buFont typeface="Arial" panose="020B0604020202020204" pitchFamily="34" charset="0"/>
              <a:buChar char="•"/>
            </a:pPr>
            <a:r>
              <a:rPr lang="en-US" dirty="0"/>
              <a:t>https://www.osha.gov/etools/machine-guarding </a:t>
            </a:r>
          </a:p>
        </p:txBody>
      </p:sp>
    </p:spTree>
    <p:extLst>
      <p:ext uri="{BB962C8B-B14F-4D97-AF65-F5344CB8AC3E}">
        <p14:creationId xmlns:p14="http://schemas.microsoft.com/office/powerpoint/2010/main" val="332148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DE2065C-646E-4AEF-8557-35AE694271F3}"/>
              </a:ext>
            </a:extLst>
          </p:cNvPr>
          <p:cNvSpPr>
            <a:spLocks noGrp="1"/>
          </p:cNvSpPr>
          <p:nvPr>
            <p:ph sz="half" idx="2"/>
          </p:nvPr>
        </p:nvSpPr>
        <p:spPr>
          <a:xfrm>
            <a:off x="3105414" y="891035"/>
            <a:ext cx="5981171" cy="5590250"/>
          </a:xfrm>
        </p:spPr>
        <p:txBody>
          <a:bodyPr>
            <a:normAutofit/>
          </a:bodyPr>
          <a:lstStyle/>
          <a:p>
            <a:pPr marL="0" indent="0">
              <a:buNone/>
            </a:pPr>
            <a:endParaRPr lang="en-US" sz="2800" dirty="0"/>
          </a:p>
          <a:p>
            <a:pPr marL="0" indent="0" algn="ctr">
              <a:buNone/>
            </a:pPr>
            <a:r>
              <a:rPr lang="en-US" sz="2800" dirty="0"/>
              <a:t>Connect with us for a 15 minute consultation!</a:t>
            </a:r>
          </a:p>
          <a:p>
            <a:pPr marL="0" indent="0" algn="ctr">
              <a:buNone/>
            </a:pPr>
            <a:endParaRPr lang="en-US" sz="2400" dirty="0"/>
          </a:p>
          <a:p>
            <a:pPr marL="0" indent="0" algn="ctr">
              <a:buNone/>
            </a:pPr>
            <a:endParaRPr lang="en-US" sz="2400" dirty="0"/>
          </a:p>
        </p:txBody>
      </p:sp>
    </p:spTree>
    <p:extLst>
      <p:ext uri="{BB962C8B-B14F-4D97-AF65-F5344CB8AC3E}">
        <p14:creationId xmlns:p14="http://schemas.microsoft.com/office/powerpoint/2010/main" val="285696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D25AA9-315B-491B-BB4E-989D622AE58F}"/>
              </a:ext>
            </a:extLst>
          </p:cNvPr>
          <p:cNvSpPr>
            <a:spLocks noGrp="1"/>
          </p:cNvSpPr>
          <p:nvPr>
            <p:ph idx="1"/>
          </p:nvPr>
        </p:nvSpPr>
        <p:spPr>
          <a:xfrm>
            <a:off x="1182344" y="2539521"/>
            <a:ext cx="5063066" cy="1985334"/>
          </a:xfrm>
        </p:spPr>
        <p:txBody>
          <a:bodyPr vert="horz" lIns="0" tIns="45720" rIns="0" bIns="45720" rtlCol="0" anchor="t">
            <a:normAutofit/>
          </a:bodyPr>
          <a:lstStyle/>
          <a:p>
            <a:r>
              <a:rPr lang="en-US" dirty="0"/>
              <a:t>OSHA Regulations</a:t>
            </a:r>
          </a:p>
          <a:p>
            <a:r>
              <a:rPr lang="en-US" dirty="0"/>
              <a:t>Machine Guarding Assessments</a:t>
            </a:r>
          </a:p>
          <a:p>
            <a:r>
              <a:rPr lang="en-US" dirty="0"/>
              <a:t>Equipment Safeguarding &amp; Best Practices</a:t>
            </a:r>
          </a:p>
          <a:p>
            <a:r>
              <a:rPr lang="en-US" dirty="0"/>
              <a:t>Comprehensive Protection from Amputations</a:t>
            </a:r>
            <a:endParaRPr lang="en-US" dirty="0">
              <a:ea typeface="Calibri"/>
              <a:cs typeface="Calibri"/>
            </a:endParaRPr>
          </a:p>
          <a:p>
            <a:endParaRPr lang="en-US" dirty="0"/>
          </a:p>
        </p:txBody>
      </p:sp>
      <p:sp>
        <p:nvSpPr>
          <p:cNvPr id="2" name="Title 1">
            <a:extLst>
              <a:ext uri="{FF2B5EF4-FFF2-40B4-BE49-F238E27FC236}">
                <a16:creationId xmlns:a16="http://schemas.microsoft.com/office/drawing/2014/main" id="{79AF9ED7-993B-442F-80BF-31FFDD1BBD81}"/>
              </a:ext>
            </a:extLst>
          </p:cNvPr>
          <p:cNvSpPr>
            <a:spLocks noGrp="1"/>
          </p:cNvSpPr>
          <p:nvPr>
            <p:ph type="title"/>
          </p:nvPr>
        </p:nvSpPr>
        <p:spPr/>
        <p:txBody>
          <a:bodyPr/>
          <a:lstStyle/>
          <a:p>
            <a:r>
              <a:rPr lang="en-US"/>
              <a:t>Today’s topics</a:t>
            </a:r>
          </a:p>
        </p:txBody>
      </p:sp>
    </p:spTree>
    <p:extLst>
      <p:ext uri="{BB962C8B-B14F-4D97-AF65-F5344CB8AC3E}">
        <p14:creationId xmlns:p14="http://schemas.microsoft.com/office/powerpoint/2010/main" val="280956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A9E97B-D5D3-42C7-A769-816F20AC8BAE}"/>
              </a:ext>
            </a:extLst>
          </p:cNvPr>
          <p:cNvSpPr>
            <a:spLocks noGrp="1"/>
          </p:cNvSpPr>
          <p:nvPr>
            <p:ph type="ctrTitle"/>
          </p:nvPr>
        </p:nvSpPr>
        <p:spPr>
          <a:xfrm>
            <a:off x="1097280" y="758952"/>
            <a:ext cx="10058400" cy="4738334"/>
          </a:xfrm>
        </p:spPr>
        <p:txBody>
          <a:bodyPr anchor="ctr">
            <a:noAutofit/>
          </a:bodyPr>
          <a:lstStyle/>
          <a:p>
            <a:pPr marL="0" indent="0" algn="ctr">
              <a:buNone/>
            </a:pPr>
            <a:br>
              <a:rPr lang="en-US" sz="4400" b="1" dirty="0"/>
            </a:br>
            <a:br>
              <a:rPr lang="en-US" sz="4400" b="1" dirty="0"/>
            </a:br>
            <a:r>
              <a:rPr lang="en-US" sz="4400" b="1" dirty="0"/>
              <a:t>Get in Touch:</a:t>
            </a:r>
            <a:br>
              <a:rPr lang="en-US" sz="2800" b="1" dirty="0"/>
            </a:br>
            <a:br>
              <a:rPr lang="en-US" sz="2800" b="1" dirty="0"/>
            </a:br>
            <a:br>
              <a:rPr lang="en-US" sz="2800" b="1" dirty="0"/>
            </a:br>
            <a:r>
              <a:rPr lang="en-US" sz="2800" dirty="0">
                <a:hlinkClick r:id="rId3"/>
              </a:rPr>
              <a:t>www.Complianceplace.com </a:t>
            </a:r>
            <a:br>
              <a:rPr lang="en-US" sz="2800" dirty="0"/>
            </a:br>
            <a:br>
              <a:rPr lang="en-US" sz="2800" dirty="0"/>
            </a:br>
            <a:r>
              <a:rPr lang="en-US" sz="2800" dirty="0">
                <a:hlinkClick r:id="rId4"/>
              </a:rPr>
              <a:t>cmi@complianceplace.com</a:t>
            </a:r>
            <a:br>
              <a:rPr lang="en-US" sz="2800" dirty="0"/>
            </a:br>
            <a:br>
              <a:rPr lang="en-US" sz="2800" dirty="0"/>
            </a:br>
            <a:r>
              <a:rPr lang="en-US" sz="2800" dirty="0">
                <a:hlinkClick r:id="rId5"/>
              </a:rPr>
              <a:t>RCAFFREY@complianceplace.com </a:t>
            </a:r>
            <a:br>
              <a:rPr lang="en-US" sz="2800" dirty="0"/>
            </a:br>
            <a:br>
              <a:rPr lang="en-US" sz="2800" dirty="0"/>
            </a:br>
            <a:br>
              <a:rPr lang="en-US" sz="2800" dirty="0">
                <a:hlinkClick r:id="rId3"/>
              </a:rPr>
            </a:br>
            <a:br>
              <a:rPr lang="en-US" sz="2800" dirty="0"/>
            </a:br>
            <a:endParaRPr lang="en-US" sz="2800" b="1" dirty="0"/>
          </a:p>
        </p:txBody>
      </p:sp>
    </p:spTree>
    <p:extLst>
      <p:ext uri="{BB962C8B-B14F-4D97-AF65-F5344CB8AC3E}">
        <p14:creationId xmlns:p14="http://schemas.microsoft.com/office/powerpoint/2010/main" val="118202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3100-3076-4726-B6E8-AE7CD2CCFA3F}"/>
              </a:ext>
            </a:extLst>
          </p:cNvPr>
          <p:cNvSpPr>
            <a:spLocks noGrp="1"/>
          </p:cNvSpPr>
          <p:nvPr>
            <p:ph type="title"/>
          </p:nvPr>
        </p:nvSpPr>
        <p:spPr>
          <a:xfrm>
            <a:off x="1097280" y="2609615"/>
            <a:ext cx="2289388" cy="743682"/>
          </a:xfrm>
        </p:spPr>
        <p:txBody>
          <a:bodyPr/>
          <a:lstStyle/>
          <a:p>
            <a:r>
              <a:rPr lang="en-US" dirty="0"/>
              <a:t>Questions?</a:t>
            </a:r>
          </a:p>
        </p:txBody>
      </p:sp>
      <p:sp>
        <p:nvSpPr>
          <p:cNvPr id="20" name="Text Placeholder 19">
            <a:extLst>
              <a:ext uri="{FF2B5EF4-FFF2-40B4-BE49-F238E27FC236}">
                <a16:creationId xmlns:a16="http://schemas.microsoft.com/office/drawing/2014/main" id="{5AEC0676-36E0-374F-8480-880FE68CC821}"/>
              </a:ext>
            </a:extLst>
          </p:cNvPr>
          <p:cNvSpPr>
            <a:spLocks noGrp="1"/>
          </p:cNvSpPr>
          <p:nvPr>
            <p:ph type="body" sz="half" idx="2"/>
          </p:nvPr>
        </p:nvSpPr>
        <p:spPr>
          <a:xfrm>
            <a:off x="1097660" y="3429000"/>
            <a:ext cx="10113264" cy="609600"/>
          </a:xfrm>
        </p:spPr>
        <p:txBody>
          <a:bodyPr/>
          <a:lstStyle/>
          <a:p>
            <a:r>
              <a:rPr lang="en-US" dirty="0"/>
              <a:t>Thank you for joining us.</a:t>
            </a:r>
          </a:p>
        </p:txBody>
      </p:sp>
    </p:spTree>
    <p:extLst>
      <p:ext uri="{BB962C8B-B14F-4D97-AF65-F5344CB8AC3E}">
        <p14:creationId xmlns:p14="http://schemas.microsoft.com/office/powerpoint/2010/main" val="351221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2EC88-EBBE-C1F0-C180-D863E6FA6466}"/>
              </a:ext>
            </a:extLst>
          </p:cNvPr>
          <p:cNvSpPr>
            <a:spLocks noGrp="1"/>
          </p:cNvSpPr>
          <p:nvPr>
            <p:ph type="title"/>
          </p:nvPr>
        </p:nvSpPr>
        <p:spPr/>
        <p:txBody>
          <a:bodyPr/>
          <a:lstStyle/>
          <a:p>
            <a:r>
              <a:rPr lang="en-US" dirty="0"/>
              <a:t>Why is machine guarding important</a:t>
            </a:r>
          </a:p>
        </p:txBody>
      </p:sp>
      <p:sp>
        <p:nvSpPr>
          <p:cNvPr id="7" name="Content Placeholder 6">
            <a:extLst>
              <a:ext uri="{FF2B5EF4-FFF2-40B4-BE49-F238E27FC236}">
                <a16:creationId xmlns:a16="http://schemas.microsoft.com/office/drawing/2014/main" id="{6D22B5E2-BD5B-ACEB-070E-C496315ADED5}"/>
              </a:ext>
            </a:extLst>
          </p:cNvPr>
          <p:cNvSpPr>
            <a:spLocks noGrp="1"/>
          </p:cNvSpPr>
          <p:nvPr>
            <p:ph idx="1"/>
          </p:nvPr>
        </p:nvSpPr>
        <p:spPr>
          <a:xfrm>
            <a:off x="726713" y="5494420"/>
            <a:ext cx="10775476" cy="654658"/>
          </a:xfrm>
        </p:spPr>
        <p:txBody>
          <a:bodyPr>
            <a:normAutofit fontScale="92500" lnSpcReduction="10000"/>
          </a:bodyPr>
          <a:lstStyle/>
          <a:p>
            <a:pPr algn="ctr">
              <a:spcBef>
                <a:spcPts val="0"/>
              </a:spcBef>
              <a:spcAft>
                <a:spcPts val="0"/>
              </a:spcAft>
            </a:pPr>
            <a:r>
              <a:rPr lang="en-US" dirty="0"/>
              <a:t>OSHA’s Severe Injury Report tool- </a:t>
            </a:r>
          </a:p>
          <a:p>
            <a:pPr algn="ctr">
              <a:spcBef>
                <a:spcPts val="0"/>
              </a:spcBef>
              <a:spcAft>
                <a:spcPts val="0"/>
              </a:spcAft>
            </a:pPr>
            <a:r>
              <a:rPr lang="en-US" dirty="0"/>
              <a:t>27,174 severe injuries related to amputations in the workplace since 2015. </a:t>
            </a:r>
          </a:p>
          <a:p>
            <a:pPr algn="ctr"/>
            <a:endParaRPr lang="en-US" dirty="0"/>
          </a:p>
        </p:txBody>
      </p:sp>
      <p:pic>
        <p:nvPicPr>
          <p:cNvPr id="4" name="Picture 3">
            <a:extLst>
              <a:ext uri="{FF2B5EF4-FFF2-40B4-BE49-F238E27FC236}">
                <a16:creationId xmlns:a16="http://schemas.microsoft.com/office/drawing/2014/main" id="{7C2FECC2-BF4E-1E8F-6B37-06023CD67EE9}"/>
              </a:ext>
            </a:extLst>
          </p:cNvPr>
          <p:cNvPicPr>
            <a:picLocks noChangeAspect="1"/>
          </p:cNvPicPr>
          <p:nvPr/>
        </p:nvPicPr>
        <p:blipFill>
          <a:blip r:embed="rId3"/>
          <a:stretch>
            <a:fillRect/>
          </a:stretch>
        </p:blipFill>
        <p:spPr>
          <a:xfrm>
            <a:off x="1066800" y="1562259"/>
            <a:ext cx="10058400" cy="3911600"/>
          </a:xfrm>
          <a:prstGeom prst="rect">
            <a:avLst/>
          </a:prstGeom>
        </p:spPr>
      </p:pic>
    </p:spTree>
    <p:extLst>
      <p:ext uri="{BB962C8B-B14F-4D97-AF65-F5344CB8AC3E}">
        <p14:creationId xmlns:p14="http://schemas.microsoft.com/office/powerpoint/2010/main" val="367623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4EA06-6D3A-EFCC-EDE7-334D357F941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9CEF223-AEF9-3C25-477B-9BAF8198A537}"/>
              </a:ext>
            </a:extLst>
          </p:cNvPr>
          <p:cNvSpPr>
            <a:spLocks noGrp="1"/>
          </p:cNvSpPr>
          <p:nvPr>
            <p:ph type="title"/>
          </p:nvPr>
        </p:nvSpPr>
        <p:spPr/>
        <p:txBody>
          <a:bodyPr/>
          <a:lstStyle/>
          <a:p>
            <a:r>
              <a:rPr lang="en-US" dirty="0"/>
              <a:t>Why is machine guarding important?</a:t>
            </a:r>
          </a:p>
        </p:txBody>
      </p:sp>
      <p:sp>
        <p:nvSpPr>
          <p:cNvPr id="2" name="Content Placeholder 2">
            <a:extLst>
              <a:ext uri="{FF2B5EF4-FFF2-40B4-BE49-F238E27FC236}">
                <a16:creationId xmlns:a16="http://schemas.microsoft.com/office/drawing/2014/main" id="{BA8882B9-AD97-99D9-A621-C6D01712D6C7}"/>
              </a:ext>
            </a:extLst>
          </p:cNvPr>
          <p:cNvSpPr txBox="1">
            <a:spLocks/>
          </p:cNvSpPr>
          <p:nvPr/>
        </p:nvSpPr>
        <p:spPr>
          <a:xfrm>
            <a:off x="1097280" y="2108201"/>
            <a:ext cx="5063066" cy="3760891"/>
          </a:xfrm>
          <a:prstGeom prst="rect">
            <a:avLst/>
          </a:prstGeom>
        </p:spPr>
        <p:txBody>
          <a:bodyPr vert="horz" lIns="0" tIns="45720" rIns="0" bIns="45720" rtlCol="0" anchor="ctr">
            <a:normAutofit fontScale="925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rgbClr val="091330"/>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rgbClr val="091330"/>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Of the top 5 events and exposures that led to severe injuries in the </a:t>
            </a:r>
            <a:r>
              <a:rPr lang="en-US" sz="2400" dirty="0">
                <a:latin typeface="Calibri" panose="020F0502020204030204" pitchFamily="34" charset="0"/>
                <a:ea typeface="Calibri" panose="020F0502020204030204" pitchFamily="34" charset="0"/>
                <a:cs typeface="Times New Roman" panose="02020603050405020304" pitchFamily="18" charset="0"/>
              </a:rPr>
              <a:t>workplace…</a:t>
            </a:r>
          </a:p>
          <a:p>
            <a:r>
              <a:rPr lang="en-US" sz="2400" dirty="0">
                <a:latin typeface="Calibri" panose="020F0502020204030204" pitchFamily="34" charset="0"/>
                <a:ea typeface="Calibri" panose="020F0502020204030204" pitchFamily="34" charset="0"/>
                <a:cs typeface="Times New Roman" panose="02020603050405020304" pitchFamily="18" charset="0"/>
              </a:rPr>
              <a:t>Three can be associated with improper machine guarding, Lockout Tagout (LOTO):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Caught in running equipment/machinery during regular operation</a:t>
            </a: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Caught in running equipment/machinery during maintenance, cleaning</a:t>
            </a: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Compressed or pinched by shifting objects or equipment</a:t>
            </a:r>
          </a:p>
        </p:txBody>
      </p:sp>
      <p:sp>
        <p:nvSpPr>
          <p:cNvPr id="8" name="Rectangle 7">
            <a:extLst>
              <a:ext uri="{FF2B5EF4-FFF2-40B4-BE49-F238E27FC236}">
                <a16:creationId xmlns:a16="http://schemas.microsoft.com/office/drawing/2014/main" id="{57ED2A2F-179B-351F-7C95-C01E199AA872}"/>
              </a:ext>
            </a:extLst>
          </p:cNvPr>
          <p:cNvSpPr/>
          <p:nvPr/>
        </p:nvSpPr>
        <p:spPr>
          <a:xfrm>
            <a:off x="10748211" y="942871"/>
            <a:ext cx="407469" cy="30841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65574B9-3D0A-73EB-2622-039D6016EDF3}"/>
              </a:ext>
            </a:extLst>
          </p:cNvPr>
          <p:cNvPicPr>
            <a:picLocks noChangeAspect="1"/>
          </p:cNvPicPr>
          <p:nvPr/>
        </p:nvPicPr>
        <p:blipFill>
          <a:blip r:embed="rId3"/>
          <a:stretch>
            <a:fillRect/>
          </a:stretch>
        </p:blipFill>
        <p:spPr>
          <a:xfrm>
            <a:off x="7274139" y="1358949"/>
            <a:ext cx="4072437" cy="4556180"/>
          </a:xfrm>
          <a:prstGeom prst="rect">
            <a:avLst/>
          </a:prstGeom>
        </p:spPr>
      </p:pic>
    </p:spTree>
    <p:extLst>
      <p:ext uri="{BB962C8B-B14F-4D97-AF65-F5344CB8AC3E}">
        <p14:creationId xmlns:p14="http://schemas.microsoft.com/office/powerpoint/2010/main" val="47230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B3E3F1-9D7F-41A0-A5B7-BC12C5D45A62}"/>
              </a:ext>
            </a:extLst>
          </p:cNvPr>
          <p:cNvSpPr>
            <a:spLocks noGrp="1"/>
          </p:cNvSpPr>
          <p:nvPr>
            <p:ph idx="1"/>
          </p:nvPr>
        </p:nvSpPr>
        <p:spPr>
          <a:xfrm>
            <a:off x="1203609" y="2659082"/>
            <a:ext cx="3098047" cy="3760891"/>
          </a:xfrm>
        </p:spPr>
        <p:txBody>
          <a:bodyPr vert="horz" lIns="0" tIns="45720" rIns="0" bIns="45720" rtlCol="0" anchor="t">
            <a:normAutofit/>
          </a:bodyPr>
          <a:lstStyle/>
          <a:p>
            <a:r>
              <a:rPr lang="en-US" dirty="0"/>
              <a:t>10</a:t>
            </a:r>
            <a:r>
              <a:rPr lang="en-US" baseline="30000" dirty="0"/>
              <a:t>th</a:t>
            </a:r>
            <a:r>
              <a:rPr lang="en-US" dirty="0"/>
              <a:t> most cited in FY 2024 (most recent)</a:t>
            </a:r>
          </a:p>
          <a:p>
            <a:endParaRPr lang="en-US" dirty="0"/>
          </a:p>
          <a:p>
            <a:r>
              <a:rPr lang="en-US" dirty="0"/>
              <a:t>1,676 violations</a:t>
            </a:r>
          </a:p>
        </p:txBody>
      </p:sp>
      <p:sp>
        <p:nvSpPr>
          <p:cNvPr id="2" name="Title 1">
            <a:extLst>
              <a:ext uri="{FF2B5EF4-FFF2-40B4-BE49-F238E27FC236}">
                <a16:creationId xmlns:a16="http://schemas.microsoft.com/office/drawing/2014/main" id="{7C8F31ED-CBF8-47B3-A704-8BF3D7D66FA3}"/>
              </a:ext>
            </a:extLst>
          </p:cNvPr>
          <p:cNvSpPr>
            <a:spLocks noGrp="1"/>
          </p:cNvSpPr>
          <p:nvPr>
            <p:ph type="title"/>
          </p:nvPr>
        </p:nvSpPr>
        <p:spPr/>
        <p:txBody>
          <a:bodyPr/>
          <a:lstStyle/>
          <a:p>
            <a:r>
              <a:rPr lang="en-US"/>
              <a:t>Why is Machine Guarding Important?</a:t>
            </a:r>
          </a:p>
        </p:txBody>
      </p:sp>
      <p:pic>
        <p:nvPicPr>
          <p:cNvPr id="4" name="Picture 3">
            <a:extLst>
              <a:ext uri="{FF2B5EF4-FFF2-40B4-BE49-F238E27FC236}">
                <a16:creationId xmlns:a16="http://schemas.microsoft.com/office/drawing/2014/main" id="{70219C54-43D2-2B8A-2097-4A30B61EA451}"/>
              </a:ext>
            </a:extLst>
          </p:cNvPr>
          <p:cNvPicPr>
            <a:picLocks noChangeAspect="1"/>
          </p:cNvPicPr>
          <p:nvPr/>
        </p:nvPicPr>
        <p:blipFill>
          <a:blip r:embed="rId3"/>
          <a:stretch>
            <a:fillRect/>
          </a:stretch>
        </p:blipFill>
        <p:spPr>
          <a:xfrm>
            <a:off x="5064981" y="1806403"/>
            <a:ext cx="6163090" cy="4108726"/>
          </a:xfrm>
          <a:prstGeom prst="rect">
            <a:avLst/>
          </a:prstGeom>
        </p:spPr>
      </p:pic>
    </p:spTree>
    <p:extLst>
      <p:ext uri="{BB962C8B-B14F-4D97-AF65-F5344CB8AC3E}">
        <p14:creationId xmlns:p14="http://schemas.microsoft.com/office/powerpoint/2010/main" val="334437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92A9A8-B025-2D9E-A0A4-7E267A6334FE}"/>
              </a:ext>
            </a:extLst>
          </p:cNvPr>
          <p:cNvSpPr>
            <a:spLocks noGrp="1"/>
          </p:cNvSpPr>
          <p:nvPr>
            <p:ph idx="1"/>
          </p:nvPr>
        </p:nvSpPr>
        <p:spPr/>
        <p:txBody>
          <a:bodyPr/>
          <a:lstStyle/>
          <a:p>
            <a:r>
              <a:rPr lang="en-US" dirty="0"/>
              <a:t>Machinery and Machine Guarding standard- 29 CFR 1910.212</a:t>
            </a:r>
          </a:p>
          <a:p>
            <a:pPr lvl="1"/>
            <a:r>
              <a:rPr lang="en-US" dirty="0"/>
              <a:t>10</a:t>
            </a:r>
            <a:r>
              <a:rPr lang="en-US" baseline="30000" dirty="0"/>
              <a:t>th</a:t>
            </a:r>
            <a:r>
              <a:rPr lang="en-US" dirty="0"/>
              <a:t> most commonly cited for FY 2024</a:t>
            </a:r>
          </a:p>
          <a:p>
            <a:pPr lvl="1"/>
            <a:r>
              <a:rPr lang="en-US" dirty="0"/>
              <a:t>1,676 violations</a:t>
            </a:r>
          </a:p>
          <a:p>
            <a:endParaRPr lang="en-US" dirty="0"/>
          </a:p>
        </p:txBody>
      </p:sp>
      <p:sp>
        <p:nvSpPr>
          <p:cNvPr id="3" name="Title 2">
            <a:extLst>
              <a:ext uri="{FF2B5EF4-FFF2-40B4-BE49-F238E27FC236}">
                <a16:creationId xmlns:a16="http://schemas.microsoft.com/office/drawing/2014/main" id="{DB499E54-841A-AE06-2B67-3379A0990BB9}"/>
              </a:ext>
            </a:extLst>
          </p:cNvPr>
          <p:cNvSpPr>
            <a:spLocks noGrp="1"/>
          </p:cNvSpPr>
          <p:nvPr>
            <p:ph type="title"/>
          </p:nvPr>
        </p:nvSpPr>
        <p:spPr/>
        <p:txBody>
          <a:bodyPr/>
          <a:lstStyle/>
          <a:p>
            <a:r>
              <a:rPr lang="en-US" dirty="0"/>
              <a:t>OSHA Citations</a:t>
            </a:r>
          </a:p>
        </p:txBody>
      </p:sp>
      <p:pic>
        <p:nvPicPr>
          <p:cNvPr id="4" name="Picture 3">
            <a:extLst>
              <a:ext uri="{FF2B5EF4-FFF2-40B4-BE49-F238E27FC236}">
                <a16:creationId xmlns:a16="http://schemas.microsoft.com/office/drawing/2014/main" id="{0306C03D-E3B3-BA35-60A7-8820234794C1}"/>
              </a:ext>
            </a:extLst>
          </p:cNvPr>
          <p:cNvPicPr>
            <a:picLocks noChangeAspect="1"/>
          </p:cNvPicPr>
          <p:nvPr/>
        </p:nvPicPr>
        <p:blipFill rotWithShape="1">
          <a:blip r:embed="rId3"/>
          <a:srcRect l="6730" t="6747"/>
          <a:stretch/>
        </p:blipFill>
        <p:spPr bwMode="auto">
          <a:xfrm>
            <a:off x="672785" y="3233317"/>
            <a:ext cx="10875306" cy="24105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079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B3E3F1-9D7F-41A0-A5B7-BC12C5D45A62}"/>
              </a:ext>
            </a:extLst>
          </p:cNvPr>
          <p:cNvSpPr>
            <a:spLocks noGrp="1"/>
          </p:cNvSpPr>
          <p:nvPr>
            <p:ph idx="1"/>
          </p:nvPr>
        </p:nvSpPr>
        <p:spPr>
          <a:xfrm>
            <a:off x="1097280" y="1895474"/>
            <a:ext cx="5065395" cy="3760891"/>
          </a:xfrm>
        </p:spPr>
        <p:txBody>
          <a:bodyPr anchor="ctr">
            <a:normAutofit fontScale="85000" lnSpcReduction="20000"/>
          </a:bodyPr>
          <a:lstStyle/>
          <a:p>
            <a:r>
              <a:rPr lang="en-US" sz="2400" dirty="0"/>
              <a:t>Many hazards are created by moving machine parts. </a:t>
            </a:r>
            <a:endParaRPr lang="en-US" sz="2400" dirty="0">
              <a:ea typeface="Calibri"/>
              <a:cs typeface="Calibri"/>
            </a:endParaRPr>
          </a:p>
          <a:p>
            <a:endParaRPr lang="en-US" sz="2400" dirty="0">
              <a:ea typeface="Calibri"/>
              <a:cs typeface="Calibri"/>
            </a:endParaRPr>
          </a:p>
          <a:p>
            <a:r>
              <a:rPr lang="en-US" sz="2400" dirty="0"/>
              <a:t>Exposure to machine operator </a:t>
            </a:r>
            <a:r>
              <a:rPr lang="en-US" sz="2400" b="1" dirty="0"/>
              <a:t>and</a:t>
            </a:r>
            <a:r>
              <a:rPr lang="en-US" sz="2400" dirty="0"/>
              <a:t> other employees in the work area:</a:t>
            </a:r>
            <a:endParaRPr lang="en-US" sz="2400" dirty="0">
              <a:ea typeface="Calibri"/>
              <a:cs typeface="Calibri"/>
            </a:endParaRPr>
          </a:p>
          <a:p>
            <a:pPr marL="577850" lvl="1" indent="-285750">
              <a:buFont typeface="Arial" pitchFamily="34" charset="0"/>
              <a:buChar char="•"/>
            </a:pPr>
            <a:r>
              <a:rPr lang="en-US" sz="2400" dirty="0"/>
              <a:t>Nip points</a:t>
            </a:r>
            <a:endParaRPr lang="en-US" sz="2400" dirty="0">
              <a:ea typeface="Calibri"/>
              <a:cs typeface="Calibri"/>
            </a:endParaRPr>
          </a:p>
          <a:p>
            <a:pPr marL="577850" lvl="1" indent="-285750">
              <a:buFont typeface="Arial" pitchFamily="34" charset="0"/>
              <a:buChar char="•"/>
            </a:pPr>
            <a:r>
              <a:rPr lang="en-US" sz="2400" dirty="0"/>
              <a:t>Rotating parts</a:t>
            </a:r>
            <a:endParaRPr lang="en-US" sz="2400" dirty="0">
              <a:ea typeface="Calibri" panose="020F0502020204030204"/>
              <a:cs typeface="Calibri" panose="020F0502020204030204"/>
            </a:endParaRPr>
          </a:p>
          <a:p>
            <a:pPr marL="577850" lvl="1" indent="-285750">
              <a:buFont typeface="Arial" pitchFamily="34" charset="0"/>
              <a:buChar char="•"/>
            </a:pPr>
            <a:r>
              <a:rPr lang="en-US" sz="2400" dirty="0"/>
              <a:t>Flying chips and sparks</a:t>
            </a:r>
            <a:endParaRPr lang="en-US" sz="2400" dirty="0">
              <a:ea typeface="Calibri" panose="020F0502020204030204"/>
              <a:cs typeface="Calibri" panose="020F0502020204030204"/>
            </a:endParaRPr>
          </a:p>
          <a:p>
            <a:endParaRPr lang="en-US" sz="2400" dirty="0">
              <a:ea typeface="Calibri" panose="020F0502020204030204"/>
              <a:cs typeface="Calibri" panose="020F0502020204030204"/>
            </a:endParaRPr>
          </a:p>
          <a:p>
            <a:r>
              <a:rPr lang="en-US" sz="2400" dirty="0"/>
              <a:t>Safeguards are essential for protecting workers</a:t>
            </a:r>
            <a:r>
              <a:rPr lang="en-US" dirty="0"/>
              <a:t> </a:t>
            </a:r>
            <a:r>
              <a:rPr lang="en-US" sz="2400" dirty="0"/>
              <a:t>from preventable injuries.</a:t>
            </a:r>
            <a:endParaRPr lang="en-US" dirty="0"/>
          </a:p>
        </p:txBody>
      </p:sp>
      <p:sp>
        <p:nvSpPr>
          <p:cNvPr id="2" name="Title 1">
            <a:extLst>
              <a:ext uri="{FF2B5EF4-FFF2-40B4-BE49-F238E27FC236}">
                <a16:creationId xmlns:a16="http://schemas.microsoft.com/office/drawing/2014/main" id="{7C8F31ED-CBF8-47B3-A704-8BF3D7D66FA3}"/>
              </a:ext>
            </a:extLst>
          </p:cNvPr>
          <p:cNvSpPr>
            <a:spLocks noGrp="1"/>
          </p:cNvSpPr>
          <p:nvPr>
            <p:ph type="title"/>
          </p:nvPr>
        </p:nvSpPr>
        <p:spPr/>
        <p:txBody>
          <a:bodyPr/>
          <a:lstStyle/>
          <a:p>
            <a:r>
              <a:rPr lang="en-US"/>
              <a:t>Why is Machine Guarding Important?</a:t>
            </a:r>
          </a:p>
        </p:txBody>
      </p:sp>
    </p:spTree>
    <p:extLst>
      <p:ext uri="{BB962C8B-B14F-4D97-AF65-F5344CB8AC3E}">
        <p14:creationId xmlns:p14="http://schemas.microsoft.com/office/powerpoint/2010/main" val="385871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UDIO_ID" val="533"/>
  <p:tag name="ORIGINAL_AUDIO_FILEPATH" val="C:\Users\DWolfram\Desktop\AUDIO_Machine Guarding\Machine_Guarding_Dave_Slide_07.wav"/>
  <p:tag name="ELAPSEDTIME" val="0.00"/>
  <p:tag name="TIMELINE" val="15.13"/>
  <p:tag name="ARTICULATE_NAV_LEVEL" val="1"/>
  <p:tag name="ARTICULATE_TOC_EXPANDED" val="True"/>
  <p:tag name="ARTICULATE_SLIDE_PRESENTER_GUID" val="4b330804-5906-4c83-8739-acdcd48b5d56"/>
  <p:tag name="ARTICULATE_SLIDE_PAUSE" val="1"/>
  <p:tag name="ARTICULATE_HIDE_SLIDE" val="1"/>
  <p:tag name="ARTICULATE_PLAYER_CONTROL_PREVIOUS" val="True"/>
  <p:tag name="ARTICULATE_PLAYER_CONTROL_NEXT" val="True"/>
  <p:tag name="ARTICULATE_USED_LAYOUT" val="1"/>
</p:tagLst>
</file>

<file path=ppt/tags/tag2.xml><?xml version="1.0" encoding="utf-8"?>
<p:tagLst xmlns:a="http://schemas.openxmlformats.org/drawingml/2006/main" xmlns:r="http://schemas.openxmlformats.org/officeDocument/2006/relationships" xmlns:p="http://schemas.openxmlformats.org/presentationml/2006/main">
  <p:tag name="AUDIO_ID" val="534"/>
  <p:tag name="ORIGINAL_AUDIO_FILEPATH" val="C:\Users\DWolfram\Desktop\AUDIO_Machine Guarding\Machine_Guarding_Dave_Slide_08.wav"/>
  <p:tag name="ELAPSEDTIME" val="0.00"/>
  <p:tag name="TIMELINE" val="22.19"/>
  <p:tag name="ARTICULATE_NAV_LEVEL" val="1"/>
  <p:tag name="ARTICULATE_TOC_EXPANDED" val="True"/>
  <p:tag name="ARTICULATE_SLIDE_PRESENTER_GUID" val="4b330804-5906-4c83-8739-acdcd48b5d56"/>
  <p:tag name="ARTICULATE_SLIDE_PAUSE" val="1"/>
  <p:tag name="ARTICULATE_HIDE_SLIDE" val="1"/>
  <p:tag name="ARTICULATE_PLAYER_CONTROL_PREVIOUS" val="True"/>
  <p:tag name="ARTICULATE_PLAYER_CONTROL_NEXT" val="True"/>
  <p:tag name="ARTICULATE_USED_LAYOUT" val="1"/>
</p:tagLst>
</file>

<file path=ppt/tags/tag3.xml><?xml version="1.0" encoding="utf-8"?>
<p:tagLst xmlns:a="http://schemas.openxmlformats.org/drawingml/2006/main" xmlns:r="http://schemas.openxmlformats.org/officeDocument/2006/relationships" xmlns:p="http://schemas.openxmlformats.org/presentationml/2006/main">
  <p:tag name="AUDIO_ID" val="548"/>
  <p:tag name="ARTICULATE_NAV_LEVEL" val="1"/>
  <p:tag name="ARTICULATE_TOC_EXPANDED" val="True"/>
  <p:tag name="ARTICULATE_SLIDE_PRESENTER_GUID" val="4b330804-5906-4c83-8739-acdcd48b5d56"/>
  <p:tag name="ARTICULATE_SLIDE_PAUSE" val="1"/>
  <p:tag name="ARTICULATE_HIDE_SLIDE" val="0"/>
  <p:tag name="ARTICULATE_PLAYER_CONTROL_PREVIOUS" val="True"/>
  <p:tag name="ARTICULATE_PLAYER_CONTROL_NEXT" val="True"/>
  <p:tag name="ARTICULATE_USED_LAYOUT" val="1"/>
</p:tagLst>
</file>

<file path=ppt/tags/tag4.xml><?xml version="1.0" encoding="utf-8"?>
<p:tagLst xmlns:a="http://schemas.openxmlformats.org/drawingml/2006/main" xmlns:r="http://schemas.openxmlformats.org/officeDocument/2006/relationships" xmlns:p="http://schemas.openxmlformats.org/presentationml/2006/main">
  <p:tag name="AUDIO_ID" val="535"/>
  <p:tag name="ORIGINAL_AUDIO_FILEPATH" val="C:\Users\DWolfram\Desktop\AUDIO_Machine Guarding\Machine_Guarding_Dave_Slide_09.wav"/>
  <p:tag name="ELAPSEDTIME" val="19.25"/>
  <p:tag name="TIMELINE" val="18.19/18.98"/>
  <p:tag name="ARTICULATE_NAV_LEVEL" val="1"/>
  <p:tag name="ARTICULATE_TOC_EXPANDED" val="True"/>
  <p:tag name="ARTICULATE_SLIDE_PRESENTER_GUID" val="4b330804-5906-4c83-8739-acdcd48b5d56"/>
  <p:tag name="ARTICULATE_SLIDE_PAUSE" val="1"/>
  <p:tag name="ARTICULATE_HIDE_SLIDE" val="1"/>
  <p:tag name="ARTICULATE_PLAYER_CONTROL_PREVIOUS" val="True"/>
  <p:tag name="ARTICULATE_PLAYER_CONTROL_NEXT" val="True"/>
  <p:tag name="ARTICULATE_USED_LAYOUT" val="1"/>
</p:tagLst>
</file>

<file path=ppt/tags/tag5.xml><?xml version="1.0" encoding="utf-8"?>
<p:tagLst xmlns:a="http://schemas.openxmlformats.org/drawingml/2006/main" xmlns:r="http://schemas.openxmlformats.org/officeDocument/2006/relationships" xmlns:p="http://schemas.openxmlformats.org/presentationml/2006/main">
  <p:tag name="TIMING" val="|5.9|12.4|6.4|3.1|19.2|7.6|18.2"/>
</p:tagLst>
</file>

<file path=ppt/tags/tag6.xml><?xml version="1.0" encoding="utf-8"?>
<p:tagLst xmlns:a="http://schemas.openxmlformats.org/drawingml/2006/main" xmlns:r="http://schemas.openxmlformats.org/officeDocument/2006/relationships" xmlns:p="http://schemas.openxmlformats.org/presentationml/2006/main">
  <p:tag name="TIMING" val="|22.3|1|0.9|0.9|6.1|14.3"/>
</p:tagLst>
</file>

<file path=ppt/theme/theme1.xml><?xml version="1.0" encoding="utf-8"?>
<a:theme xmlns:a="http://schemas.openxmlformats.org/drawingml/2006/main" name="RetrospectVTI">
  <a:themeElements>
    <a:clrScheme name="CMI Custom">
      <a:dk1>
        <a:srgbClr val="091330"/>
      </a:dk1>
      <a:lt1>
        <a:srgbClr val="ECEEF7"/>
      </a:lt1>
      <a:dk2>
        <a:srgbClr val="091330"/>
      </a:dk2>
      <a:lt2>
        <a:srgbClr val="F5F8FF"/>
      </a:lt2>
      <a:accent1>
        <a:srgbClr val="ECEEF7"/>
      </a:accent1>
      <a:accent2>
        <a:srgbClr val="F5F8FF"/>
      </a:accent2>
      <a:accent3>
        <a:srgbClr val="A1A2A9"/>
      </a:accent3>
      <a:accent4>
        <a:srgbClr val="091330"/>
      </a:accent4>
      <a:accent5>
        <a:srgbClr val="091330"/>
      </a:accent5>
      <a:accent6>
        <a:srgbClr val="96969C"/>
      </a:accent6>
      <a:hlink>
        <a:srgbClr val="5F6063"/>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les Pitch" id="{BA0280BF-E6B4-464B-BF28-F0D2A23065D1}" vid="{A1F0DEB3-06CD-4A85-8D08-B66BE056CE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1E177581231045B2021334B2117B02" ma:contentTypeVersion="2" ma:contentTypeDescription="Create a new document." ma:contentTypeScope="" ma:versionID="143521feeb70ae02f3b5b5507ce1dfb0">
  <xsd:schema xmlns:xsd="http://www.w3.org/2001/XMLSchema" xmlns:xs="http://www.w3.org/2001/XMLSchema" xmlns:p="http://schemas.microsoft.com/office/2006/metadata/properties" xmlns:ns2="9587269a-429f-4f6f-bbc8-84ec8dcf76dd" targetNamespace="http://schemas.microsoft.com/office/2006/metadata/properties" ma:root="true" ma:fieldsID="7850f494c6ba33900c6eb1e53ceeccb6" ns2:_="">
    <xsd:import namespace="9587269a-429f-4f6f-bbc8-84ec8dcf76d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87269a-429f-4f6f-bbc8-84ec8dcf76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95A6E8-5546-49D1-A15E-051D38C56E4B}">
  <ds:schemaRefs>
    <ds:schemaRef ds:uri="9587269a-429f-4f6f-bbc8-84ec8dcf76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01FDD7E-8D0D-49A0-99EA-6430E8CE630D}">
  <ds:schemaRefs>
    <ds:schemaRef ds:uri="http://purl.org/dc/dcmitype/"/>
    <ds:schemaRef ds:uri="http://schemas.microsoft.com/office/infopath/2007/PartnerControls"/>
    <ds:schemaRef ds:uri="9587269a-429f-4f6f-bbc8-84ec8dcf76dd"/>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35BC19F-CBCA-48DE-9E7F-7D14D7331C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1627</TotalTime>
  <Words>4238</Words>
  <Application>Microsoft Office PowerPoint</Application>
  <PresentationFormat>Widescreen</PresentationFormat>
  <Paragraphs>424</Paragraphs>
  <Slides>41</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Helvetica Neue</vt:lpstr>
      <vt:lpstr>Segoe UI Emoji</vt:lpstr>
      <vt:lpstr>Source Sans Pro</vt:lpstr>
      <vt:lpstr>Times New Roman</vt:lpstr>
      <vt:lpstr>RetrospectVTI</vt:lpstr>
      <vt:lpstr>Machine guarding </vt:lpstr>
      <vt:lpstr>Speaker for today’s presentation</vt:lpstr>
      <vt:lpstr>Housekeeping</vt:lpstr>
      <vt:lpstr>Today’s topics</vt:lpstr>
      <vt:lpstr>Why is machine guarding important</vt:lpstr>
      <vt:lpstr>Why is machine guarding important?</vt:lpstr>
      <vt:lpstr>Why is Machine Guarding Important?</vt:lpstr>
      <vt:lpstr>OSHA Citations</vt:lpstr>
      <vt:lpstr>Why is Machine Guarding Important?</vt:lpstr>
      <vt:lpstr>OSHA Regulations related to Machine Guarding</vt:lpstr>
      <vt:lpstr>OSHA's National Emphasis Program (NEP) on Amputations in Manufacturing Industries</vt:lpstr>
      <vt:lpstr>PowerPoint Presentation</vt:lpstr>
      <vt:lpstr>OSHA's National Emphasis Program (NEP) on Amputations in Manufacturing Industries</vt:lpstr>
      <vt:lpstr>How to identify amputation hazards</vt:lpstr>
      <vt:lpstr>How to identify amputation hazards</vt:lpstr>
      <vt:lpstr>When to conduct Machine Guarding Assessments</vt:lpstr>
      <vt:lpstr>Where to look- Recognizing Amputation hazards</vt:lpstr>
      <vt:lpstr>Where Machine Hazards Occur</vt:lpstr>
      <vt:lpstr>Where Machine Hazards Occur</vt:lpstr>
      <vt:lpstr>Power Transmission</vt:lpstr>
      <vt:lpstr>Where Machine Hazards Occur</vt:lpstr>
      <vt:lpstr>Hazardous Motions</vt:lpstr>
      <vt:lpstr>Hazardous Motions</vt:lpstr>
      <vt:lpstr>Hazardous Motions</vt:lpstr>
      <vt:lpstr>How to Control equipment hazards and avoid amputations</vt:lpstr>
      <vt:lpstr>Primary Safeguarding Methods- two methods</vt:lpstr>
      <vt:lpstr>Secondary Safeguarding Methods</vt:lpstr>
      <vt:lpstr>Primary Equipment Safeguarding</vt:lpstr>
      <vt:lpstr>Types of Guarding &amp; Devices</vt:lpstr>
      <vt:lpstr>Effective Guarding &amp; A-U-T-O</vt:lpstr>
      <vt:lpstr>Bench Grinder </vt:lpstr>
      <vt:lpstr>Additional Guarding Considerations</vt:lpstr>
      <vt:lpstr>Additional Guarding Considerations</vt:lpstr>
      <vt:lpstr>Additional Guarding Considerations</vt:lpstr>
      <vt:lpstr>LOTO and Exception</vt:lpstr>
      <vt:lpstr>Work Practices And Training</vt:lpstr>
      <vt:lpstr>Safeguarding Points to Remember</vt:lpstr>
      <vt:lpstr>Reference Tools</vt:lpstr>
      <vt:lpstr>PowerPoint Presentation</vt:lpstr>
      <vt:lpstr>  Get in Touch:   www.Complianceplace.com   cmi@complianceplace.com  RCAFFREY@complianceplace.com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Sales Pitch</dc:title>
  <dc:creator>Rachel Powell</dc:creator>
  <cp:lastModifiedBy>Jenah Moore</cp:lastModifiedBy>
  <cp:revision>16</cp:revision>
  <dcterms:created xsi:type="dcterms:W3CDTF">2020-11-06T15:53:56Z</dcterms:created>
  <dcterms:modified xsi:type="dcterms:W3CDTF">2026-03-25T19:26:19Z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0x010100A11E177581231045B2021334B2117B02</vt:lpwstr>
  </property>
</Properties>
</file>