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1"/>
  </p:sldMasterIdLst>
  <p:notesMasterIdLst>
    <p:notesMasterId r:id="rId23"/>
  </p:notesMasterIdLst>
  <p:sldIdLst>
    <p:sldId id="343" r:id="rId2"/>
    <p:sldId id="344" r:id="rId3"/>
    <p:sldId id="363" r:id="rId4"/>
    <p:sldId id="257" r:id="rId5"/>
    <p:sldId id="345" r:id="rId6"/>
    <p:sldId id="346" r:id="rId7"/>
    <p:sldId id="347" r:id="rId8"/>
    <p:sldId id="348" r:id="rId9"/>
    <p:sldId id="349" r:id="rId10"/>
    <p:sldId id="350" r:id="rId11"/>
    <p:sldId id="351" r:id="rId12"/>
    <p:sldId id="352" r:id="rId13"/>
    <p:sldId id="353" r:id="rId14"/>
    <p:sldId id="354" r:id="rId15"/>
    <p:sldId id="355" r:id="rId16"/>
    <p:sldId id="356" r:id="rId17"/>
    <p:sldId id="357" r:id="rId18"/>
    <p:sldId id="358" r:id="rId19"/>
    <p:sldId id="359" r:id="rId20"/>
    <p:sldId id="365" r:id="rId21"/>
    <p:sldId id="36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1330"/>
    <a:srgbClr val="EDEFF7"/>
    <a:srgbClr val="D0D1D9"/>
    <a:srgbClr val="F6F9FF"/>
    <a:srgbClr val="1919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1918" autoAdjust="0"/>
  </p:normalViewPr>
  <p:slideViewPr>
    <p:cSldViewPr snapToGrid="0">
      <p:cViewPr varScale="1">
        <p:scale>
          <a:sx n="68" d="100"/>
          <a:sy n="68" d="100"/>
        </p:scale>
        <p:origin x="2232" y="72"/>
      </p:cViewPr>
      <p:guideLst/>
    </p:cSldViewPr>
  </p:slideViewPr>
  <p:notesTextViewPr>
    <p:cViewPr>
      <p:scale>
        <a:sx n="1" d="1"/>
        <a:sy n="1" d="1"/>
      </p:scale>
      <p:origin x="0" y="0"/>
    </p:cViewPr>
  </p:notesTextViewPr>
  <p:sorterViewPr>
    <p:cViewPr>
      <p:scale>
        <a:sx n="100" d="100"/>
        <a:sy n="100" d="100"/>
      </p:scale>
      <p:origin x="0" y="-6932"/>
    </p:cViewPr>
  </p:sorterViewPr>
  <p:notesViewPr>
    <p:cSldViewPr snapToGrid="0">
      <p:cViewPr varScale="1">
        <p:scale>
          <a:sx n="67" d="100"/>
          <a:sy n="67" d="100"/>
        </p:scale>
        <p:origin x="3120"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C0B14E-AEA6-48D3-A387-ED4A3A3BF840}" type="doc">
      <dgm:prSet loTypeId="urn:microsoft.com/office/officeart/2005/8/layout/chevron1" loCatId="icon" qsTypeId="urn:microsoft.com/office/officeart/2005/8/quickstyle/simple1" qsCatId="simple" csTypeId="urn:microsoft.com/office/officeart/2005/8/colors/colorful3" csCatId="colorful" phldr="1"/>
      <dgm:spPr/>
      <dgm:t>
        <a:bodyPr/>
        <a:lstStyle/>
        <a:p>
          <a:endParaRPr lang="en-US"/>
        </a:p>
      </dgm:t>
    </dgm:pt>
    <dgm:pt modelId="{AACEAFD5-63CF-4AFC-B46F-BE086C5D447C}">
      <dgm:prSet phldrT="[Text]" custT="1"/>
      <dgm:spPr/>
      <dgm:t>
        <a:bodyPr/>
        <a:lstStyle/>
        <a:p>
          <a:r>
            <a:rPr lang="en-US" sz="1600" b="1" dirty="0">
              <a:effectLst/>
              <a:latin typeface="+mj-lt"/>
            </a:rPr>
            <a:t>STAGE 01</a:t>
          </a:r>
        </a:p>
      </dgm:t>
    </dgm:pt>
    <dgm:pt modelId="{7A0BD8EC-BB4A-4912-A54E-6F39B681264E}" type="parTrans" cxnId="{AE101ABC-7EA3-4444-A576-8AB15A371C84}">
      <dgm:prSet/>
      <dgm:spPr/>
      <dgm:t>
        <a:bodyPr/>
        <a:lstStyle/>
        <a:p>
          <a:endParaRPr lang="en-US" sz="1400"/>
        </a:p>
      </dgm:t>
    </dgm:pt>
    <dgm:pt modelId="{7A8D4B4D-06E9-4958-810D-A6226B6AC588}" type="sibTrans" cxnId="{AE101ABC-7EA3-4444-A576-8AB15A371C84}">
      <dgm:prSet/>
      <dgm:spPr/>
      <dgm:t>
        <a:bodyPr/>
        <a:lstStyle/>
        <a:p>
          <a:endParaRPr lang="en-US" sz="1400"/>
        </a:p>
      </dgm:t>
    </dgm:pt>
    <dgm:pt modelId="{349299C9-846E-4827-813A-349CCCE20782}">
      <dgm:prSet phldrT="[Text]" custT="1"/>
      <dgm:spPr/>
      <dgm:t>
        <a:bodyPr lIns="0" tIns="432000" rIns="182880" anchor="t" anchorCtr="0"/>
        <a:lstStyle/>
        <a:p>
          <a:pPr marL="0" lvl="0" indent="0" defTabSz="533400">
            <a:lnSpc>
              <a:spcPct val="100000"/>
            </a:lnSpc>
            <a:spcBef>
              <a:spcPct val="0"/>
            </a:spcBef>
            <a:spcAft>
              <a:spcPts val="0"/>
            </a:spcAft>
            <a:buNone/>
          </a:pPr>
          <a:r>
            <a:rPr lang="en-US" sz="1600" kern="1200" dirty="0">
              <a:latin typeface="+mn-lt"/>
              <a:ea typeface="+mn-ea"/>
              <a:cs typeface="+mn-cs"/>
            </a:rPr>
            <a:t>Company Type</a:t>
          </a:r>
        </a:p>
      </dgm:t>
    </dgm:pt>
    <dgm:pt modelId="{AEA27547-B9ED-4994-BD27-04EC297EF367}" type="parTrans" cxnId="{0EFA3039-6828-403C-9445-4359BA6645E6}">
      <dgm:prSet/>
      <dgm:spPr/>
      <dgm:t>
        <a:bodyPr/>
        <a:lstStyle/>
        <a:p>
          <a:endParaRPr lang="en-US" sz="1400"/>
        </a:p>
      </dgm:t>
    </dgm:pt>
    <dgm:pt modelId="{9D819F52-ACA0-4B08-8256-DF6BD8FA3A0B}" type="sibTrans" cxnId="{0EFA3039-6828-403C-9445-4359BA6645E6}">
      <dgm:prSet/>
      <dgm:spPr/>
      <dgm:t>
        <a:bodyPr/>
        <a:lstStyle/>
        <a:p>
          <a:endParaRPr lang="en-US" sz="1400"/>
        </a:p>
      </dgm:t>
    </dgm:pt>
    <dgm:pt modelId="{5D70EFF5-8B31-4A1F-AE44-51E4CF0013EB}">
      <dgm:prSet phldrT="[Text]" custT="1"/>
      <dgm:spPr/>
      <dgm:t>
        <a:bodyPr lIns="0" tIns="432000" rIns="0" anchor="t" anchorCtr="0"/>
        <a:lstStyle/>
        <a:p>
          <a:pPr marL="17463" indent="0">
            <a:buNone/>
            <a:tabLst/>
          </a:pPr>
          <a:r>
            <a:rPr lang="en-US" sz="1600" dirty="0">
              <a:latin typeface="+mn-lt"/>
              <a:ea typeface="+mn-ea"/>
              <a:cs typeface="+mn-cs"/>
            </a:rPr>
            <a:t>Number of employee work hours</a:t>
          </a:r>
          <a:endParaRPr lang="en-US" sz="1600" dirty="0"/>
        </a:p>
      </dgm:t>
    </dgm:pt>
    <dgm:pt modelId="{96C720A0-FEEF-48D1-8DF6-ABA03C304822}" type="parTrans" cxnId="{E97FF64F-8020-497E-AE7D-2395DDA4560D}">
      <dgm:prSet/>
      <dgm:spPr/>
      <dgm:t>
        <a:bodyPr/>
        <a:lstStyle/>
        <a:p>
          <a:endParaRPr lang="en-US" sz="1400"/>
        </a:p>
      </dgm:t>
    </dgm:pt>
    <dgm:pt modelId="{B6A59CDE-18AD-4553-B6C5-FF001A8E8510}" type="sibTrans" cxnId="{E97FF64F-8020-497E-AE7D-2395DDA4560D}">
      <dgm:prSet/>
      <dgm:spPr/>
      <dgm:t>
        <a:bodyPr/>
        <a:lstStyle/>
        <a:p>
          <a:endParaRPr lang="en-US" sz="1400"/>
        </a:p>
      </dgm:t>
    </dgm:pt>
    <dgm:pt modelId="{D71FC021-6A65-44D1-95B9-0E6C89079866}">
      <dgm:prSet phldrT="[Text]" custT="1"/>
      <dgm:spPr/>
      <dgm:t>
        <a:bodyPr/>
        <a:lstStyle/>
        <a:p>
          <a:r>
            <a:rPr lang="en-US" sz="1600" b="1" dirty="0">
              <a:effectLst/>
              <a:latin typeface="+mj-lt"/>
            </a:rPr>
            <a:t>STAGE 03</a:t>
          </a:r>
        </a:p>
      </dgm:t>
    </dgm:pt>
    <dgm:pt modelId="{862AAE39-3AAD-40E3-BA20-90187BD73242}" type="parTrans" cxnId="{53239C96-427C-420B-95DC-546F3B30ED65}">
      <dgm:prSet/>
      <dgm:spPr/>
      <dgm:t>
        <a:bodyPr/>
        <a:lstStyle/>
        <a:p>
          <a:endParaRPr lang="en-US" sz="1400"/>
        </a:p>
      </dgm:t>
    </dgm:pt>
    <dgm:pt modelId="{9B090D9D-470E-46E2-AABB-0368A52481AA}" type="sibTrans" cxnId="{53239C96-427C-420B-95DC-546F3B30ED65}">
      <dgm:prSet/>
      <dgm:spPr/>
      <dgm:t>
        <a:bodyPr/>
        <a:lstStyle/>
        <a:p>
          <a:endParaRPr lang="en-US" sz="1400"/>
        </a:p>
      </dgm:t>
    </dgm:pt>
    <dgm:pt modelId="{4A6BB192-9983-4F48-BBC5-6E384EED7EC5}">
      <dgm:prSet phldrT="[Text]" custT="1"/>
      <dgm:spPr/>
      <dgm:t>
        <a:bodyPr lIns="0" tIns="432000" rIns="182880" anchor="t" anchorCtr="0"/>
        <a:lstStyle/>
        <a:p>
          <a:pPr marL="17463" indent="0">
            <a:buNone/>
            <a:tabLst/>
          </a:pPr>
          <a:r>
            <a:rPr lang="en-US" sz="1600" dirty="0"/>
            <a:t>Handle a TRI-Compound</a:t>
          </a:r>
        </a:p>
      </dgm:t>
    </dgm:pt>
    <dgm:pt modelId="{230A6E4A-6CED-4DC0-AEFE-6859FE07B658}" type="parTrans" cxnId="{E3115EEA-DE9C-4F06-B8B3-BEB263D5F2B1}">
      <dgm:prSet/>
      <dgm:spPr/>
      <dgm:t>
        <a:bodyPr/>
        <a:lstStyle/>
        <a:p>
          <a:endParaRPr lang="en-US" sz="1400"/>
        </a:p>
      </dgm:t>
    </dgm:pt>
    <dgm:pt modelId="{0B568EC2-5D2A-4B00-8047-B7832F245B44}" type="sibTrans" cxnId="{E3115EEA-DE9C-4F06-B8B3-BEB263D5F2B1}">
      <dgm:prSet/>
      <dgm:spPr/>
      <dgm:t>
        <a:bodyPr/>
        <a:lstStyle/>
        <a:p>
          <a:endParaRPr lang="en-US" sz="1400"/>
        </a:p>
      </dgm:t>
    </dgm:pt>
    <dgm:pt modelId="{D07AD3FD-84FF-467E-9693-752776549C61}">
      <dgm:prSet phldrT="[Text]" custT="1"/>
      <dgm:spPr/>
      <dgm:t>
        <a:bodyPr/>
        <a:lstStyle/>
        <a:p>
          <a:r>
            <a:rPr lang="en-US" sz="1600" b="1" dirty="0">
              <a:effectLst/>
              <a:latin typeface="+mj-lt"/>
            </a:rPr>
            <a:t>STAGE 02</a:t>
          </a:r>
        </a:p>
      </dgm:t>
    </dgm:pt>
    <dgm:pt modelId="{A8C9B7A9-BC2A-4753-B7F0-F2E361D95520}" type="sibTrans" cxnId="{55492768-9A5E-4F74-AC7C-959C5C24EFD3}">
      <dgm:prSet/>
      <dgm:spPr/>
      <dgm:t>
        <a:bodyPr/>
        <a:lstStyle/>
        <a:p>
          <a:endParaRPr lang="en-US" sz="1400"/>
        </a:p>
      </dgm:t>
    </dgm:pt>
    <dgm:pt modelId="{7B691773-F524-4FAD-A272-BDF0B0C4370A}" type="parTrans" cxnId="{55492768-9A5E-4F74-AC7C-959C5C24EFD3}">
      <dgm:prSet/>
      <dgm:spPr/>
      <dgm:t>
        <a:bodyPr/>
        <a:lstStyle/>
        <a:p>
          <a:endParaRPr lang="en-US" sz="1400"/>
        </a:p>
      </dgm:t>
    </dgm:pt>
    <dgm:pt modelId="{32CCB050-072A-41BF-BE1B-388CF53E5629}">
      <dgm:prSet custT="1"/>
      <dgm:spPr/>
      <dgm:t>
        <a:bodyPr/>
        <a:lstStyle/>
        <a:p>
          <a:r>
            <a:rPr lang="en-US" sz="1600" b="1" dirty="0">
              <a:effectLst/>
              <a:latin typeface="+mj-lt"/>
            </a:rPr>
            <a:t>STAGE 04</a:t>
          </a:r>
          <a:endParaRPr lang="ru-RU" sz="1600" b="1" dirty="0">
            <a:effectLst/>
            <a:latin typeface="+mj-lt"/>
          </a:endParaRPr>
        </a:p>
      </dgm:t>
    </dgm:pt>
    <dgm:pt modelId="{B301371B-A53D-4B79-8B8D-7B304894442B}" type="parTrans" cxnId="{042E0AE1-6450-410A-B96E-AFBADB139BEA}">
      <dgm:prSet/>
      <dgm:spPr/>
      <dgm:t>
        <a:bodyPr/>
        <a:lstStyle/>
        <a:p>
          <a:endParaRPr lang="ru-RU" sz="1400"/>
        </a:p>
      </dgm:t>
    </dgm:pt>
    <dgm:pt modelId="{BF05D8EE-4413-4737-8721-DAF10D6CAB04}" type="sibTrans" cxnId="{042E0AE1-6450-410A-B96E-AFBADB139BEA}">
      <dgm:prSet/>
      <dgm:spPr/>
      <dgm:t>
        <a:bodyPr/>
        <a:lstStyle/>
        <a:p>
          <a:endParaRPr lang="ru-RU" sz="1400"/>
        </a:p>
      </dgm:t>
    </dgm:pt>
    <dgm:pt modelId="{9E838AE2-4659-4603-ABC8-58DF4222C0D4}">
      <dgm:prSet custT="1"/>
      <dgm:spPr/>
      <dgm:t>
        <a:bodyPr/>
        <a:lstStyle/>
        <a:p>
          <a:r>
            <a:rPr lang="en-US" sz="1600" b="1" dirty="0">
              <a:effectLst/>
              <a:latin typeface="+mj-lt"/>
            </a:rPr>
            <a:t>STAGE 05</a:t>
          </a:r>
          <a:endParaRPr lang="ru-RU" sz="1600" b="1" dirty="0">
            <a:effectLst/>
            <a:latin typeface="+mj-lt"/>
          </a:endParaRPr>
        </a:p>
      </dgm:t>
    </dgm:pt>
    <dgm:pt modelId="{5FC53805-9431-4BC8-ADB9-DABF59DE31C7}" type="parTrans" cxnId="{CF54291C-AAFD-4FA4-9A16-20CE892BA907}">
      <dgm:prSet/>
      <dgm:spPr/>
      <dgm:t>
        <a:bodyPr/>
        <a:lstStyle/>
        <a:p>
          <a:endParaRPr lang="ru-RU" sz="1400"/>
        </a:p>
      </dgm:t>
    </dgm:pt>
    <dgm:pt modelId="{61F1BCD3-232D-4C03-B56C-182BCB6108CD}" type="sibTrans" cxnId="{CF54291C-AAFD-4FA4-9A16-20CE892BA907}">
      <dgm:prSet/>
      <dgm:spPr/>
      <dgm:t>
        <a:bodyPr/>
        <a:lstStyle/>
        <a:p>
          <a:endParaRPr lang="ru-RU" sz="1400"/>
        </a:p>
      </dgm:t>
    </dgm:pt>
    <dgm:pt modelId="{04A40292-9119-41B2-B968-7B651F20675D}">
      <dgm:prSet custT="1"/>
      <dgm:spPr/>
      <dgm:t>
        <a:bodyPr lIns="0" tIns="432000" rIns="182880" anchor="t" anchorCtr="0"/>
        <a:lstStyle/>
        <a:p>
          <a:pPr marL="0" lvl="0" indent="0" defTabSz="533400">
            <a:spcBef>
              <a:spcPct val="0"/>
            </a:spcBef>
            <a:spcAft>
              <a:spcPts val="0"/>
            </a:spcAft>
            <a:buNone/>
          </a:pPr>
          <a:r>
            <a:rPr lang="en-US" sz="1600" kern="1200" dirty="0">
              <a:latin typeface="+mn-lt"/>
              <a:ea typeface="+mn-ea"/>
              <a:cs typeface="+mn-cs"/>
            </a:rPr>
            <a:t>Do annual activities exceed:</a:t>
          </a:r>
        </a:p>
      </dgm:t>
    </dgm:pt>
    <dgm:pt modelId="{70078FF1-F2A9-4A6B-88D1-8CF3595EFE73}" type="parTrans" cxnId="{1D6C5464-DE30-4BEC-9E27-B2C179C39CC4}">
      <dgm:prSet/>
      <dgm:spPr/>
      <dgm:t>
        <a:bodyPr/>
        <a:lstStyle/>
        <a:p>
          <a:endParaRPr lang="en-US" sz="1400"/>
        </a:p>
      </dgm:t>
    </dgm:pt>
    <dgm:pt modelId="{B4C4972A-0898-484E-AF78-D5D7E0F991F2}" type="sibTrans" cxnId="{1D6C5464-DE30-4BEC-9E27-B2C179C39CC4}">
      <dgm:prSet/>
      <dgm:spPr/>
      <dgm:t>
        <a:bodyPr/>
        <a:lstStyle/>
        <a:p>
          <a:endParaRPr lang="en-US" sz="1400"/>
        </a:p>
      </dgm:t>
    </dgm:pt>
    <dgm:pt modelId="{C8E903CE-0CFD-4D68-A857-80E14557005E}">
      <dgm:prSet custT="1"/>
      <dgm:spPr/>
      <dgm:t>
        <a:bodyPr lIns="0" tIns="432000" rIns="0" anchor="t" anchorCtr="0"/>
        <a:lstStyle/>
        <a:p>
          <a:pPr marL="0" lvl="0" indent="0" defTabSz="533400">
            <a:spcBef>
              <a:spcPct val="0"/>
            </a:spcBef>
            <a:spcAft>
              <a:spcPts val="0"/>
            </a:spcAft>
            <a:buNone/>
          </a:pPr>
          <a:r>
            <a:rPr lang="en-US" sz="1600" kern="1200" dirty="0">
              <a:latin typeface="+mn-lt"/>
              <a:ea typeface="+mn-ea"/>
              <a:cs typeface="+mn-cs"/>
            </a:rPr>
            <a:t>Determination of reporting</a:t>
          </a:r>
        </a:p>
      </dgm:t>
    </dgm:pt>
    <dgm:pt modelId="{D5890537-0D77-4DA1-A100-62C393623468}" type="parTrans" cxnId="{17BD67AD-4331-49EC-BC4A-29404E891597}">
      <dgm:prSet/>
      <dgm:spPr/>
      <dgm:t>
        <a:bodyPr/>
        <a:lstStyle/>
        <a:p>
          <a:endParaRPr lang="en-US" sz="1400"/>
        </a:p>
      </dgm:t>
    </dgm:pt>
    <dgm:pt modelId="{862799CE-00F4-4DD6-894E-A487503F8DE6}" type="sibTrans" cxnId="{17BD67AD-4331-49EC-BC4A-29404E891597}">
      <dgm:prSet/>
      <dgm:spPr/>
      <dgm:t>
        <a:bodyPr/>
        <a:lstStyle/>
        <a:p>
          <a:endParaRPr lang="en-US" sz="1400"/>
        </a:p>
      </dgm:t>
    </dgm:pt>
    <dgm:pt modelId="{F4A95610-9D4D-44E5-AB43-413D8FB58A87}">
      <dgm:prSet custT="1"/>
      <dgm:spPr/>
      <dgm:t>
        <a:bodyPr lIns="0" tIns="432000" rIns="182880" anchor="t" anchorCtr="0"/>
        <a:lstStyle/>
        <a:p>
          <a:pPr marL="0" lvl="0" indent="0" defTabSz="533400">
            <a:spcBef>
              <a:spcPct val="0"/>
            </a:spcBef>
            <a:spcAft>
              <a:spcPts val="0"/>
            </a:spcAft>
            <a:buNone/>
          </a:pPr>
          <a:r>
            <a:rPr lang="en-US" sz="1600" kern="1200" dirty="0">
              <a:latin typeface="+mn-lt"/>
              <a:ea typeface="+mn-ea"/>
              <a:cs typeface="+mn-cs"/>
            </a:rPr>
            <a:t>Process</a:t>
          </a:r>
        </a:p>
      </dgm:t>
    </dgm:pt>
    <dgm:pt modelId="{1E14BB54-06EA-4899-BA79-4B4DC3522E2B}" type="parTrans" cxnId="{A712CBE4-1E22-40DE-AC32-8A7F8AC02BF6}">
      <dgm:prSet/>
      <dgm:spPr/>
      <dgm:t>
        <a:bodyPr/>
        <a:lstStyle/>
        <a:p>
          <a:endParaRPr lang="en-US"/>
        </a:p>
      </dgm:t>
    </dgm:pt>
    <dgm:pt modelId="{5F5BD4EA-B482-4130-B159-5BF44F8AF62A}" type="sibTrans" cxnId="{A712CBE4-1E22-40DE-AC32-8A7F8AC02BF6}">
      <dgm:prSet/>
      <dgm:spPr/>
      <dgm:t>
        <a:bodyPr/>
        <a:lstStyle/>
        <a:p>
          <a:endParaRPr lang="en-US"/>
        </a:p>
      </dgm:t>
    </dgm:pt>
    <dgm:pt modelId="{394F85CE-5CAF-4692-87DC-3F3675E82067}">
      <dgm:prSet custT="1"/>
      <dgm:spPr/>
      <dgm:t>
        <a:bodyPr lIns="0" tIns="432000" rIns="182880" anchor="t" anchorCtr="0"/>
        <a:lstStyle/>
        <a:p>
          <a:pPr marL="0" lvl="0" indent="0" defTabSz="533400">
            <a:spcBef>
              <a:spcPct val="0"/>
            </a:spcBef>
            <a:spcAft>
              <a:spcPts val="0"/>
            </a:spcAft>
            <a:buNone/>
          </a:pPr>
          <a:r>
            <a:rPr lang="en-US" sz="1600" kern="1200" dirty="0">
              <a:latin typeface="+mn-lt"/>
              <a:ea typeface="+mn-ea"/>
              <a:cs typeface="+mn-cs"/>
            </a:rPr>
            <a:t>Otherwise Use</a:t>
          </a:r>
        </a:p>
      </dgm:t>
    </dgm:pt>
    <dgm:pt modelId="{F2ACC1EC-ECE8-42D7-BC5E-90CED16E8329}" type="parTrans" cxnId="{3A3DA3BE-4DCF-4463-AAAE-5ECA962738C3}">
      <dgm:prSet/>
      <dgm:spPr/>
      <dgm:t>
        <a:bodyPr/>
        <a:lstStyle/>
        <a:p>
          <a:endParaRPr lang="en-US"/>
        </a:p>
      </dgm:t>
    </dgm:pt>
    <dgm:pt modelId="{0B7A9324-A884-40B4-93AB-36B37235D6BA}" type="sibTrans" cxnId="{3A3DA3BE-4DCF-4463-AAAE-5ECA962738C3}">
      <dgm:prSet/>
      <dgm:spPr/>
      <dgm:t>
        <a:bodyPr/>
        <a:lstStyle/>
        <a:p>
          <a:endParaRPr lang="en-US"/>
        </a:p>
      </dgm:t>
    </dgm:pt>
    <dgm:pt modelId="{E4C3978E-686C-409B-97AB-C8473A0D7AEE}">
      <dgm:prSet custT="1"/>
      <dgm:spPr/>
      <dgm:t>
        <a:bodyPr lIns="0" tIns="432000" rIns="182880" anchor="t" anchorCtr="0"/>
        <a:lstStyle/>
        <a:p>
          <a:pPr marL="0" lvl="0" indent="0" defTabSz="533400">
            <a:spcBef>
              <a:spcPct val="0"/>
            </a:spcBef>
            <a:spcAft>
              <a:spcPts val="0"/>
            </a:spcAft>
            <a:buNone/>
          </a:pPr>
          <a:r>
            <a:rPr lang="en-US" sz="1600" kern="1200" dirty="0">
              <a:latin typeface="+mn-lt"/>
              <a:ea typeface="+mn-ea"/>
              <a:cs typeface="+mn-cs"/>
            </a:rPr>
            <a:t>Manufacture</a:t>
          </a:r>
        </a:p>
      </dgm:t>
    </dgm:pt>
    <dgm:pt modelId="{9894FC87-9B5C-4846-90F2-3F0D5156D33A}" type="parTrans" cxnId="{3125DEF3-178E-454C-AA3F-F1B7016D9A19}">
      <dgm:prSet/>
      <dgm:spPr/>
      <dgm:t>
        <a:bodyPr/>
        <a:lstStyle/>
        <a:p>
          <a:endParaRPr lang="en-US"/>
        </a:p>
      </dgm:t>
    </dgm:pt>
    <dgm:pt modelId="{C3D23E46-E5AF-4002-A38C-3B8C3E904E96}" type="sibTrans" cxnId="{3125DEF3-178E-454C-AA3F-F1B7016D9A19}">
      <dgm:prSet/>
      <dgm:spPr/>
      <dgm:t>
        <a:bodyPr/>
        <a:lstStyle/>
        <a:p>
          <a:endParaRPr lang="en-US"/>
        </a:p>
      </dgm:t>
    </dgm:pt>
    <dgm:pt modelId="{13C0C931-C9B0-491F-B016-093AF6D46A09}">
      <dgm:prSet custT="1"/>
      <dgm:spPr/>
      <dgm:t>
        <a:bodyPr lIns="0" tIns="432000" rIns="182880" anchor="t" anchorCtr="0"/>
        <a:lstStyle/>
        <a:p>
          <a:pPr marL="0" lvl="0" indent="0" defTabSz="533400">
            <a:spcBef>
              <a:spcPct val="0"/>
            </a:spcBef>
            <a:spcAft>
              <a:spcPts val="0"/>
            </a:spcAft>
            <a:buNone/>
          </a:pPr>
          <a:endParaRPr lang="en-US" sz="1600" kern="1200" dirty="0">
            <a:latin typeface="+mn-lt"/>
            <a:ea typeface="+mn-ea"/>
            <a:cs typeface="+mn-cs"/>
          </a:endParaRPr>
        </a:p>
      </dgm:t>
    </dgm:pt>
    <dgm:pt modelId="{7E674CF0-3CD4-40BA-B4DD-C1B0E535B64D}" type="parTrans" cxnId="{F1179E65-FBDC-4BED-99D2-0FD43598C655}">
      <dgm:prSet/>
      <dgm:spPr/>
      <dgm:t>
        <a:bodyPr/>
        <a:lstStyle/>
        <a:p>
          <a:endParaRPr lang="en-US"/>
        </a:p>
      </dgm:t>
    </dgm:pt>
    <dgm:pt modelId="{48128516-34CA-487E-A8B4-219AB1A28D69}" type="sibTrans" cxnId="{F1179E65-FBDC-4BED-99D2-0FD43598C655}">
      <dgm:prSet/>
      <dgm:spPr/>
      <dgm:t>
        <a:bodyPr/>
        <a:lstStyle/>
        <a:p>
          <a:endParaRPr lang="en-US"/>
        </a:p>
      </dgm:t>
    </dgm:pt>
    <dgm:pt modelId="{0B1D576A-90AF-4F73-B5AF-FA730FDAD68C}">
      <dgm:prSet phldrT="[Text]" custT="1"/>
      <dgm:spPr/>
      <dgm:t>
        <a:bodyPr lIns="0" tIns="432000" rIns="182880" anchor="t" anchorCtr="0"/>
        <a:lstStyle/>
        <a:p>
          <a:pPr marL="0" lvl="0" indent="0" defTabSz="533400">
            <a:lnSpc>
              <a:spcPct val="100000"/>
            </a:lnSpc>
            <a:spcBef>
              <a:spcPct val="0"/>
            </a:spcBef>
            <a:spcAft>
              <a:spcPts val="0"/>
            </a:spcAft>
            <a:buNone/>
          </a:pPr>
          <a:r>
            <a:rPr lang="en-US" sz="1600" kern="1200" dirty="0">
              <a:latin typeface="+mn-lt"/>
              <a:ea typeface="+mn-ea"/>
              <a:cs typeface="+mn-cs"/>
            </a:rPr>
            <a:t>(by SIC)</a:t>
          </a:r>
        </a:p>
      </dgm:t>
    </dgm:pt>
    <dgm:pt modelId="{4BCBC17B-40D2-4BF5-B438-7CA433FBB7C2}" type="parTrans" cxnId="{5538690F-1A79-4CC8-A51B-056C940E1712}">
      <dgm:prSet/>
      <dgm:spPr/>
      <dgm:t>
        <a:bodyPr/>
        <a:lstStyle/>
        <a:p>
          <a:endParaRPr lang="en-US"/>
        </a:p>
      </dgm:t>
    </dgm:pt>
    <dgm:pt modelId="{0F13FAF2-7E4B-47BD-9681-8DC995E5B9A7}" type="sibTrans" cxnId="{5538690F-1A79-4CC8-A51B-056C940E1712}">
      <dgm:prSet/>
      <dgm:spPr/>
      <dgm:t>
        <a:bodyPr/>
        <a:lstStyle/>
        <a:p>
          <a:endParaRPr lang="en-US"/>
        </a:p>
      </dgm:t>
    </dgm:pt>
    <dgm:pt modelId="{69331891-6B40-0C44-A32D-46158B8E57A3}" type="pres">
      <dgm:prSet presAssocID="{55C0B14E-AEA6-48D3-A387-ED4A3A3BF840}" presName="Name0" presStyleCnt="0">
        <dgm:presLayoutVars>
          <dgm:dir/>
          <dgm:animLvl val="lvl"/>
          <dgm:resizeHandles val="exact"/>
        </dgm:presLayoutVars>
      </dgm:prSet>
      <dgm:spPr/>
    </dgm:pt>
    <dgm:pt modelId="{66037EBF-ADAB-534E-B6BA-93176E763C1F}" type="pres">
      <dgm:prSet presAssocID="{AACEAFD5-63CF-4AFC-B46F-BE086C5D447C}" presName="composite" presStyleCnt="0"/>
      <dgm:spPr/>
    </dgm:pt>
    <dgm:pt modelId="{F2E1D599-5132-544B-9617-7B411AECE87E}" type="pres">
      <dgm:prSet presAssocID="{AACEAFD5-63CF-4AFC-B46F-BE086C5D447C}" presName="parTx" presStyleLbl="node1" presStyleIdx="0" presStyleCnt="5" custLinFactNeighborX="-145" custLinFactNeighborY="12888">
        <dgm:presLayoutVars>
          <dgm:chMax val="0"/>
          <dgm:chPref val="0"/>
          <dgm:bulletEnabled val="1"/>
        </dgm:presLayoutVars>
      </dgm:prSet>
      <dgm:spPr/>
    </dgm:pt>
    <dgm:pt modelId="{79CA1122-69FB-0B4E-B2C9-4D2ECE3F8377}" type="pres">
      <dgm:prSet presAssocID="{AACEAFD5-63CF-4AFC-B46F-BE086C5D447C}" presName="desTx" presStyleLbl="revTx" presStyleIdx="0" presStyleCnt="5">
        <dgm:presLayoutVars>
          <dgm:bulletEnabled val="1"/>
        </dgm:presLayoutVars>
      </dgm:prSet>
      <dgm:spPr/>
    </dgm:pt>
    <dgm:pt modelId="{E0B111EB-6B00-CA49-8FEC-22C5BE757EB4}" type="pres">
      <dgm:prSet presAssocID="{7A8D4B4D-06E9-4958-810D-A6226B6AC588}" presName="space" presStyleCnt="0"/>
      <dgm:spPr/>
    </dgm:pt>
    <dgm:pt modelId="{F7544DD8-4F55-DE42-B417-F2F202376970}" type="pres">
      <dgm:prSet presAssocID="{D07AD3FD-84FF-467E-9693-752776549C61}" presName="composite" presStyleCnt="0"/>
      <dgm:spPr/>
    </dgm:pt>
    <dgm:pt modelId="{3FE0BECA-F8E9-F948-9E5B-A2C88CDF4684}" type="pres">
      <dgm:prSet presAssocID="{D07AD3FD-84FF-467E-9693-752776549C61}" presName="parTx" presStyleLbl="node1" presStyleIdx="1" presStyleCnt="5" custLinFactNeighborX="-2561" custLinFactNeighborY="14499">
        <dgm:presLayoutVars>
          <dgm:chMax val="0"/>
          <dgm:chPref val="0"/>
          <dgm:bulletEnabled val="1"/>
        </dgm:presLayoutVars>
      </dgm:prSet>
      <dgm:spPr/>
    </dgm:pt>
    <dgm:pt modelId="{E0B80017-40D4-A441-897E-5DB40659239C}" type="pres">
      <dgm:prSet presAssocID="{D07AD3FD-84FF-467E-9693-752776549C61}" presName="desTx" presStyleLbl="revTx" presStyleIdx="1" presStyleCnt="5">
        <dgm:presLayoutVars>
          <dgm:bulletEnabled val="1"/>
        </dgm:presLayoutVars>
      </dgm:prSet>
      <dgm:spPr/>
    </dgm:pt>
    <dgm:pt modelId="{7D67B05F-DA7B-C240-8240-8CABE6816E7A}" type="pres">
      <dgm:prSet presAssocID="{A8C9B7A9-BC2A-4753-B7F0-F2E361D95520}" presName="space" presStyleCnt="0"/>
      <dgm:spPr/>
    </dgm:pt>
    <dgm:pt modelId="{9D079F4D-3747-784B-B50B-CC270636EE58}" type="pres">
      <dgm:prSet presAssocID="{D71FC021-6A65-44D1-95B9-0E6C89079866}" presName="composite" presStyleCnt="0"/>
      <dgm:spPr/>
    </dgm:pt>
    <dgm:pt modelId="{81520718-E0A3-F74D-A443-828F2E61E496}" type="pres">
      <dgm:prSet presAssocID="{D71FC021-6A65-44D1-95B9-0E6C89079866}" presName="parTx" presStyleLbl="node1" presStyleIdx="2" presStyleCnt="5" custLinFactNeighborX="-4493" custLinFactNeighborY="14499">
        <dgm:presLayoutVars>
          <dgm:chMax val="0"/>
          <dgm:chPref val="0"/>
          <dgm:bulletEnabled val="1"/>
        </dgm:presLayoutVars>
      </dgm:prSet>
      <dgm:spPr/>
    </dgm:pt>
    <dgm:pt modelId="{8A27EB0C-FEE2-BE49-9979-EC1C219DE78D}" type="pres">
      <dgm:prSet presAssocID="{D71FC021-6A65-44D1-95B9-0E6C89079866}" presName="desTx" presStyleLbl="revTx" presStyleIdx="2" presStyleCnt="5">
        <dgm:presLayoutVars>
          <dgm:bulletEnabled val="1"/>
        </dgm:presLayoutVars>
      </dgm:prSet>
      <dgm:spPr/>
    </dgm:pt>
    <dgm:pt modelId="{061C61CF-83ED-8243-8B23-EF5929A5B331}" type="pres">
      <dgm:prSet presAssocID="{9B090D9D-470E-46E2-AABB-0368A52481AA}" presName="space" presStyleCnt="0"/>
      <dgm:spPr/>
    </dgm:pt>
    <dgm:pt modelId="{930410B6-8652-C443-9B5D-34A37BFD720A}" type="pres">
      <dgm:prSet presAssocID="{32CCB050-072A-41BF-BE1B-388CF53E5629}" presName="composite" presStyleCnt="0"/>
      <dgm:spPr/>
    </dgm:pt>
    <dgm:pt modelId="{0CD56FB9-D72E-9940-8548-010CDB0C9363}" type="pres">
      <dgm:prSet presAssocID="{32CCB050-072A-41BF-BE1B-388CF53E5629}" presName="parTx" presStyleLbl="node1" presStyleIdx="3" presStyleCnt="5" custLinFactNeighborX="-4508" custLinFactNeighborY="14499">
        <dgm:presLayoutVars>
          <dgm:chMax val="0"/>
          <dgm:chPref val="0"/>
          <dgm:bulletEnabled val="1"/>
        </dgm:presLayoutVars>
      </dgm:prSet>
      <dgm:spPr/>
    </dgm:pt>
    <dgm:pt modelId="{F38F5139-7DF1-3240-BF8A-0D0B02C34E33}" type="pres">
      <dgm:prSet presAssocID="{32CCB050-072A-41BF-BE1B-388CF53E5629}" presName="desTx" presStyleLbl="revTx" presStyleIdx="3" presStyleCnt="5">
        <dgm:presLayoutVars>
          <dgm:bulletEnabled val="1"/>
        </dgm:presLayoutVars>
      </dgm:prSet>
      <dgm:spPr/>
    </dgm:pt>
    <dgm:pt modelId="{1E9AA517-5DCA-4C46-B534-2D6C38CA361F}" type="pres">
      <dgm:prSet presAssocID="{BF05D8EE-4413-4737-8721-DAF10D6CAB04}" presName="space" presStyleCnt="0"/>
      <dgm:spPr/>
    </dgm:pt>
    <dgm:pt modelId="{F1F2B902-8668-234E-8139-B8846854FBF6}" type="pres">
      <dgm:prSet presAssocID="{9E838AE2-4659-4603-ABC8-58DF4222C0D4}" presName="composite" presStyleCnt="0"/>
      <dgm:spPr/>
    </dgm:pt>
    <dgm:pt modelId="{BB3B3198-26D7-164E-981A-C5A96DD0DBEF}" type="pres">
      <dgm:prSet presAssocID="{9E838AE2-4659-4603-ABC8-58DF4222C0D4}" presName="parTx" presStyleLbl="node1" presStyleIdx="4" presStyleCnt="5" custLinFactNeighborX="-4508" custLinFactNeighborY="14499">
        <dgm:presLayoutVars>
          <dgm:chMax val="0"/>
          <dgm:chPref val="0"/>
          <dgm:bulletEnabled val="1"/>
        </dgm:presLayoutVars>
      </dgm:prSet>
      <dgm:spPr/>
    </dgm:pt>
    <dgm:pt modelId="{7DDD8217-14DA-AF4E-9FE3-03C109C46553}" type="pres">
      <dgm:prSet presAssocID="{9E838AE2-4659-4603-ABC8-58DF4222C0D4}" presName="desTx" presStyleLbl="revTx" presStyleIdx="4" presStyleCnt="5">
        <dgm:presLayoutVars>
          <dgm:bulletEnabled val="1"/>
        </dgm:presLayoutVars>
      </dgm:prSet>
      <dgm:spPr/>
    </dgm:pt>
  </dgm:ptLst>
  <dgm:cxnLst>
    <dgm:cxn modelId="{793FD50C-7AAD-431F-9FAA-2C06A41DFC8E}" type="presOf" srcId="{D71FC021-6A65-44D1-95B9-0E6C89079866}" destId="{81520718-E0A3-F74D-A443-828F2E61E496}" srcOrd="0" destOrd="0" presId="urn:microsoft.com/office/officeart/2005/8/layout/chevron1"/>
    <dgm:cxn modelId="{58B1110D-0520-4CC7-A452-11B775C8D9EA}" type="presOf" srcId="{13C0C931-C9B0-491F-B016-093AF6D46A09}" destId="{F38F5139-7DF1-3240-BF8A-0D0B02C34E33}" srcOrd="0" destOrd="1" presId="urn:microsoft.com/office/officeart/2005/8/layout/chevron1"/>
    <dgm:cxn modelId="{EA53670D-351C-4B99-8F92-E39364C93D77}" type="presOf" srcId="{55C0B14E-AEA6-48D3-A387-ED4A3A3BF840}" destId="{69331891-6B40-0C44-A32D-46158B8E57A3}" srcOrd="0" destOrd="0" presId="urn:microsoft.com/office/officeart/2005/8/layout/chevron1"/>
    <dgm:cxn modelId="{54E12C0E-EE74-433E-9C8F-28A454013532}" type="presOf" srcId="{4A6BB192-9983-4F48-BBC5-6E384EED7EC5}" destId="{8A27EB0C-FEE2-BE49-9979-EC1C219DE78D}" srcOrd="0" destOrd="0" presId="urn:microsoft.com/office/officeart/2005/8/layout/chevron1"/>
    <dgm:cxn modelId="{5538690F-1A79-4CC8-A51B-056C940E1712}" srcId="{AACEAFD5-63CF-4AFC-B46F-BE086C5D447C}" destId="{0B1D576A-90AF-4F73-B5AF-FA730FDAD68C}" srcOrd="1" destOrd="0" parTransId="{4BCBC17B-40D2-4BF5-B438-7CA433FBB7C2}" sibTransId="{0F13FAF2-7E4B-47BD-9681-8DC995E5B9A7}"/>
    <dgm:cxn modelId="{CF54291C-AAFD-4FA4-9A16-20CE892BA907}" srcId="{55C0B14E-AEA6-48D3-A387-ED4A3A3BF840}" destId="{9E838AE2-4659-4603-ABC8-58DF4222C0D4}" srcOrd="4" destOrd="0" parTransId="{5FC53805-9431-4BC8-ADB9-DABF59DE31C7}" sibTransId="{61F1BCD3-232D-4C03-B56C-182BCB6108CD}"/>
    <dgm:cxn modelId="{AD3AFC1E-6FC3-41A5-8E18-046298711A9A}" type="presOf" srcId="{F4A95610-9D4D-44E5-AB43-413D8FB58A87}" destId="{F38F5139-7DF1-3240-BF8A-0D0B02C34E33}" srcOrd="0" destOrd="3" presId="urn:microsoft.com/office/officeart/2005/8/layout/chevron1"/>
    <dgm:cxn modelId="{FD08EE22-7BF9-4296-A537-478AA5D6E1E4}" type="presOf" srcId="{04A40292-9119-41B2-B968-7B651F20675D}" destId="{F38F5139-7DF1-3240-BF8A-0D0B02C34E33}" srcOrd="0" destOrd="0" presId="urn:microsoft.com/office/officeart/2005/8/layout/chevron1"/>
    <dgm:cxn modelId="{6B7DA32F-4729-40A3-BFF1-6F591EC7E60F}" type="presOf" srcId="{E4C3978E-686C-409B-97AB-C8473A0D7AEE}" destId="{F38F5139-7DF1-3240-BF8A-0D0B02C34E33}" srcOrd="0" destOrd="2" presId="urn:microsoft.com/office/officeart/2005/8/layout/chevron1"/>
    <dgm:cxn modelId="{0EFA3039-6828-403C-9445-4359BA6645E6}" srcId="{AACEAFD5-63CF-4AFC-B46F-BE086C5D447C}" destId="{349299C9-846E-4827-813A-349CCCE20782}" srcOrd="0" destOrd="0" parTransId="{AEA27547-B9ED-4994-BD27-04EC297EF367}" sibTransId="{9D819F52-ACA0-4B08-8256-DF6BD8FA3A0B}"/>
    <dgm:cxn modelId="{FE6D323B-2600-49B4-9CB9-0F7762CEB005}" type="presOf" srcId="{32CCB050-072A-41BF-BE1B-388CF53E5629}" destId="{0CD56FB9-D72E-9940-8548-010CDB0C9363}" srcOrd="0" destOrd="0" presId="urn:microsoft.com/office/officeart/2005/8/layout/chevron1"/>
    <dgm:cxn modelId="{B191693C-872D-4F03-AD8F-9B9278394687}" type="presOf" srcId="{C8E903CE-0CFD-4D68-A857-80E14557005E}" destId="{7DDD8217-14DA-AF4E-9FE3-03C109C46553}" srcOrd="0" destOrd="0" presId="urn:microsoft.com/office/officeart/2005/8/layout/chevron1"/>
    <dgm:cxn modelId="{1D6C5464-DE30-4BEC-9E27-B2C179C39CC4}" srcId="{32CCB050-072A-41BF-BE1B-388CF53E5629}" destId="{04A40292-9119-41B2-B968-7B651F20675D}" srcOrd="0" destOrd="0" parTransId="{70078FF1-F2A9-4A6B-88D1-8CF3595EFE73}" sibTransId="{B4C4972A-0898-484E-AF78-D5D7E0F991F2}"/>
    <dgm:cxn modelId="{F1179E65-FBDC-4BED-99D2-0FD43598C655}" srcId="{32CCB050-072A-41BF-BE1B-388CF53E5629}" destId="{13C0C931-C9B0-491F-B016-093AF6D46A09}" srcOrd="1" destOrd="0" parTransId="{7E674CF0-3CD4-40BA-B4DD-C1B0E535B64D}" sibTransId="{48128516-34CA-487E-A8B4-219AB1A28D69}"/>
    <dgm:cxn modelId="{55492768-9A5E-4F74-AC7C-959C5C24EFD3}" srcId="{55C0B14E-AEA6-48D3-A387-ED4A3A3BF840}" destId="{D07AD3FD-84FF-467E-9693-752776549C61}" srcOrd="1" destOrd="0" parTransId="{7B691773-F524-4FAD-A272-BDF0B0C4370A}" sibTransId="{A8C9B7A9-BC2A-4753-B7F0-F2E361D95520}"/>
    <dgm:cxn modelId="{63D8866C-8E8F-42E8-B5B6-8798A8F876C9}" type="presOf" srcId="{D07AD3FD-84FF-467E-9693-752776549C61}" destId="{3FE0BECA-F8E9-F948-9E5B-A2C88CDF4684}" srcOrd="0" destOrd="0" presId="urn:microsoft.com/office/officeart/2005/8/layout/chevron1"/>
    <dgm:cxn modelId="{6755236D-AC13-41B6-ADD4-EF65AC706F2D}" type="presOf" srcId="{5D70EFF5-8B31-4A1F-AE44-51E4CF0013EB}" destId="{E0B80017-40D4-A441-897E-5DB40659239C}" srcOrd="0" destOrd="0" presId="urn:microsoft.com/office/officeart/2005/8/layout/chevron1"/>
    <dgm:cxn modelId="{7E8E686F-70D3-4488-BFC1-34156E4E5DA6}" type="presOf" srcId="{394F85CE-5CAF-4692-87DC-3F3675E82067}" destId="{F38F5139-7DF1-3240-BF8A-0D0B02C34E33}" srcOrd="0" destOrd="4" presId="urn:microsoft.com/office/officeart/2005/8/layout/chevron1"/>
    <dgm:cxn modelId="{E97FF64F-8020-497E-AE7D-2395DDA4560D}" srcId="{D07AD3FD-84FF-467E-9693-752776549C61}" destId="{5D70EFF5-8B31-4A1F-AE44-51E4CF0013EB}" srcOrd="0" destOrd="0" parTransId="{96C720A0-FEEF-48D1-8DF6-ABA03C304822}" sibTransId="{B6A59CDE-18AD-4553-B6C5-FF001A8E8510}"/>
    <dgm:cxn modelId="{C508108D-0FF9-435A-8555-38429D213EE7}" type="presOf" srcId="{0B1D576A-90AF-4F73-B5AF-FA730FDAD68C}" destId="{79CA1122-69FB-0B4E-B2C9-4D2ECE3F8377}" srcOrd="0" destOrd="1" presId="urn:microsoft.com/office/officeart/2005/8/layout/chevron1"/>
    <dgm:cxn modelId="{53239C96-427C-420B-95DC-546F3B30ED65}" srcId="{55C0B14E-AEA6-48D3-A387-ED4A3A3BF840}" destId="{D71FC021-6A65-44D1-95B9-0E6C89079866}" srcOrd="2" destOrd="0" parTransId="{862AAE39-3AAD-40E3-BA20-90187BD73242}" sibTransId="{9B090D9D-470E-46E2-AABB-0368A52481AA}"/>
    <dgm:cxn modelId="{04C8F5AC-896E-4E3A-A329-B1E9D2A6F14C}" type="presOf" srcId="{349299C9-846E-4827-813A-349CCCE20782}" destId="{79CA1122-69FB-0B4E-B2C9-4D2ECE3F8377}" srcOrd="0" destOrd="0" presId="urn:microsoft.com/office/officeart/2005/8/layout/chevron1"/>
    <dgm:cxn modelId="{17BD67AD-4331-49EC-BC4A-29404E891597}" srcId="{9E838AE2-4659-4603-ABC8-58DF4222C0D4}" destId="{C8E903CE-0CFD-4D68-A857-80E14557005E}" srcOrd="0" destOrd="0" parTransId="{D5890537-0D77-4DA1-A100-62C393623468}" sibTransId="{862799CE-00F4-4DD6-894E-A487503F8DE6}"/>
    <dgm:cxn modelId="{AE101ABC-7EA3-4444-A576-8AB15A371C84}" srcId="{55C0B14E-AEA6-48D3-A387-ED4A3A3BF840}" destId="{AACEAFD5-63CF-4AFC-B46F-BE086C5D447C}" srcOrd="0" destOrd="0" parTransId="{7A0BD8EC-BB4A-4912-A54E-6F39B681264E}" sibTransId="{7A8D4B4D-06E9-4958-810D-A6226B6AC588}"/>
    <dgm:cxn modelId="{3A3DA3BE-4DCF-4463-AAAE-5ECA962738C3}" srcId="{32CCB050-072A-41BF-BE1B-388CF53E5629}" destId="{394F85CE-5CAF-4692-87DC-3F3675E82067}" srcOrd="3" destOrd="0" parTransId="{F2ACC1EC-ECE8-42D7-BC5E-90CED16E8329}" sibTransId="{0B7A9324-A884-40B4-93AB-36B37235D6BA}"/>
    <dgm:cxn modelId="{904A67DA-B313-44E0-BAC6-936B5CFD40B7}" type="presOf" srcId="{AACEAFD5-63CF-4AFC-B46F-BE086C5D447C}" destId="{F2E1D599-5132-544B-9617-7B411AECE87E}" srcOrd="0" destOrd="0" presId="urn:microsoft.com/office/officeart/2005/8/layout/chevron1"/>
    <dgm:cxn modelId="{042E0AE1-6450-410A-B96E-AFBADB139BEA}" srcId="{55C0B14E-AEA6-48D3-A387-ED4A3A3BF840}" destId="{32CCB050-072A-41BF-BE1B-388CF53E5629}" srcOrd="3" destOrd="0" parTransId="{B301371B-A53D-4B79-8B8D-7B304894442B}" sibTransId="{BF05D8EE-4413-4737-8721-DAF10D6CAB04}"/>
    <dgm:cxn modelId="{A712CBE4-1E22-40DE-AC32-8A7F8AC02BF6}" srcId="{32CCB050-072A-41BF-BE1B-388CF53E5629}" destId="{F4A95610-9D4D-44E5-AB43-413D8FB58A87}" srcOrd="2" destOrd="0" parTransId="{1E14BB54-06EA-4899-BA79-4B4DC3522E2B}" sibTransId="{5F5BD4EA-B482-4130-B159-5BF44F8AF62A}"/>
    <dgm:cxn modelId="{E3115EEA-DE9C-4F06-B8B3-BEB263D5F2B1}" srcId="{D71FC021-6A65-44D1-95B9-0E6C89079866}" destId="{4A6BB192-9983-4F48-BBC5-6E384EED7EC5}" srcOrd="0" destOrd="0" parTransId="{230A6E4A-6CED-4DC0-AEFE-6859FE07B658}" sibTransId="{0B568EC2-5D2A-4B00-8047-B7832F245B44}"/>
    <dgm:cxn modelId="{3125DEF3-178E-454C-AA3F-F1B7016D9A19}" srcId="{13C0C931-C9B0-491F-B016-093AF6D46A09}" destId="{E4C3978E-686C-409B-97AB-C8473A0D7AEE}" srcOrd="0" destOrd="0" parTransId="{9894FC87-9B5C-4846-90F2-3F0D5156D33A}" sibTransId="{C3D23E46-E5AF-4002-A38C-3B8C3E904E96}"/>
    <dgm:cxn modelId="{1BE158FC-786D-4B27-977B-B8C51A7C8827}" type="presOf" srcId="{9E838AE2-4659-4603-ABC8-58DF4222C0D4}" destId="{BB3B3198-26D7-164E-981A-C5A96DD0DBEF}" srcOrd="0" destOrd="0" presId="urn:microsoft.com/office/officeart/2005/8/layout/chevron1"/>
    <dgm:cxn modelId="{0E442462-B2A8-42BB-8C46-C5EF3BF47438}" type="presParOf" srcId="{69331891-6B40-0C44-A32D-46158B8E57A3}" destId="{66037EBF-ADAB-534E-B6BA-93176E763C1F}" srcOrd="0" destOrd="0" presId="urn:microsoft.com/office/officeart/2005/8/layout/chevron1"/>
    <dgm:cxn modelId="{B3C4AACD-DD41-4C97-B615-6DE6126480C1}" type="presParOf" srcId="{66037EBF-ADAB-534E-B6BA-93176E763C1F}" destId="{F2E1D599-5132-544B-9617-7B411AECE87E}" srcOrd="0" destOrd="0" presId="urn:microsoft.com/office/officeart/2005/8/layout/chevron1"/>
    <dgm:cxn modelId="{2ED40CDF-10BA-462B-B611-B2A2FEEF9D7E}" type="presParOf" srcId="{66037EBF-ADAB-534E-B6BA-93176E763C1F}" destId="{79CA1122-69FB-0B4E-B2C9-4D2ECE3F8377}" srcOrd="1" destOrd="0" presId="urn:microsoft.com/office/officeart/2005/8/layout/chevron1"/>
    <dgm:cxn modelId="{D081AAA5-DDD5-459F-91B6-3F3F7E6A0A78}" type="presParOf" srcId="{69331891-6B40-0C44-A32D-46158B8E57A3}" destId="{E0B111EB-6B00-CA49-8FEC-22C5BE757EB4}" srcOrd="1" destOrd="0" presId="urn:microsoft.com/office/officeart/2005/8/layout/chevron1"/>
    <dgm:cxn modelId="{F228BEEC-BC40-41A9-90BF-E74D6AA172D5}" type="presParOf" srcId="{69331891-6B40-0C44-A32D-46158B8E57A3}" destId="{F7544DD8-4F55-DE42-B417-F2F202376970}" srcOrd="2" destOrd="0" presId="urn:microsoft.com/office/officeart/2005/8/layout/chevron1"/>
    <dgm:cxn modelId="{3A5E5738-A705-4A58-A163-63BB81E85F22}" type="presParOf" srcId="{F7544DD8-4F55-DE42-B417-F2F202376970}" destId="{3FE0BECA-F8E9-F948-9E5B-A2C88CDF4684}" srcOrd="0" destOrd="0" presId="urn:microsoft.com/office/officeart/2005/8/layout/chevron1"/>
    <dgm:cxn modelId="{EF407CFC-003F-432D-B81E-4BDDF6926E22}" type="presParOf" srcId="{F7544DD8-4F55-DE42-B417-F2F202376970}" destId="{E0B80017-40D4-A441-897E-5DB40659239C}" srcOrd="1" destOrd="0" presId="urn:microsoft.com/office/officeart/2005/8/layout/chevron1"/>
    <dgm:cxn modelId="{7F29629C-7304-4ED4-9E23-2C552AE2CBC4}" type="presParOf" srcId="{69331891-6B40-0C44-A32D-46158B8E57A3}" destId="{7D67B05F-DA7B-C240-8240-8CABE6816E7A}" srcOrd="3" destOrd="0" presId="urn:microsoft.com/office/officeart/2005/8/layout/chevron1"/>
    <dgm:cxn modelId="{ADBB1654-AE54-49BC-9FB0-2A29FB9FB176}" type="presParOf" srcId="{69331891-6B40-0C44-A32D-46158B8E57A3}" destId="{9D079F4D-3747-784B-B50B-CC270636EE58}" srcOrd="4" destOrd="0" presId="urn:microsoft.com/office/officeart/2005/8/layout/chevron1"/>
    <dgm:cxn modelId="{74511E65-FBB8-4BA6-A389-FE6984D16AA8}" type="presParOf" srcId="{9D079F4D-3747-784B-B50B-CC270636EE58}" destId="{81520718-E0A3-F74D-A443-828F2E61E496}" srcOrd="0" destOrd="0" presId="urn:microsoft.com/office/officeart/2005/8/layout/chevron1"/>
    <dgm:cxn modelId="{60514540-9633-4E8D-A0ED-073065C0C7D3}" type="presParOf" srcId="{9D079F4D-3747-784B-B50B-CC270636EE58}" destId="{8A27EB0C-FEE2-BE49-9979-EC1C219DE78D}" srcOrd="1" destOrd="0" presId="urn:microsoft.com/office/officeart/2005/8/layout/chevron1"/>
    <dgm:cxn modelId="{A03579D4-A86D-4EB3-B704-B3CE17DC5B9C}" type="presParOf" srcId="{69331891-6B40-0C44-A32D-46158B8E57A3}" destId="{061C61CF-83ED-8243-8B23-EF5929A5B331}" srcOrd="5" destOrd="0" presId="urn:microsoft.com/office/officeart/2005/8/layout/chevron1"/>
    <dgm:cxn modelId="{6F0E54BC-F81C-4795-BE81-50B8B7EA7222}" type="presParOf" srcId="{69331891-6B40-0C44-A32D-46158B8E57A3}" destId="{930410B6-8652-C443-9B5D-34A37BFD720A}" srcOrd="6" destOrd="0" presId="urn:microsoft.com/office/officeart/2005/8/layout/chevron1"/>
    <dgm:cxn modelId="{D861A8F9-24DF-4684-BA8C-FF45348B1369}" type="presParOf" srcId="{930410B6-8652-C443-9B5D-34A37BFD720A}" destId="{0CD56FB9-D72E-9940-8548-010CDB0C9363}" srcOrd="0" destOrd="0" presId="urn:microsoft.com/office/officeart/2005/8/layout/chevron1"/>
    <dgm:cxn modelId="{A67B87F3-43DC-4CAE-86DD-3D16C28A20F9}" type="presParOf" srcId="{930410B6-8652-C443-9B5D-34A37BFD720A}" destId="{F38F5139-7DF1-3240-BF8A-0D0B02C34E33}" srcOrd="1" destOrd="0" presId="urn:microsoft.com/office/officeart/2005/8/layout/chevron1"/>
    <dgm:cxn modelId="{5E73DA0E-8C7E-4B35-AEDE-3473046A1D9A}" type="presParOf" srcId="{69331891-6B40-0C44-A32D-46158B8E57A3}" destId="{1E9AA517-5DCA-4C46-B534-2D6C38CA361F}" srcOrd="7" destOrd="0" presId="urn:microsoft.com/office/officeart/2005/8/layout/chevron1"/>
    <dgm:cxn modelId="{2F60B74C-9E73-4A07-9D39-B95766CE7CF3}" type="presParOf" srcId="{69331891-6B40-0C44-A32D-46158B8E57A3}" destId="{F1F2B902-8668-234E-8139-B8846854FBF6}" srcOrd="8" destOrd="0" presId="urn:microsoft.com/office/officeart/2005/8/layout/chevron1"/>
    <dgm:cxn modelId="{C5E40016-43AC-4C6F-9317-364C46358746}" type="presParOf" srcId="{F1F2B902-8668-234E-8139-B8846854FBF6}" destId="{BB3B3198-26D7-164E-981A-C5A96DD0DBEF}" srcOrd="0" destOrd="0" presId="urn:microsoft.com/office/officeart/2005/8/layout/chevron1"/>
    <dgm:cxn modelId="{99985F9C-96E9-4B51-A220-864C7FC0CCD3}" type="presParOf" srcId="{F1F2B902-8668-234E-8139-B8846854FBF6}" destId="{7DDD8217-14DA-AF4E-9FE3-03C109C46553}"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E1D599-5132-544B-9617-7B411AECE87E}">
      <dsp:nvSpPr>
        <dsp:cNvPr id="0" name=""/>
        <dsp:cNvSpPr/>
      </dsp:nvSpPr>
      <dsp:spPr>
        <a:xfrm>
          <a:off x="321" y="605960"/>
          <a:ext cx="2183085" cy="873234"/>
        </a:xfrm>
        <a:prstGeom prst="chevron">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latin typeface="+mj-lt"/>
            </a:rPr>
            <a:t>STAGE 01</a:t>
          </a:r>
        </a:p>
      </dsp:txBody>
      <dsp:txXfrm>
        <a:off x="436938" y="605960"/>
        <a:ext cx="1309851" cy="873234"/>
      </dsp:txXfrm>
    </dsp:sp>
    <dsp:sp modelId="{79CA1122-69FB-0B4E-B2C9-4D2ECE3F8377}">
      <dsp:nvSpPr>
        <dsp:cNvPr id="0" name=""/>
        <dsp:cNvSpPr/>
      </dsp:nvSpPr>
      <dsp:spPr>
        <a:xfrm>
          <a:off x="3486" y="1475806"/>
          <a:ext cx="1746468" cy="1791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32000" rIns="182880" bIns="0" numCol="1" spcCol="1270" anchor="t" anchorCtr="0">
          <a:noAutofit/>
        </a:bodyPr>
        <a:lstStyle/>
        <a:p>
          <a:pPr marL="0" lvl="0" indent="0" algn="l" defTabSz="533400">
            <a:lnSpc>
              <a:spcPct val="100000"/>
            </a:lnSpc>
            <a:spcBef>
              <a:spcPct val="0"/>
            </a:spcBef>
            <a:spcAft>
              <a:spcPts val="0"/>
            </a:spcAft>
            <a:buNone/>
          </a:pPr>
          <a:r>
            <a:rPr lang="en-US" sz="1600" kern="1200" dirty="0">
              <a:latin typeface="+mn-lt"/>
              <a:ea typeface="+mn-ea"/>
              <a:cs typeface="+mn-cs"/>
            </a:rPr>
            <a:t>Company Type</a:t>
          </a:r>
        </a:p>
        <a:p>
          <a:pPr marL="0" lvl="0" indent="0" algn="l" defTabSz="533400">
            <a:lnSpc>
              <a:spcPct val="100000"/>
            </a:lnSpc>
            <a:spcBef>
              <a:spcPct val="0"/>
            </a:spcBef>
            <a:spcAft>
              <a:spcPts val="0"/>
            </a:spcAft>
            <a:buNone/>
          </a:pPr>
          <a:r>
            <a:rPr lang="en-US" sz="1600" kern="1200" dirty="0">
              <a:latin typeface="+mn-lt"/>
              <a:ea typeface="+mn-ea"/>
              <a:cs typeface="+mn-cs"/>
            </a:rPr>
            <a:t>(by SIC)</a:t>
          </a:r>
        </a:p>
      </dsp:txBody>
      <dsp:txXfrm>
        <a:off x="3486" y="1475806"/>
        <a:ext cx="1746468" cy="1791562"/>
      </dsp:txXfrm>
    </dsp:sp>
    <dsp:sp modelId="{3FE0BECA-F8E9-F948-9E5B-A2C88CDF4684}">
      <dsp:nvSpPr>
        <dsp:cNvPr id="0" name=""/>
        <dsp:cNvSpPr/>
      </dsp:nvSpPr>
      <dsp:spPr>
        <a:xfrm>
          <a:off x="1914663" y="620028"/>
          <a:ext cx="2183085" cy="873234"/>
        </a:xfrm>
        <a:prstGeom prst="chevron">
          <a:avLst/>
        </a:prstGeom>
        <a:solidFill>
          <a:schemeClr val="accent3">
            <a:hueOff val="-118184"/>
            <a:satOff val="15999"/>
            <a:lumOff val="-1338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latin typeface="+mj-lt"/>
            </a:rPr>
            <a:t>STAGE 02</a:t>
          </a:r>
        </a:p>
      </dsp:txBody>
      <dsp:txXfrm>
        <a:off x="2351280" y="620028"/>
        <a:ext cx="1309851" cy="873234"/>
      </dsp:txXfrm>
    </dsp:sp>
    <dsp:sp modelId="{E0B80017-40D4-A441-897E-5DB40659239C}">
      <dsp:nvSpPr>
        <dsp:cNvPr id="0" name=""/>
        <dsp:cNvSpPr/>
      </dsp:nvSpPr>
      <dsp:spPr>
        <a:xfrm>
          <a:off x="1970571" y="1475806"/>
          <a:ext cx="1746468" cy="1791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32000" rIns="0" bIns="0" numCol="1" spcCol="1270" anchor="t" anchorCtr="0">
          <a:noAutofit/>
        </a:bodyPr>
        <a:lstStyle/>
        <a:p>
          <a:pPr marL="17463" lvl="1" indent="0" algn="l" defTabSz="711200">
            <a:lnSpc>
              <a:spcPct val="90000"/>
            </a:lnSpc>
            <a:spcBef>
              <a:spcPct val="0"/>
            </a:spcBef>
            <a:spcAft>
              <a:spcPct val="15000"/>
            </a:spcAft>
            <a:buNone/>
            <a:tabLst/>
          </a:pPr>
          <a:r>
            <a:rPr lang="en-US" sz="1600" kern="1200" dirty="0">
              <a:latin typeface="+mn-lt"/>
              <a:ea typeface="+mn-ea"/>
              <a:cs typeface="+mn-cs"/>
            </a:rPr>
            <a:t>Number of employee work hours</a:t>
          </a:r>
          <a:endParaRPr lang="en-US" sz="1600" kern="1200" dirty="0"/>
        </a:p>
      </dsp:txBody>
      <dsp:txXfrm>
        <a:off x="1970571" y="1475806"/>
        <a:ext cx="1746468" cy="1791562"/>
      </dsp:txXfrm>
    </dsp:sp>
    <dsp:sp modelId="{81520718-E0A3-F74D-A443-828F2E61E496}">
      <dsp:nvSpPr>
        <dsp:cNvPr id="0" name=""/>
        <dsp:cNvSpPr/>
      </dsp:nvSpPr>
      <dsp:spPr>
        <a:xfrm>
          <a:off x="3839571" y="620028"/>
          <a:ext cx="2183085" cy="873234"/>
        </a:xfrm>
        <a:prstGeom prst="chevron">
          <a:avLst/>
        </a:prstGeom>
        <a:solidFill>
          <a:schemeClr val="accent3">
            <a:hueOff val="-236368"/>
            <a:satOff val="31998"/>
            <a:lumOff val="-267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latin typeface="+mj-lt"/>
            </a:rPr>
            <a:t>STAGE 03</a:t>
          </a:r>
        </a:p>
      </dsp:txBody>
      <dsp:txXfrm>
        <a:off x="4276188" y="620028"/>
        <a:ext cx="1309851" cy="873234"/>
      </dsp:txXfrm>
    </dsp:sp>
    <dsp:sp modelId="{8A27EB0C-FEE2-BE49-9979-EC1C219DE78D}">
      <dsp:nvSpPr>
        <dsp:cNvPr id="0" name=""/>
        <dsp:cNvSpPr/>
      </dsp:nvSpPr>
      <dsp:spPr>
        <a:xfrm>
          <a:off x="3937657" y="1475806"/>
          <a:ext cx="1746468" cy="1791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32000" rIns="182880" bIns="0" numCol="1" spcCol="1270" anchor="t" anchorCtr="0">
          <a:noAutofit/>
        </a:bodyPr>
        <a:lstStyle/>
        <a:p>
          <a:pPr marL="17463" lvl="1" indent="0" algn="l" defTabSz="711200">
            <a:lnSpc>
              <a:spcPct val="90000"/>
            </a:lnSpc>
            <a:spcBef>
              <a:spcPct val="0"/>
            </a:spcBef>
            <a:spcAft>
              <a:spcPct val="15000"/>
            </a:spcAft>
            <a:buNone/>
            <a:tabLst/>
          </a:pPr>
          <a:r>
            <a:rPr lang="en-US" sz="1600" kern="1200" dirty="0"/>
            <a:t>Handle a TRI-Compound</a:t>
          </a:r>
        </a:p>
      </dsp:txBody>
      <dsp:txXfrm>
        <a:off x="3937657" y="1475806"/>
        <a:ext cx="1746468" cy="1791562"/>
      </dsp:txXfrm>
    </dsp:sp>
    <dsp:sp modelId="{0CD56FB9-D72E-9940-8548-010CDB0C9363}">
      <dsp:nvSpPr>
        <dsp:cNvPr id="0" name=""/>
        <dsp:cNvSpPr/>
      </dsp:nvSpPr>
      <dsp:spPr>
        <a:xfrm>
          <a:off x="5806329" y="620028"/>
          <a:ext cx="2183085" cy="873234"/>
        </a:xfrm>
        <a:prstGeom prst="chevron">
          <a:avLst/>
        </a:prstGeom>
        <a:solidFill>
          <a:schemeClr val="accent3">
            <a:hueOff val="-354552"/>
            <a:satOff val="47996"/>
            <a:lumOff val="-401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latin typeface="+mj-lt"/>
            </a:rPr>
            <a:t>STAGE 04</a:t>
          </a:r>
          <a:endParaRPr lang="ru-RU" sz="1600" b="1" kern="1200" dirty="0">
            <a:effectLst/>
            <a:latin typeface="+mj-lt"/>
          </a:endParaRPr>
        </a:p>
      </dsp:txBody>
      <dsp:txXfrm>
        <a:off x="6242946" y="620028"/>
        <a:ext cx="1309851" cy="873234"/>
      </dsp:txXfrm>
    </dsp:sp>
    <dsp:sp modelId="{F38F5139-7DF1-3240-BF8A-0D0B02C34E33}">
      <dsp:nvSpPr>
        <dsp:cNvPr id="0" name=""/>
        <dsp:cNvSpPr/>
      </dsp:nvSpPr>
      <dsp:spPr>
        <a:xfrm>
          <a:off x="5904742" y="1475806"/>
          <a:ext cx="1746468" cy="1791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32000" rIns="182880" bIns="0" numCol="1" spcCol="1270" anchor="t" anchorCtr="0">
          <a:noAutofit/>
        </a:bodyPr>
        <a:lstStyle/>
        <a:p>
          <a:pPr marL="0" lvl="0" indent="0" algn="l" defTabSz="533400">
            <a:lnSpc>
              <a:spcPct val="90000"/>
            </a:lnSpc>
            <a:spcBef>
              <a:spcPct val="0"/>
            </a:spcBef>
            <a:spcAft>
              <a:spcPts val="0"/>
            </a:spcAft>
            <a:buNone/>
          </a:pPr>
          <a:r>
            <a:rPr lang="en-US" sz="1600" kern="1200" dirty="0">
              <a:latin typeface="+mn-lt"/>
              <a:ea typeface="+mn-ea"/>
              <a:cs typeface="+mn-cs"/>
            </a:rPr>
            <a:t>Do annual activities exceed:</a:t>
          </a:r>
        </a:p>
        <a:p>
          <a:pPr marL="0" lvl="0" indent="0" algn="l" defTabSz="533400">
            <a:lnSpc>
              <a:spcPct val="90000"/>
            </a:lnSpc>
            <a:spcBef>
              <a:spcPct val="0"/>
            </a:spcBef>
            <a:spcAft>
              <a:spcPts val="0"/>
            </a:spcAft>
            <a:buNone/>
          </a:pPr>
          <a:endParaRPr lang="en-US" sz="1600" kern="1200" dirty="0">
            <a:latin typeface="+mn-lt"/>
            <a:ea typeface="+mn-ea"/>
            <a:cs typeface="+mn-cs"/>
          </a:endParaRPr>
        </a:p>
        <a:p>
          <a:pPr marL="0" lvl="0" indent="0" algn="l" defTabSz="533400">
            <a:lnSpc>
              <a:spcPct val="90000"/>
            </a:lnSpc>
            <a:spcBef>
              <a:spcPct val="0"/>
            </a:spcBef>
            <a:spcAft>
              <a:spcPts val="0"/>
            </a:spcAft>
            <a:buNone/>
          </a:pPr>
          <a:r>
            <a:rPr lang="en-US" sz="1600" kern="1200" dirty="0">
              <a:latin typeface="+mn-lt"/>
              <a:ea typeface="+mn-ea"/>
              <a:cs typeface="+mn-cs"/>
            </a:rPr>
            <a:t>Manufacture</a:t>
          </a:r>
        </a:p>
        <a:p>
          <a:pPr marL="0" lvl="0" indent="0" algn="l" defTabSz="533400">
            <a:lnSpc>
              <a:spcPct val="90000"/>
            </a:lnSpc>
            <a:spcBef>
              <a:spcPct val="0"/>
            </a:spcBef>
            <a:spcAft>
              <a:spcPts val="0"/>
            </a:spcAft>
            <a:buNone/>
          </a:pPr>
          <a:r>
            <a:rPr lang="en-US" sz="1600" kern="1200" dirty="0">
              <a:latin typeface="+mn-lt"/>
              <a:ea typeface="+mn-ea"/>
              <a:cs typeface="+mn-cs"/>
            </a:rPr>
            <a:t>Process</a:t>
          </a:r>
        </a:p>
        <a:p>
          <a:pPr marL="0" lvl="0" indent="0" algn="l" defTabSz="533400">
            <a:lnSpc>
              <a:spcPct val="90000"/>
            </a:lnSpc>
            <a:spcBef>
              <a:spcPct val="0"/>
            </a:spcBef>
            <a:spcAft>
              <a:spcPts val="0"/>
            </a:spcAft>
            <a:buNone/>
          </a:pPr>
          <a:r>
            <a:rPr lang="en-US" sz="1600" kern="1200" dirty="0">
              <a:latin typeface="+mn-lt"/>
              <a:ea typeface="+mn-ea"/>
              <a:cs typeface="+mn-cs"/>
            </a:rPr>
            <a:t>Otherwise Use</a:t>
          </a:r>
        </a:p>
      </dsp:txBody>
      <dsp:txXfrm>
        <a:off x="5904742" y="1475806"/>
        <a:ext cx="1746468" cy="1791562"/>
      </dsp:txXfrm>
    </dsp:sp>
    <dsp:sp modelId="{BB3B3198-26D7-164E-981A-C5A96DD0DBEF}">
      <dsp:nvSpPr>
        <dsp:cNvPr id="0" name=""/>
        <dsp:cNvSpPr/>
      </dsp:nvSpPr>
      <dsp:spPr>
        <a:xfrm>
          <a:off x="7773414" y="620028"/>
          <a:ext cx="2183085" cy="873234"/>
        </a:xfrm>
        <a:prstGeom prst="chevron">
          <a:avLst/>
        </a:prstGeom>
        <a:solidFill>
          <a:schemeClr val="accent3">
            <a:hueOff val="-472736"/>
            <a:satOff val="63995"/>
            <a:lumOff val="-5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latin typeface="+mj-lt"/>
            </a:rPr>
            <a:t>STAGE 05</a:t>
          </a:r>
          <a:endParaRPr lang="ru-RU" sz="1600" b="1" kern="1200" dirty="0">
            <a:effectLst/>
            <a:latin typeface="+mj-lt"/>
          </a:endParaRPr>
        </a:p>
      </dsp:txBody>
      <dsp:txXfrm>
        <a:off x="8210031" y="620028"/>
        <a:ext cx="1309851" cy="873234"/>
      </dsp:txXfrm>
    </dsp:sp>
    <dsp:sp modelId="{7DDD8217-14DA-AF4E-9FE3-03C109C46553}">
      <dsp:nvSpPr>
        <dsp:cNvPr id="0" name=""/>
        <dsp:cNvSpPr/>
      </dsp:nvSpPr>
      <dsp:spPr>
        <a:xfrm>
          <a:off x="7871828" y="1475806"/>
          <a:ext cx="1746468" cy="1791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32000" rIns="0" bIns="0" numCol="1" spcCol="1270" anchor="t" anchorCtr="0">
          <a:noAutofit/>
        </a:bodyPr>
        <a:lstStyle/>
        <a:p>
          <a:pPr marL="0" lvl="0" indent="0" algn="l" defTabSz="533400">
            <a:lnSpc>
              <a:spcPct val="90000"/>
            </a:lnSpc>
            <a:spcBef>
              <a:spcPct val="0"/>
            </a:spcBef>
            <a:spcAft>
              <a:spcPts val="0"/>
            </a:spcAft>
            <a:buNone/>
          </a:pPr>
          <a:r>
            <a:rPr lang="en-US" sz="1600" kern="1200" dirty="0">
              <a:latin typeface="+mn-lt"/>
              <a:ea typeface="+mn-ea"/>
              <a:cs typeface="+mn-cs"/>
            </a:rPr>
            <a:t>Determination of reporting</a:t>
          </a:r>
        </a:p>
      </dsp:txBody>
      <dsp:txXfrm>
        <a:off x="7871828" y="1475806"/>
        <a:ext cx="1746468" cy="179156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28AB24-CED9-4390-8556-807B23CFB3AE}" type="datetimeFigureOut">
              <a:rPr lang="en-US" smtClean="0"/>
              <a:t>4/30/2024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2A193-6C3E-4271-8C1D-D4AFAC0DA658}" type="slidenum">
              <a:rPr lang="en-US" smtClean="0"/>
              <a:t>‹#›</a:t>
            </a:fld>
            <a:endParaRPr lang="en-US"/>
          </a:p>
        </p:txBody>
      </p:sp>
    </p:spTree>
    <p:extLst>
      <p:ext uri="{BB962C8B-B14F-4D97-AF65-F5344CB8AC3E}">
        <p14:creationId xmlns:p14="http://schemas.microsoft.com/office/powerpoint/2010/main" val="1325391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D2A193-6C3E-4271-8C1D-D4AFAC0DA658}" type="slidenum">
              <a:rPr lang="en-US" smtClean="0"/>
              <a:t>1</a:t>
            </a:fld>
            <a:endParaRPr lang="en-US"/>
          </a:p>
        </p:txBody>
      </p:sp>
    </p:spTree>
    <p:extLst>
      <p:ext uri="{BB962C8B-B14F-4D97-AF65-F5344CB8AC3E}">
        <p14:creationId xmlns:p14="http://schemas.microsoft.com/office/powerpoint/2010/main" val="2442620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federal </a:t>
            </a:r>
            <a:r>
              <a:rPr lang="en-US" dirty="0" err="1"/>
              <a:t>faciltiies</a:t>
            </a:r>
            <a:r>
              <a:rPr lang="en-US" dirty="0"/>
              <a:t>?  If so, can add info about them.</a:t>
            </a:r>
          </a:p>
        </p:txBody>
      </p:sp>
      <p:sp>
        <p:nvSpPr>
          <p:cNvPr id="4" name="Slide Number Placeholder 3"/>
          <p:cNvSpPr>
            <a:spLocks noGrp="1"/>
          </p:cNvSpPr>
          <p:nvPr>
            <p:ph type="sldNum" sz="quarter" idx="10"/>
          </p:nvPr>
        </p:nvSpPr>
        <p:spPr/>
        <p:txBody>
          <a:bodyPr/>
          <a:lstStyle/>
          <a:p>
            <a:fld id="{33D2A193-6C3E-4271-8C1D-D4AFAC0DA658}" type="slidenum">
              <a:rPr lang="en-US" smtClean="0"/>
              <a:t>11</a:t>
            </a:fld>
            <a:endParaRPr lang="en-US"/>
          </a:p>
        </p:txBody>
      </p:sp>
    </p:spTree>
    <p:extLst>
      <p:ext uri="{BB962C8B-B14F-4D97-AF65-F5344CB8AC3E}">
        <p14:creationId xmlns:p14="http://schemas.microsoft.com/office/powerpoint/2010/main" val="796286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D2A193-6C3E-4271-8C1D-D4AFAC0DA658}" type="slidenum">
              <a:rPr lang="en-US" smtClean="0"/>
              <a:t>12</a:t>
            </a:fld>
            <a:endParaRPr lang="en-US"/>
          </a:p>
        </p:txBody>
      </p:sp>
    </p:spTree>
    <p:extLst>
      <p:ext uri="{BB962C8B-B14F-4D97-AF65-F5344CB8AC3E}">
        <p14:creationId xmlns:p14="http://schemas.microsoft.com/office/powerpoint/2010/main" val="4135424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dirty="0">
                <a:latin typeface="Arial" panose="020B0604020202020204" pitchFamily="34" charset="0"/>
                <a:ea typeface="ＭＳ Ｐゴシック" panose="020B0600070205080204" pitchFamily="34" charset="-128"/>
              </a:rPr>
              <a:t>So what are the TRI chemicals? The current TRI chemical list contains over 800 individual chemicals and chemical categories. The list can be found in EPA’s Reporting Forms and Instructions in Table II, which is available on the TRI website and through the TRI-</a:t>
            </a:r>
            <a:r>
              <a:rPr lang="en-US" altLang="en-US" dirty="0" err="1">
                <a:latin typeface="Arial" panose="020B0604020202020204" pitchFamily="34" charset="0"/>
                <a:ea typeface="ＭＳ Ｐゴシック" panose="020B0600070205080204" pitchFamily="34" charset="-128"/>
              </a:rPr>
              <a:t>MEweb</a:t>
            </a:r>
            <a:r>
              <a:rPr lang="en-US" altLang="en-US" dirty="0">
                <a:latin typeface="Arial" panose="020B0604020202020204" pitchFamily="34" charset="0"/>
                <a:ea typeface="ＭＳ Ｐゴシック" panose="020B0600070205080204" pitchFamily="34" charset="-128"/>
              </a:rPr>
              <a:t> reporting application.</a:t>
            </a:r>
          </a:p>
          <a:p>
            <a:pPr>
              <a:spcBef>
                <a:spcPts val="1200"/>
              </a:spcBef>
            </a:pPr>
            <a:r>
              <a:rPr lang="en-US" altLang="en-US" dirty="0">
                <a:latin typeface="Arial" panose="020B0604020202020204" pitchFamily="34" charset="0"/>
                <a:ea typeface="ＭＳ Ｐゴシック" panose="020B0600070205080204" pitchFamily="34" charset="-128"/>
              </a:rPr>
              <a:t>The individual</a:t>
            </a:r>
            <a:r>
              <a:rPr lang="en-US" altLang="en-US" baseline="0" dirty="0">
                <a:latin typeface="Arial" panose="020B0604020202020204" pitchFamily="34" charset="0"/>
                <a:ea typeface="ＭＳ Ｐゴシック" panose="020B0600070205080204" pitchFamily="34" charset="-128"/>
              </a:rPr>
              <a:t> </a:t>
            </a:r>
            <a:r>
              <a:rPr lang="en-US" altLang="en-US" dirty="0">
                <a:latin typeface="Arial" panose="020B0604020202020204" pitchFamily="34" charset="0"/>
                <a:ea typeface="ＭＳ Ｐゴシック" panose="020B0600070205080204" pitchFamily="34" charset="-128"/>
              </a:rPr>
              <a:t>TRI chemicals are listed separately for PFAS chemicals and non-PFAS chemicals. Both groups</a:t>
            </a:r>
            <a:r>
              <a:rPr lang="en-US" altLang="en-US" baseline="0" dirty="0">
                <a:latin typeface="Arial" panose="020B0604020202020204" pitchFamily="34" charset="0"/>
                <a:ea typeface="ＭＳ Ｐゴシック" panose="020B0600070205080204" pitchFamily="34" charset="-128"/>
              </a:rPr>
              <a:t> are listed </a:t>
            </a:r>
            <a:r>
              <a:rPr lang="en-US" altLang="en-US" dirty="0">
                <a:latin typeface="Arial" panose="020B0604020202020204" pitchFamily="34" charset="0"/>
                <a:ea typeface="ＭＳ Ｐゴシック" panose="020B0600070205080204" pitchFamily="34" charset="-128"/>
              </a:rPr>
              <a:t>alphabetically by name and they are also listed again by their CASRN or Chemical Abstract Service Registry</a:t>
            </a:r>
            <a:r>
              <a:rPr lang="en-US" altLang="en-US" baseline="0" dirty="0">
                <a:latin typeface="Arial" panose="020B0604020202020204" pitchFamily="34" charset="0"/>
                <a:ea typeface="ＭＳ Ｐゴシック" panose="020B0600070205080204" pitchFamily="34" charset="-128"/>
              </a:rPr>
              <a:t> N</a:t>
            </a:r>
            <a:r>
              <a:rPr lang="en-US" altLang="en-US" dirty="0">
                <a:latin typeface="Arial" panose="020B0604020202020204" pitchFamily="34" charset="0"/>
                <a:ea typeface="ＭＳ Ｐゴシック" panose="020B0600070205080204" pitchFamily="34" charset="-128"/>
              </a:rPr>
              <a:t>umber. There is also a list of chemical categories. Coming up we’ll talk about the differences between individual chemicals and chemical categories in more detail. Be aware that the TRI chemical list changes almost every year. Make sure that you’re always using the most current TRI chemical list.</a:t>
            </a:r>
          </a:p>
          <a:p>
            <a:pPr>
              <a:spcBef>
                <a:spcPts val="1200"/>
              </a:spcBef>
            </a:pPr>
            <a:r>
              <a:rPr lang="en-US" altLang="en-US" dirty="0">
                <a:latin typeface="Arial" panose="020B0604020202020204" pitchFamily="34" charset="0"/>
                <a:ea typeface="ＭＳ Ｐゴシック" panose="020B0600070205080204" pitchFamily="34" charset="-128"/>
              </a:rPr>
              <a:t>Facilities need to take care in identifying chemicals used or generated at their facility that may fall within a TRI chemical category group. Chemical categories are groups of individual chemicals which must be considered together towards activity thresholds and reporting under TRI. </a:t>
            </a:r>
          </a:p>
          <a:p>
            <a:pPr>
              <a:spcBef>
                <a:spcPts val="1200"/>
              </a:spcBef>
            </a:pPr>
            <a:r>
              <a:rPr lang="en-US" altLang="en-US" dirty="0">
                <a:latin typeface="Arial" panose="020B0604020202020204" pitchFamily="34" charset="0"/>
                <a:ea typeface="ＭＳ Ｐゴシック" panose="020B0600070205080204" pitchFamily="34" charset="-128"/>
              </a:rPr>
              <a:t>Many chemical categories are metal compound chemical categories some of which are show here. In many cases, the elemental forms of the metal are also reportable as a separately listed TRI chemical. </a:t>
            </a:r>
          </a:p>
          <a:p>
            <a:pPr>
              <a:spcBef>
                <a:spcPts val="1200"/>
              </a:spcBef>
            </a:pPr>
            <a:r>
              <a:rPr lang="en-US" altLang="en-US" dirty="0">
                <a:latin typeface="Arial" panose="020B0604020202020204" pitchFamily="34" charset="0"/>
                <a:ea typeface="ＭＳ Ｐゴシック" panose="020B0600070205080204" pitchFamily="34" charset="-128"/>
              </a:rPr>
              <a:t>Let’s look at lead compounds as an example. Any unique chemical substance that contains lead as part of its chemical infrastructure would be considered part of the lead compounds chemical category. </a:t>
            </a:r>
          </a:p>
          <a:p>
            <a:pPr>
              <a:spcBef>
                <a:spcPts val="1200"/>
              </a:spcBef>
            </a:pPr>
            <a:r>
              <a:rPr lang="en-US" altLang="en-US" dirty="0">
                <a:latin typeface="Arial" panose="020B0604020202020204" pitchFamily="34" charset="0"/>
                <a:ea typeface="ＭＳ Ｐゴシック" panose="020B0600070205080204" pitchFamily="34" charset="-128"/>
              </a:rPr>
              <a:t>Note that some of these chemical categories also contain qualifiers. For example, in the case of barium compounds, the category does not include barium sulfate; however, all other barium compounds would need to be considered toward this chemical category.</a:t>
            </a:r>
          </a:p>
          <a:p>
            <a:pPr>
              <a:spcBef>
                <a:spcPts val="1200"/>
              </a:spcBef>
            </a:pPr>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fld id="{33D2A193-6C3E-4271-8C1D-D4AFAC0DA658}" type="slidenum">
              <a:rPr lang="en-US" smtClean="0"/>
              <a:t>13</a:t>
            </a:fld>
            <a:endParaRPr lang="en-US"/>
          </a:p>
        </p:txBody>
      </p:sp>
    </p:spTree>
    <p:extLst>
      <p:ext uri="{BB962C8B-B14F-4D97-AF65-F5344CB8AC3E}">
        <p14:creationId xmlns:p14="http://schemas.microsoft.com/office/powerpoint/2010/main" val="1931175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1168" lvl="1" indent="0">
              <a:buNone/>
            </a:pPr>
            <a:r>
              <a:rPr lang="en-US" dirty="0"/>
              <a:t>***EXCEPTIONS FOR PBTs***  </a:t>
            </a:r>
          </a:p>
          <a:p>
            <a:pPr marL="201168" lvl="1" indent="0">
              <a:buNone/>
            </a:pPr>
            <a:r>
              <a:rPr lang="en-US" dirty="0"/>
              <a:t>***CONCENTRATION EXCEPTIONS***</a:t>
            </a:r>
          </a:p>
          <a:p>
            <a:pPr>
              <a:spcBef>
                <a:spcPts val="1200"/>
              </a:spcBef>
            </a:pPr>
            <a:r>
              <a:rPr lang="en-US" altLang="en-US" sz="1000" dirty="0">
                <a:latin typeface="Arial" panose="020B0604020202020204" pitchFamily="34" charset="0"/>
                <a:ea typeface="ＭＳ Ｐゴシック" panose="020B0600070205080204" pitchFamily="34" charset="-128"/>
              </a:rPr>
              <a:t>Many of the listed TRI chemicals have parenthetic qualifiers. These chemicals are only subject to TRI reporting if they are manufactured, processed, or otherwise used in the specific form described in the qualifier.</a:t>
            </a:r>
          </a:p>
          <a:p>
            <a:pPr>
              <a:spcBef>
                <a:spcPts val="1200"/>
              </a:spcBef>
            </a:pPr>
            <a:r>
              <a:rPr lang="en-US" altLang="en-US" sz="1000" dirty="0">
                <a:latin typeface="Arial" panose="020B0604020202020204" pitchFamily="34" charset="0"/>
                <a:ea typeface="ＭＳ Ｐゴシック" panose="020B0600070205080204" pitchFamily="34" charset="-128"/>
              </a:rPr>
              <a:t>The tables shown here are just some of the qualifiers for TRI chemicals. For example, aluminum and zinc, have the qualifier ‘fume or dust’. This means that aluminum would only be considered under TRI in the fume or dust form. Isopropyl alcohol is another example. It would only need to be considered under TRI if the facility is manufacturing isopropyl alcohol and using a process called the ‘strong acid process’.</a:t>
            </a:r>
          </a:p>
          <a:p>
            <a:pPr>
              <a:spcBef>
                <a:spcPts val="1200"/>
              </a:spcBef>
            </a:pPr>
            <a:r>
              <a:rPr lang="en-US" altLang="en-US" sz="1000" dirty="0">
                <a:latin typeface="Arial" panose="020B0604020202020204" pitchFamily="34" charset="0"/>
                <a:ea typeface="ＭＳ Ｐゴシック" panose="020B0600070205080204" pitchFamily="34" charset="-128"/>
              </a:rPr>
              <a:t>Another example is sulfuric acid, which is only considered under TRI in an acid aerosol form. Facilities that have aqueous sulfuric acid which are not aerosolizing the acid in any way would not need to consider their sulfuric acid towards the threshold or reporting. These are just some of the qualifiers on the TRI chemical list. Facilities should always be sure to be aware of the chemical qualifiers associated with the chemicals that may be present at their facility.</a:t>
            </a:r>
          </a:p>
          <a:p>
            <a:endParaRPr lang="en-US" sz="1000" dirty="0"/>
          </a:p>
          <a:p>
            <a:r>
              <a:rPr lang="en-US" sz="1000" dirty="0"/>
              <a:t>Example of Calculating Activity Thresholds</a:t>
            </a:r>
          </a:p>
          <a:p>
            <a:r>
              <a:rPr lang="en-US" sz="1000" b="0" i="1" dirty="0"/>
              <a:t>Over the course of a reporting year, a facility manufactures 24,000 pounds of chemical with 25,000/10,000-pound reporting thresholds, subsequently processes 24,000 pounds, and also happens to otherwise use 9,000 pounds of the same chemical. </a:t>
            </a:r>
          </a:p>
          <a:p>
            <a:r>
              <a:rPr lang="en-US" sz="1000" b="0" i="1" dirty="0"/>
              <a:t>That facility has not exceeded the chemicals with 25,000-pound manufacturing and processing thresholds nor the 10,000-pound otherwise use thresholds and would NOT be required to submit a TRI report for that chemical.</a:t>
            </a:r>
          </a:p>
        </p:txBody>
      </p:sp>
      <p:sp>
        <p:nvSpPr>
          <p:cNvPr id="4" name="Slide Number Placeholder 3"/>
          <p:cNvSpPr>
            <a:spLocks noGrp="1"/>
          </p:cNvSpPr>
          <p:nvPr>
            <p:ph type="sldNum" sz="quarter" idx="10"/>
          </p:nvPr>
        </p:nvSpPr>
        <p:spPr/>
        <p:txBody>
          <a:bodyPr/>
          <a:lstStyle/>
          <a:p>
            <a:fld id="{33D2A193-6C3E-4271-8C1D-D4AFAC0DA658}" type="slidenum">
              <a:rPr lang="en-US" smtClean="0"/>
              <a:t>14</a:t>
            </a:fld>
            <a:endParaRPr lang="en-US"/>
          </a:p>
        </p:txBody>
      </p:sp>
    </p:spTree>
    <p:extLst>
      <p:ext uri="{BB962C8B-B14F-4D97-AF65-F5344CB8AC3E}">
        <p14:creationId xmlns:p14="http://schemas.microsoft.com/office/powerpoint/2010/main" val="1372780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1168" lvl="1" indent="0">
              <a:buNone/>
            </a:pPr>
            <a:r>
              <a:rPr lang="en-US" dirty="0"/>
              <a:t>***EXCEPTIONS FOR PBTs***  </a:t>
            </a:r>
          </a:p>
          <a:p>
            <a:pPr marL="201168" lvl="1" indent="0">
              <a:buNone/>
            </a:pPr>
            <a:r>
              <a:rPr lang="en-US" dirty="0"/>
              <a:t>***CONCENTRATION EXCEPTIONS***</a:t>
            </a:r>
          </a:p>
          <a:p>
            <a:pPr>
              <a:spcBef>
                <a:spcPts val="1200"/>
              </a:spcBef>
            </a:pPr>
            <a:r>
              <a:rPr lang="en-US" altLang="en-US" dirty="0">
                <a:latin typeface="Arial" panose="020B0604020202020204" pitchFamily="34" charset="0"/>
                <a:ea typeface="ＭＳ Ｐゴシック" panose="020B0600070205080204" pitchFamily="34" charset="-128"/>
              </a:rPr>
              <a:t>Step 2, shown on the right, is the release and waste management reporting. This is the information that you would put on a TRI form. What information do facilities report to TRI? For the Form R, which is the more common means of TRI reporting, facilities report on how the TRI chemical is managed as waste, including onsite releases, treatment, energy recovery, recycling of the TRI chemical and offsite transfers, and pollution prevention activities that are conducted at the facility for that chemical. </a:t>
            </a:r>
          </a:p>
          <a:p>
            <a:pPr marL="201168" lvl="1" indent="0">
              <a:buNone/>
            </a:pPr>
            <a:endParaRPr lang="en-US" dirty="0"/>
          </a:p>
          <a:p>
            <a:endParaRPr lang="en-US" dirty="0"/>
          </a:p>
        </p:txBody>
      </p:sp>
      <p:sp>
        <p:nvSpPr>
          <p:cNvPr id="4" name="Slide Number Placeholder 3"/>
          <p:cNvSpPr>
            <a:spLocks noGrp="1"/>
          </p:cNvSpPr>
          <p:nvPr>
            <p:ph type="sldNum" sz="quarter" idx="10"/>
          </p:nvPr>
        </p:nvSpPr>
        <p:spPr/>
        <p:txBody>
          <a:bodyPr/>
          <a:lstStyle/>
          <a:p>
            <a:fld id="{33D2A193-6C3E-4271-8C1D-D4AFAC0DA658}" type="slidenum">
              <a:rPr lang="en-US" smtClean="0"/>
              <a:t>15</a:t>
            </a:fld>
            <a:endParaRPr lang="en-US"/>
          </a:p>
        </p:txBody>
      </p:sp>
    </p:spTree>
    <p:extLst>
      <p:ext uri="{BB962C8B-B14F-4D97-AF65-F5344CB8AC3E}">
        <p14:creationId xmlns:p14="http://schemas.microsoft.com/office/powerpoint/2010/main" val="2268075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D2A193-6C3E-4271-8C1D-D4AFAC0DA658}" type="slidenum">
              <a:rPr lang="en-US" smtClean="0"/>
              <a:t>16</a:t>
            </a:fld>
            <a:endParaRPr lang="en-US"/>
          </a:p>
        </p:txBody>
      </p:sp>
    </p:spTree>
    <p:extLst>
      <p:ext uri="{BB962C8B-B14F-4D97-AF65-F5344CB8AC3E}">
        <p14:creationId xmlns:p14="http://schemas.microsoft.com/office/powerpoint/2010/main" val="279345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D2A193-6C3E-4271-8C1D-D4AFAC0DA658}" type="slidenum">
              <a:rPr lang="en-US" smtClean="0"/>
              <a:t>19</a:t>
            </a:fld>
            <a:endParaRPr lang="en-US"/>
          </a:p>
        </p:txBody>
      </p:sp>
    </p:spTree>
    <p:extLst>
      <p:ext uri="{BB962C8B-B14F-4D97-AF65-F5344CB8AC3E}">
        <p14:creationId xmlns:p14="http://schemas.microsoft.com/office/powerpoint/2010/main" val="2922001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0C9DAC-8717-4D1D-A48C-6BD6FEF39AA1}" type="slidenum">
              <a:rPr lang="en-US" smtClean="0"/>
              <a:t>3</a:t>
            </a:fld>
            <a:endParaRPr lang="en-US" dirty="0"/>
          </a:p>
        </p:txBody>
      </p:sp>
    </p:spTree>
    <p:extLst>
      <p:ext uri="{BB962C8B-B14F-4D97-AF65-F5344CB8AC3E}">
        <p14:creationId xmlns:p14="http://schemas.microsoft.com/office/powerpoint/2010/main" val="2428461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Complexity of program….EPA’s basic training has 172 slides!  This is an overview</a:t>
            </a:r>
          </a:p>
        </p:txBody>
      </p:sp>
      <p:sp>
        <p:nvSpPr>
          <p:cNvPr id="4" name="Slide Number Placeholder 3"/>
          <p:cNvSpPr>
            <a:spLocks noGrp="1"/>
          </p:cNvSpPr>
          <p:nvPr>
            <p:ph type="sldNum" sz="quarter" idx="10"/>
          </p:nvPr>
        </p:nvSpPr>
        <p:spPr/>
        <p:txBody>
          <a:bodyPr/>
          <a:lstStyle/>
          <a:p>
            <a:fld id="{33D2A193-6C3E-4271-8C1D-D4AFAC0DA658}" type="slidenum">
              <a:rPr lang="en-US" smtClean="0"/>
              <a:t>4</a:t>
            </a:fld>
            <a:endParaRPr lang="en-US"/>
          </a:p>
        </p:txBody>
      </p:sp>
    </p:spTree>
    <p:extLst>
      <p:ext uri="{BB962C8B-B14F-4D97-AF65-F5344CB8AC3E}">
        <p14:creationId xmlns:p14="http://schemas.microsoft.com/office/powerpoint/2010/main" val="1336983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D2A193-6C3E-4271-8C1D-D4AFAC0DA658}" type="slidenum">
              <a:rPr lang="en-US" smtClean="0"/>
              <a:t>5</a:t>
            </a:fld>
            <a:endParaRPr lang="en-US"/>
          </a:p>
        </p:txBody>
      </p:sp>
    </p:spTree>
    <p:extLst>
      <p:ext uri="{BB962C8B-B14F-4D97-AF65-F5344CB8AC3E}">
        <p14:creationId xmlns:p14="http://schemas.microsoft.com/office/powerpoint/2010/main" val="2163504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D2A193-6C3E-4271-8C1D-D4AFAC0DA658}" type="slidenum">
              <a:rPr lang="en-US" smtClean="0"/>
              <a:t>6</a:t>
            </a:fld>
            <a:endParaRPr lang="en-US"/>
          </a:p>
        </p:txBody>
      </p:sp>
    </p:spTree>
    <p:extLst>
      <p:ext uri="{BB962C8B-B14F-4D97-AF65-F5344CB8AC3E}">
        <p14:creationId xmlns:p14="http://schemas.microsoft.com/office/powerpoint/2010/main" val="1264417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here….bell manufacturer with no reportable</a:t>
            </a:r>
            <a:r>
              <a:rPr lang="en-US" baseline="0" dirty="0"/>
              <a:t> discharges</a:t>
            </a:r>
            <a:endParaRPr lang="en-US" dirty="0"/>
          </a:p>
        </p:txBody>
      </p:sp>
      <p:sp>
        <p:nvSpPr>
          <p:cNvPr id="4" name="Slide Number Placeholder 3"/>
          <p:cNvSpPr>
            <a:spLocks noGrp="1"/>
          </p:cNvSpPr>
          <p:nvPr>
            <p:ph type="sldNum" sz="quarter" idx="10"/>
          </p:nvPr>
        </p:nvSpPr>
        <p:spPr/>
        <p:txBody>
          <a:bodyPr/>
          <a:lstStyle/>
          <a:p>
            <a:fld id="{33D2A193-6C3E-4271-8C1D-D4AFAC0DA658}" type="slidenum">
              <a:rPr lang="en-US" smtClean="0"/>
              <a:t>7</a:t>
            </a:fld>
            <a:endParaRPr lang="en-US"/>
          </a:p>
        </p:txBody>
      </p:sp>
    </p:spTree>
    <p:extLst>
      <p:ext uri="{BB962C8B-B14F-4D97-AF65-F5344CB8AC3E}">
        <p14:creationId xmlns:p14="http://schemas.microsoft.com/office/powerpoint/2010/main" val="3015076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D2A193-6C3E-4271-8C1D-D4AFAC0DA658}" type="slidenum">
              <a:rPr lang="en-US" smtClean="0"/>
              <a:t>8</a:t>
            </a:fld>
            <a:endParaRPr lang="en-US"/>
          </a:p>
        </p:txBody>
      </p:sp>
    </p:spTree>
    <p:extLst>
      <p:ext uri="{BB962C8B-B14F-4D97-AF65-F5344CB8AC3E}">
        <p14:creationId xmlns:p14="http://schemas.microsoft.com/office/powerpoint/2010/main" val="1826093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ＭＳ Ｐゴシック" panose="020B0600070205080204" pitchFamily="34" charset="-128"/>
              </a:rPr>
              <a:t>The process of completing your TRI forms is a two-step process. In the first step, you determine if your facility is required to report to TRI, and if so, you determine which TRI chemicals you handle in your facility, and then which of these you would need to report on. </a:t>
            </a:r>
          </a:p>
          <a:p>
            <a:endParaRPr lang="en-US" dirty="0"/>
          </a:p>
        </p:txBody>
      </p:sp>
      <p:sp>
        <p:nvSpPr>
          <p:cNvPr id="4" name="Slide Number Placeholder 3"/>
          <p:cNvSpPr>
            <a:spLocks noGrp="1"/>
          </p:cNvSpPr>
          <p:nvPr>
            <p:ph type="sldNum" sz="quarter" idx="10"/>
          </p:nvPr>
        </p:nvSpPr>
        <p:spPr/>
        <p:txBody>
          <a:bodyPr/>
          <a:lstStyle/>
          <a:p>
            <a:fld id="{33D2A193-6C3E-4271-8C1D-D4AFAC0DA658}" type="slidenum">
              <a:rPr lang="en-US" smtClean="0"/>
              <a:t>9</a:t>
            </a:fld>
            <a:endParaRPr lang="en-US"/>
          </a:p>
        </p:txBody>
      </p:sp>
    </p:spTree>
    <p:extLst>
      <p:ext uri="{BB962C8B-B14F-4D97-AF65-F5344CB8AC3E}">
        <p14:creationId xmlns:p14="http://schemas.microsoft.com/office/powerpoint/2010/main" val="2954799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D2A193-6C3E-4271-8C1D-D4AFAC0DA658}" type="slidenum">
              <a:rPr lang="en-US" smtClean="0"/>
              <a:t>10</a:t>
            </a:fld>
            <a:endParaRPr lang="en-US"/>
          </a:p>
        </p:txBody>
      </p:sp>
    </p:spTree>
    <p:extLst>
      <p:ext uri="{BB962C8B-B14F-4D97-AF65-F5344CB8AC3E}">
        <p14:creationId xmlns:p14="http://schemas.microsoft.com/office/powerpoint/2010/main" val="3946031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F9512BDE-EEA0-404B-8D45-8AA93D61DABC}"/>
              </a:ext>
            </a:extLst>
          </p:cNvPr>
          <p:cNvSpPr/>
          <p:nvPr userDrawn="1"/>
        </p:nvSpPr>
        <p:spPr>
          <a:xfrm flipH="1">
            <a:off x="-1" y="4450188"/>
            <a:ext cx="12192000" cy="2407811"/>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1" name="Rectangle">
            <a:extLst>
              <a:ext uri="{FF2B5EF4-FFF2-40B4-BE49-F238E27FC236}">
                <a16:creationId xmlns:a16="http://schemas.microsoft.com/office/drawing/2014/main" id="{E1223535-0F2F-6340-80B9-0B5D9364A13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90000"/>
              </a:lnSpc>
              <a:defRPr sz="8000" cap="all" spc="-50" baseline="0">
                <a:solidFill>
                  <a:srgbClr val="091330"/>
                </a:solidFill>
              </a:defRPr>
            </a:lvl1pPr>
          </a:lstStyle>
          <a:p>
            <a:r>
              <a:rPr lang="en-US" noProof="0" dirty="0"/>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rgbClr val="091330"/>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dirty="0"/>
              <a:t>Click to edit Master subtitle style</a:t>
            </a:r>
          </a:p>
        </p:txBody>
      </p:sp>
    </p:spTree>
    <p:extLst>
      <p:ext uri="{BB962C8B-B14F-4D97-AF65-F5344CB8AC3E}">
        <p14:creationId xmlns:p14="http://schemas.microsoft.com/office/powerpoint/2010/main" val="1723584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a:xfrm>
            <a:off x="8218426" y="6446838"/>
            <a:ext cx="2584850" cy="365125"/>
          </a:xfrm>
          <a:prstGeom prst="rect">
            <a:avLst/>
          </a:prstGeom>
        </p:spPr>
        <p:txBody>
          <a:bodyPr/>
          <a:lstStyle/>
          <a:p>
            <a:fld id="{39667345-2558-425A-8533-9BFDBCE15005}" type="datetime1">
              <a:rPr lang="en-US" noProof="0" smtClean="0"/>
              <a:t>4/30/2024</a:t>
            </a:fld>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AA314B25-B4AF-394E-BBDA-7E6BAD315F39}"/>
              </a:ext>
            </a:extLst>
          </p:cNvPr>
          <p:cNvSpPr/>
          <p:nvPr userDrawn="1"/>
        </p:nvSpPr>
        <p:spPr>
          <a:xfrm>
            <a:off x="3351057" y="0"/>
            <a:ext cx="8840943"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737575EF-0D14-6140-A91B-260C9C9DFE41}"/>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10" name="Title Placeholder 1">
            <a:extLst>
              <a:ext uri="{FF2B5EF4-FFF2-40B4-BE49-F238E27FC236}">
                <a16:creationId xmlns:a16="http://schemas.microsoft.com/office/drawing/2014/main" id="{82544261-8049-494B-A93D-BDFF1BB84722}"/>
              </a:ext>
            </a:extLst>
          </p:cNvPr>
          <p:cNvSpPr>
            <a:spLocks noGrp="1"/>
          </p:cNvSpPr>
          <p:nvPr>
            <p:ph type="title" hasCustomPrompt="1"/>
          </p:nvPr>
        </p:nvSpPr>
        <p:spPr>
          <a:xfrm>
            <a:off x="635000" y="3135207"/>
            <a:ext cx="4886854" cy="587584"/>
          </a:xfrm>
          <a:prstGeom prst="rect">
            <a:avLst/>
          </a:prstGeom>
        </p:spPr>
        <p:txBody>
          <a:bodyPr vert="horz" lIns="91440" tIns="45720" rIns="91440" bIns="45720" rtlCol="0" anchor="ctr">
            <a:normAutofit/>
          </a:bodyPr>
          <a:lstStyle>
            <a:lvl1pPr algn="ctr">
              <a:defRPr cap="all" baseline="0"/>
            </a:lvl1pPr>
          </a:lstStyle>
          <a:p>
            <a:r>
              <a:rPr lang="en-US" noProof="0" dirty="0"/>
              <a:t>Title goes here</a:t>
            </a:r>
          </a:p>
        </p:txBody>
      </p:sp>
      <p:sp>
        <p:nvSpPr>
          <p:cNvPr id="12" name="Content Placeholder 3">
            <a:extLst>
              <a:ext uri="{FF2B5EF4-FFF2-40B4-BE49-F238E27FC236}">
                <a16:creationId xmlns:a16="http://schemas.microsoft.com/office/drawing/2014/main" id="{9214786D-83EE-814C-A5E4-D0EC7D29D0C4}"/>
              </a:ext>
            </a:extLst>
          </p:cNvPr>
          <p:cNvSpPr>
            <a:spLocks noGrp="1"/>
          </p:cNvSpPr>
          <p:nvPr>
            <p:ph sz="half" idx="2"/>
          </p:nvPr>
        </p:nvSpPr>
        <p:spPr>
          <a:xfrm>
            <a:off x="5575829" y="633875"/>
            <a:ext cx="5981171" cy="5590250"/>
          </a:xfrm>
        </p:spPr>
        <p:txBody>
          <a:bodyPr anchor="ctr">
            <a:normAutofit/>
          </a:bodyPr>
          <a:lstStyle>
            <a:lvl1pPr marL="342900" indent="-342900">
              <a:buClr>
                <a:schemeClr val="tx1"/>
              </a:buClr>
              <a:buFont typeface="+mj-lt"/>
              <a:buAutoNum type="arabicPeriod"/>
              <a:defRPr sz="1600">
                <a:solidFill>
                  <a:schemeClr val="tx1"/>
                </a:solidFill>
              </a:defRPr>
            </a:lvl1pPr>
            <a:lvl2pPr marL="544068" indent="-342900">
              <a:buClr>
                <a:schemeClr val="tx1"/>
              </a:buClr>
              <a:buFont typeface="+mj-lt"/>
              <a:buAutoNum type="arabicPeriod"/>
              <a:defRPr sz="1400">
                <a:solidFill>
                  <a:schemeClr val="tx1"/>
                </a:solidFill>
              </a:defRPr>
            </a:lvl2pPr>
            <a:lvl3pPr marL="612648" indent="-228600">
              <a:buClr>
                <a:schemeClr val="tx1"/>
              </a:buClr>
              <a:buFont typeface="+mj-lt"/>
              <a:buAutoNum type="arabicPeriod"/>
              <a:defRPr sz="1100">
                <a:solidFill>
                  <a:schemeClr val="tx1"/>
                </a:solidFill>
              </a:defRPr>
            </a:lvl3pPr>
            <a:lvl4pPr marL="795528" indent="-228600">
              <a:buClr>
                <a:schemeClr val="tx1"/>
              </a:buClr>
              <a:buFont typeface="+mj-lt"/>
              <a:buAutoNum type="arabicPeriod"/>
              <a:defRPr sz="1100">
                <a:solidFill>
                  <a:schemeClr val="tx1"/>
                </a:solidFill>
              </a:defRPr>
            </a:lvl4pPr>
            <a:lvl5pPr marL="978408" indent="-228600">
              <a:buClr>
                <a:schemeClr val="tx1"/>
              </a:buClr>
              <a:buFont typeface="+mj-lt"/>
              <a:buAutoNum type="arabicPeriod"/>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079185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2E148DD3-DD87-154B-80B4-2421965D3C83}"/>
              </a:ext>
            </a:extLst>
          </p:cNvPr>
          <p:cNvSpPr/>
          <p:nvPr userDrawn="1"/>
        </p:nvSpPr>
        <p:spPr>
          <a:xfrm>
            <a:off x="1" y="1714500"/>
            <a:ext cx="12192000" cy="3429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742E4732-0E8F-7B46-BD08-0F2EE0DA8786}"/>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7" name="Title Placeholder 1">
            <a:extLst>
              <a:ext uri="{FF2B5EF4-FFF2-40B4-BE49-F238E27FC236}">
                <a16:creationId xmlns:a16="http://schemas.microsoft.com/office/drawing/2014/main" id="{6E73F81A-7260-5C4F-A7FF-CA2CC731BC33}"/>
              </a:ext>
            </a:extLst>
          </p:cNvPr>
          <p:cNvSpPr>
            <a:spLocks noGrp="1"/>
          </p:cNvSpPr>
          <p:nvPr>
            <p:ph type="title" hasCustomPrompt="1"/>
          </p:nvPr>
        </p:nvSpPr>
        <p:spPr>
          <a:xfrm>
            <a:off x="5443870" y="942871"/>
            <a:ext cx="5711810" cy="587584"/>
          </a:xfrm>
          <a:prstGeom prst="rect">
            <a:avLst/>
          </a:prstGeom>
        </p:spPr>
        <p:txBody>
          <a:bodyPr vert="horz" lIns="91440" tIns="45720" rIns="91440" bIns="45720" rtlCol="0" anchor="ctr">
            <a:normAutofit/>
          </a:bodyPr>
          <a:lstStyle/>
          <a:p>
            <a:r>
              <a:rPr lang="en-US" noProof="0"/>
              <a:t>CLICK TO EDIT MASTER TITLE STYLE</a:t>
            </a:r>
          </a:p>
        </p:txBody>
      </p:sp>
      <p:sp>
        <p:nvSpPr>
          <p:cNvPr id="9" name="Content Placeholder 3">
            <a:extLst>
              <a:ext uri="{FF2B5EF4-FFF2-40B4-BE49-F238E27FC236}">
                <a16:creationId xmlns:a16="http://schemas.microsoft.com/office/drawing/2014/main" id="{4CD13CD4-3E4F-2E41-ACF4-2446257D236F}"/>
              </a:ext>
            </a:extLst>
          </p:cNvPr>
          <p:cNvSpPr>
            <a:spLocks noGrp="1"/>
          </p:cNvSpPr>
          <p:nvPr>
            <p:ph sz="half" idx="2"/>
          </p:nvPr>
        </p:nvSpPr>
        <p:spPr>
          <a:xfrm>
            <a:off x="5443870" y="1973589"/>
            <a:ext cx="5711810" cy="3941540"/>
          </a:xfrm>
        </p:spPr>
        <p:txBody>
          <a:bodyPr>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3">
            <a:extLst>
              <a:ext uri="{FF2B5EF4-FFF2-40B4-BE49-F238E27FC236}">
                <a16:creationId xmlns:a16="http://schemas.microsoft.com/office/drawing/2014/main" id="{D8E69886-8907-DB47-87C2-0621AF156D9F}"/>
              </a:ext>
            </a:extLst>
          </p:cNvPr>
          <p:cNvSpPr>
            <a:spLocks noGrp="1"/>
          </p:cNvSpPr>
          <p:nvPr>
            <p:ph sz="half" idx="14"/>
          </p:nvPr>
        </p:nvSpPr>
        <p:spPr>
          <a:xfrm>
            <a:off x="605170" y="621039"/>
            <a:ext cx="4589130" cy="5603086"/>
          </a:xfrm>
          <a:solidFill>
            <a:srgbClr val="EDEFF7"/>
          </a:solidFill>
        </p:spPr>
        <p:txBody>
          <a:bodyPr>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0" name="Picture 9">
            <a:extLst>
              <a:ext uri="{FF2B5EF4-FFF2-40B4-BE49-F238E27FC236}">
                <a16:creationId xmlns:a16="http://schemas.microsoft.com/office/drawing/2014/main" id="{50DE2671-3BCE-462A-AA37-A3FB085729DE}"/>
              </a:ext>
            </a:extLst>
          </p:cNvPr>
          <p:cNvPicPr>
            <a:picLocks noChangeAspect="1"/>
          </p:cNvPicPr>
          <p:nvPr userDrawn="1"/>
        </p:nvPicPr>
        <p:blipFill>
          <a:blip r:embed="rId2"/>
          <a:stretch>
            <a:fillRect/>
          </a:stretch>
        </p:blipFill>
        <p:spPr>
          <a:xfrm>
            <a:off x="10061386" y="6236365"/>
            <a:ext cx="1483780" cy="593512"/>
          </a:xfrm>
          <a:prstGeom prst="rect">
            <a:avLst/>
          </a:prstGeom>
        </p:spPr>
      </p:pic>
    </p:spTree>
    <p:extLst>
      <p:ext uri="{BB962C8B-B14F-4D97-AF65-F5344CB8AC3E}">
        <p14:creationId xmlns:p14="http://schemas.microsoft.com/office/powerpoint/2010/main" val="1626310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9C88DF2D-0421-A94C-82C1-867E1E5E4907}"/>
              </a:ext>
            </a:extLst>
          </p:cNvPr>
          <p:cNvSpPr/>
          <p:nvPr userDrawn="1"/>
        </p:nvSpPr>
        <p:spPr>
          <a:xfrm>
            <a:off x="10993582" y="0"/>
            <a:ext cx="1198418"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0" name="Rectangle">
            <a:extLst>
              <a:ext uri="{FF2B5EF4-FFF2-40B4-BE49-F238E27FC236}">
                <a16:creationId xmlns:a16="http://schemas.microsoft.com/office/drawing/2014/main" id="{334D05A3-7A20-9447-8D39-F2980D85413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8" name="Rectangle 7">
            <a:extLst>
              <a:ext uri="{FF2B5EF4-FFF2-40B4-BE49-F238E27FC236}">
                <a16:creationId xmlns:a16="http://schemas.microsoft.com/office/drawing/2014/main" id="{DA134939-39C0-4522-A125-A13DFDA66490}"/>
              </a:ext>
            </a:extLst>
          </p:cNvPr>
          <p:cNvSpPr/>
          <p:nvPr/>
        </p:nvSpPr>
        <p:spPr>
          <a:xfrm>
            <a:off x="634999" y="3927894"/>
            <a:ext cx="10922000" cy="2326856"/>
          </a:xfrm>
          <a:prstGeom prst="rect">
            <a:avLst/>
          </a:prstGeom>
          <a:solidFill>
            <a:srgbClr val="F6F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35001" y="603250"/>
            <a:ext cx="10921998" cy="3294019"/>
          </a:xfrm>
          <a:solidFill>
            <a:schemeClr val="bg1"/>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p:cNvSpPr>
            <a:spLocks noGrp="1"/>
          </p:cNvSpPr>
          <p:nvPr>
            <p:ph type="title"/>
          </p:nvPr>
        </p:nvSpPr>
        <p:spPr>
          <a:xfrm>
            <a:off x="1097279" y="4298078"/>
            <a:ext cx="10113645" cy="743682"/>
          </a:xfrm>
          <a:prstGeom prst="rect">
            <a:avLst/>
          </a:prstGeom>
        </p:spPr>
        <p:txBody>
          <a:bodyPr tIns="0" bIns="0" anchor="b">
            <a:noAutofit/>
          </a:bodyPr>
          <a:lstStyle>
            <a:lvl1pPr>
              <a:defRPr sz="3600" b="0">
                <a:solidFill>
                  <a:schemeClr val="tx1"/>
                </a:solidFill>
              </a:defRPr>
            </a:lvl1pPr>
          </a:lstStyle>
          <a:p>
            <a:r>
              <a:rPr lang="en-US" noProof="0"/>
              <a:t>Click to edit Master title style</a:t>
            </a:r>
          </a:p>
        </p:txBody>
      </p:sp>
      <p:sp>
        <p:nvSpPr>
          <p:cNvPr id="4" name="Text Placeholder 3"/>
          <p:cNvSpPr>
            <a:spLocks noGrp="1"/>
          </p:cNvSpPr>
          <p:nvPr>
            <p:ph type="body" sz="half" idx="2"/>
          </p:nvPr>
        </p:nvSpPr>
        <p:spPr>
          <a:xfrm>
            <a:off x="1097279" y="5213716"/>
            <a:ext cx="10113264" cy="609600"/>
          </a:xfrm>
        </p:spPr>
        <p:txBody>
          <a:bodyPr lIns="91440" tIns="0" rIns="91440" bIns="0">
            <a:normAutofit/>
          </a:bodyPr>
          <a:lstStyle>
            <a:lvl1pPr marL="0" indent="0">
              <a:spcBef>
                <a:spcPts val="0"/>
              </a:spcBef>
              <a:spcAft>
                <a:spcPts val="600"/>
              </a:spcAft>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pic>
        <p:nvPicPr>
          <p:cNvPr id="11" name="Picture 10">
            <a:extLst>
              <a:ext uri="{FF2B5EF4-FFF2-40B4-BE49-F238E27FC236}">
                <a16:creationId xmlns:a16="http://schemas.microsoft.com/office/drawing/2014/main" id="{3E5149B9-05CD-4C13-80D8-B423BAF84369}"/>
              </a:ext>
            </a:extLst>
          </p:cNvPr>
          <p:cNvPicPr>
            <a:picLocks noChangeAspect="1"/>
          </p:cNvPicPr>
          <p:nvPr userDrawn="1"/>
        </p:nvPicPr>
        <p:blipFill>
          <a:blip r:embed="rId2"/>
          <a:stretch>
            <a:fillRect/>
          </a:stretch>
        </p:blipFill>
        <p:spPr>
          <a:xfrm>
            <a:off x="9424075" y="6244306"/>
            <a:ext cx="1483780" cy="593512"/>
          </a:xfrm>
          <a:prstGeom prst="rect">
            <a:avLst/>
          </a:prstGeom>
        </p:spPr>
      </p:pic>
    </p:spTree>
    <p:extLst>
      <p:ext uri="{BB962C8B-B14F-4D97-AF65-F5344CB8AC3E}">
        <p14:creationId xmlns:p14="http://schemas.microsoft.com/office/powerpoint/2010/main" val="4046387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Header">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F9512BDE-EEA0-404B-8D45-8AA93D61DABC}"/>
              </a:ext>
            </a:extLst>
          </p:cNvPr>
          <p:cNvSpPr/>
          <p:nvPr userDrawn="1"/>
        </p:nvSpPr>
        <p:spPr>
          <a:xfrm flipH="1">
            <a:off x="4217870" y="0"/>
            <a:ext cx="3599236" cy="6857999"/>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1" name="Rectangle">
            <a:extLst>
              <a:ext uri="{FF2B5EF4-FFF2-40B4-BE49-F238E27FC236}">
                <a16:creationId xmlns:a16="http://schemas.microsoft.com/office/drawing/2014/main" id="{E1223535-0F2F-6340-80B9-0B5D9364A13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90000"/>
              </a:lnSpc>
              <a:defRPr sz="8000" cap="all" spc="-50" baseline="0">
                <a:solidFill>
                  <a:srgbClr val="091330"/>
                </a:solidFill>
              </a:defRPr>
            </a:lvl1pPr>
          </a:lstStyle>
          <a:p>
            <a:r>
              <a:rPr lang="en-US" noProof="0" dirty="0"/>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rgbClr val="091330"/>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dirty="0"/>
              <a:t>Click to edit Master subtitle style</a:t>
            </a:r>
          </a:p>
        </p:txBody>
      </p:sp>
      <p:pic>
        <p:nvPicPr>
          <p:cNvPr id="9" name="Picture 8">
            <a:extLst>
              <a:ext uri="{FF2B5EF4-FFF2-40B4-BE49-F238E27FC236}">
                <a16:creationId xmlns:a16="http://schemas.microsoft.com/office/drawing/2014/main" id="{C8EB7E1E-22C0-4276-95CA-28EFBEEF6A6F}"/>
              </a:ext>
            </a:extLst>
          </p:cNvPr>
          <p:cNvPicPr>
            <a:picLocks noChangeAspect="1"/>
          </p:cNvPicPr>
          <p:nvPr userDrawn="1"/>
        </p:nvPicPr>
        <p:blipFill>
          <a:blip r:embed="rId2"/>
          <a:stretch>
            <a:fillRect/>
          </a:stretch>
        </p:blipFill>
        <p:spPr>
          <a:xfrm>
            <a:off x="10073220" y="6264488"/>
            <a:ext cx="1483780" cy="593512"/>
          </a:xfrm>
          <a:prstGeom prst="rect">
            <a:avLst/>
          </a:prstGeom>
        </p:spPr>
      </p:pic>
    </p:spTree>
    <p:extLst>
      <p:ext uri="{BB962C8B-B14F-4D97-AF65-F5344CB8AC3E}">
        <p14:creationId xmlns:p14="http://schemas.microsoft.com/office/powerpoint/2010/main" val="1397075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202A34A5-A029-A246-82C6-D288185EB396}"/>
              </a:ext>
            </a:extLst>
          </p:cNvPr>
          <p:cNvSpPr/>
          <p:nvPr userDrawn="1"/>
        </p:nvSpPr>
        <p:spPr>
          <a:xfrm flipH="1">
            <a:off x="0" y="0"/>
            <a:ext cx="3351057"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3" name="Rectangle">
            <a:extLst>
              <a:ext uri="{FF2B5EF4-FFF2-40B4-BE49-F238E27FC236}">
                <a16:creationId xmlns:a16="http://schemas.microsoft.com/office/drawing/2014/main" id="{2773E1D8-C87F-EE46-8284-575DCA498E81}"/>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3" name="Content Placeholder 2"/>
          <p:cNvSpPr>
            <a:spLocks noGrp="1"/>
          </p:cNvSpPr>
          <p:nvPr>
            <p:ph idx="1"/>
          </p:nvPr>
        </p:nvSpPr>
        <p:spPr/>
        <p:txBody>
          <a:bodyPr/>
          <a:lstStyle>
            <a:lvl1pPr>
              <a:defRPr>
                <a:solidFill>
                  <a:srgbClr val="091330"/>
                </a:solidFill>
              </a:defRPr>
            </a:lvl1pPr>
            <a:lvl2pPr>
              <a:defRPr>
                <a:solidFill>
                  <a:srgbClr val="091330"/>
                </a:solidFill>
              </a:defRPr>
            </a:lvl2pPr>
            <a:lvl3pPr>
              <a:defRPr>
                <a:solidFill>
                  <a:srgbClr val="091330"/>
                </a:solidFill>
              </a:defRPr>
            </a:lvl3pPr>
            <a:lvl4pPr>
              <a:defRPr>
                <a:solidFill>
                  <a:srgbClr val="091330"/>
                </a:solidFill>
              </a:defRPr>
            </a:lvl4pPr>
            <a:lvl5pPr>
              <a:defRPr>
                <a:solidFill>
                  <a:srgbClr val="091330"/>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itle Placeholder 1">
            <a:extLst>
              <a:ext uri="{FF2B5EF4-FFF2-40B4-BE49-F238E27FC236}">
                <a16:creationId xmlns:a16="http://schemas.microsoft.com/office/drawing/2014/main" id="{C429A40D-770E-C144-A5B5-6A4442C09C24}"/>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solidFill>
                  <a:srgbClr val="091330"/>
                </a:solidFill>
              </a:defRPr>
            </a:lvl1pPr>
          </a:lstStyle>
          <a:p>
            <a:r>
              <a:rPr lang="en-US" noProof="0" dirty="0"/>
              <a:t>CLICK TO EDIT MASTER TITLE STYLE</a:t>
            </a:r>
          </a:p>
        </p:txBody>
      </p:sp>
      <p:pic>
        <p:nvPicPr>
          <p:cNvPr id="10" name="Picture 9">
            <a:extLst>
              <a:ext uri="{FF2B5EF4-FFF2-40B4-BE49-F238E27FC236}">
                <a16:creationId xmlns:a16="http://schemas.microsoft.com/office/drawing/2014/main" id="{0108BDF9-0417-4167-86B5-8D2450D7DF47}"/>
              </a:ext>
            </a:extLst>
          </p:cNvPr>
          <p:cNvPicPr>
            <a:picLocks noChangeAspect="1"/>
          </p:cNvPicPr>
          <p:nvPr userDrawn="1"/>
        </p:nvPicPr>
        <p:blipFill>
          <a:blip r:embed="rId2"/>
          <a:stretch>
            <a:fillRect/>
          </a:stretch>
        </p:blipFill>
        <p:spPr>
          <a:xfrm>
            <a:off x="10073220" y="6244306"/>
            <a:ext cx="1483780" cy="593512"/>
          </a:xfrm>
          <a:prstGeom prst="rect">
            <a:avLst/>
          </a:prstGeom>
        </p:spPr>
      </p:pic>
    </p:spTree>
    <p:extLst>
      <p:ext uri="{BB962C8B-B14F-4D97-AF65-F5344CB8AC3E}">
        <p14:creationId xmlns:p14="http://schemas.microsoft.com/office/powerpoint/2010/main" val="3432407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64248D99-2B30-464D-B9B7-4E5C3A1F3FB2}"/>
              </a:ext>
            </a:extLst>
          </p:cNvPr>
          <p:cNvSpPr/>
          <p:nvPr userDrawn="1"/>
        </p:nvSpPr>
        <p:spPr>
          <a:xfrm flipH="1">
            <a:off x="0" y="0"/>
            <a:ext cx="6096000"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6" name="Rectangle">
            <a:extLst>
              <a:ext uri="{FF2B5EF4-FFF2-40B4-BE49-F238E27FC236}">
                <a16:creationId xmlns:a16="http://schemas.microsoft.com/office/drawing/2014/main" id="{3FAFF55B-FDE6-394B-A39B-22627D8FB6E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rgbClr val="09133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a:t>Click to edit Master text styles</a:t>
            </a:r>
          </a:p>
        </p:txBody>
      </p:sp>
      <p:sp>
        <p:nvSpPr>
          <p:cNvPr id="4" name="Content Placeholder 3"/>
          <p:cNvSpPr>
            <a:spLocks noGrp="1"/>
          </p:cNvSpPr>
          <p:nvPr>
            <p:ph sz="half" idx="2"/>
          </p:nvPr>
        </p:nvSpPr>
        <p:spPr>
          <a:xfrm>
            <a:off x="1097280" y="2958274"/>
            <a:ext cx="4639736" cy="2910821"/>
          </a:xfrm>
        </p:spPr>
        <p:txBody>
          <a:bodyPr>
            <a:normAutofit/>
          </a:bodyPr>
          <a:lstStyle>
            <a:lvl1pPr>
              <a:defRPr sz="1600">
                <a:solidFill>
                  <a:srgbClr val="091330"/>
                </a:solidFill>
              </a:defRPr>
            </a:lvl1pPr>
            <a:lvl2pPr>
              <a:defRPr sz="1400">
                <a:solidFill>
                  <a:srgbClr val="091330"/>
                </a:solidFill>
              </a:defRPr>
            </a:lvl2pPr>
            <a:lvl3pPr>
              <a:defRPr sz="1100">
                <a:solidFill>
                  <a:srgbClr val="091330"/>
                </a:solidFill>
              </a:defRPr>
            </a:lvl3pPr>
            <a:lvl4pPr>
              <a:defRPr sz="1100">
                <a:solidFill>
                  <a:srgbClr val="091330"/>
                </a:solidFill>
              </a:defRPr>
            </a:lvl4pPr>
            <a:lvl5pPr>
              <a:defRPr sz="1100">
                <a:solidFill>
                  <a:srgbClr val="091330"/>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rgbClr val="09133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a:t>Click to edit Master text styles</a:t>
            </a:r>
          </a:p>
        </p:txBody>
      </p:sp>
      <p:sp>
        <p:nvSpPr>
          <p:cNvPr id="6" name="Content Placeholder 5"/>
          <p:cNvSpPr>
            <a:spLocks noGrp="1"/>
          </p:cNvSpPr>
          <p:nvPr>
            <p:ph sz="quarter" idx="4"/>
          </p:nvPr>
        </p:nvSpPr>
        <p:spPr>
          <a:xfrm>
            <a:off x="6515944" y="2958273"/>
            <a:ext cx="4639736" cy="2910821"/>
          </a:xfrm>
        </p:spPr>
        <p:txBody>
          <a:bodyPr>
            <a:normAutofit/>
          </a:bodyPr>
          <a:lstStyle>
            <a:lvl1pPr>
              <a:defRPr sz="1600">
                <a:solidFill>
                  <a:srgbClr val="091330"/>
                </a:solidFill>
              </a:defRPr>
            </a:lvl1pPr>
            <a:lvl2pPr>
              <a:defRPr sz="1400">
                <a:solidFill>
                  <a:srgbClr val="091330"/>
                </a:solidFill>
              </a:defRPr>
            </a:lvl2pPr>
            <a:lvl3pPr>
              <a:defRPr sz="1100">
                <a:solidFill>
                  <a:srgbClr val="091330"/>
                </a:solidFill>
              </a:defRPr>
            </a:lvl3pPr>
            <a:lvl4pPr>
              <a:defRPr sz="1100">
                <a:solidFill>
                  <a:srgbClr val="091330"/>
                </a:solidFill>
              </a:defRPr>
            </a:lvl4pPr>
            <a:lvl5pPr>
              <a:defRPr sz="1100">
                <a:solidFill>
                  <a:srgbClr val="091330"/>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7" name="Title Placeholder 1">
            <a:extLst>
              <a:ext uri="{FF2B5EF4-FFF2-40B4-BE49-F238E27FC236}">
                <a16:creationId xmlns:a16="http://schemas.microsoft.com/office/drawing/2014/main" id="{99E345E4-E77C-484E-9FBB-E4EC71F08545}"/>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solidFill>
                  <a:srgbClr val="091330"/>
                </a:solidFill>
              </a:defRPr>
            </a:lvl1pPr>
          </a:lstStyle>
          <a:p>
            <a:r>
              <a:rPr lang="en-US" noProof="0" dirty="0"/>
              <a:t>CLICK TO EDIT MASTER TITLE STYLE</a:t>
            </a:r>
          </a:p>
        </p:txBody>
      </p:sp>
    </p:spTree>
    <p:extLst>
      <p:ext uri="{BB962C8B-B14F-4D97-AF65-F5344CB8AC3E}">
        <p14:creationId xmlns:p14="http://schemas.microsoft.com/office/powerpoint/2010/main" val="2423224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83ACCAC0-2C8A-CE43-8C55-22BB53C73920}"/>
              </a:ext>
            </a:extLst>
          </p:cNvPr>
          <p:cNvSpPr/>
          <p:nvPr userDrawn="1"/>
        </p:nvSpPr>
        <p:spPr>
          <a:xfrm flipH="1">
            <a:off x="0" y="0"/>
            <a:ext cx="3351057"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0" name="Rectangle">
            <a:extLst>
              <a:ext uri="{FF2B5EF4-FFF2-40B4-BE49-F238E27FC236}">
                <a16:creationId xmlns:a16="http://schemas.microsoft.com/office/drawing/2014/main" id="{A400A9BD-AA60-E24D-9FC2-722758C8C933}"/>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14" name="Title Placeholder 1">
            <a:extLst>
              <a:ext uri="{FF2B5EF4-FFF2-40B4-BE49-F238E27FC236}">
                <a16:creationId xmlns:a16="http://schemas.microsoft.com/office/drawing/2014/main" id="{D4076461-FF7A-8843-B7F9-D041F3FB22FC}"/>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solidFill>
                  <a:srgbClr val="091330"/>
                </a:solidFill>
              </a:defRPr>
            </a:lvl1pPr>
          </a:lstStyle>
          <a:p>
            <a:r>
              <a:rPr lang="en-US" noProof="0" dirty="0"/>
              <a:t>CLICK TO EDIT MASTER TITLE STYLE</a:t>
            </a:r>
          </a:p>
        </p:txBody>
      </p:sp>
    </p:spTree>
    <p:extLst>
      <p:ext uri="{BB962C8B-B14F-4D97-AF65-F5344CB8AC3E}">
        <p14:creationId xmlns:p14="http://schemas.microsoft.com/office/powerpoint/2010/main" val="3020399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m ">
    <p:bg>
      <p:bgPr>
        <a:solidFill>
          <a:schemeClr val="bg1"/>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35FB147F-5DC4-B24C-B8CB-D3DA74290381}"/>
              </a:ext>
            </a:extLst>
          </p:cNvPr>
          <p:cNvSpPr/>
          <p:nvPr userDrawn="1"/>
        </p:nvSpPr>
        <p:spPr>
          <a:xfrm>
            <a:off x="1" y="3429000"/>
            <a:ext cx="12192000" cy="3429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0" name="Rectangle">
            <a:extLst>
              <a:ext uri="{FF2B5EF4-FFF2-40B4-BE49-F238E27FC236}">
                <a16:creationId xmlns:a16="http://schemas.microsoft.com/office/drawing/2014/main" id="{A400A9BD-AA60-E24D-9FC2-722758C8C933}"/>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19" name="Picture Placeholder 3">
            <a:extLst>
              <a:ext uri="{FF2B5EF4-FFF2-40B4-BE49-F238E27FC236}">
                <a16:creationId xmlns:a16="http://schemas.microsoft.com/office/drawing/2014/main" id="{B9308E97-4F89-394E-856A-5B4EFCB2E73D}"/>
              </a:ext>
            </a:extLst>
          </p:cNvPr>
          <p:cNvSpPr>
            <a:spLocks noGrp="1"/>
          </p:cNvSpPr>
          <p:nvPr>
            <p:ph type="pic" sz="quarter" idx="13"/>
          </p:nvPr>
        </p:nvSpPr>
        <p:spPr>
          <a:xfrm>
            <a:off x="1097279" y="1930861"/>
            <a:ext cx="2919413" cy="2919413"/>
          </a:xfrm>
          <a:solidFill>
            <a:srgbClr val="EDEFF7"/>
          </a:solidFill>
        </p:spPr>
        <p:txBody>
          <a:bodyPr anchor="ctr"/>
          <a:lstStyle>
            <a:lvl1pPr algn="ctr">
              <a:defRPr/>
            </a:lvl1pPr>
          </a:lstStyle>
          <a:p>
            <a:r>
              <a:rPr lang="en-US" noProof="0"/>
              <a:t>Click icon to add picture</a:t>
            </a:r>
            <a:endParaRPr lang="en-US" noProof="0" dirty="0"/>
          </a:p>
        </p:txBody>
      </p:sp>
      <p:sp>
        <p:nvSpPr>
          <p:cNvPr id="20" name="Picture Placeholder 3">
            <a:extLst>
              <a:ext uri="{FF2B5EF4-FFF2-40B4-BE49-F238E27FC236}">
                <a16:creationId xmlns:a16="http://schemas.microsoft.com/office/drawing/2014/main" id="{A50BECA0-8817-964B-AEDB-A45669684C37}"/>
              </a:ext>
            </a:extLst>
          </p:cNvPr>
          <p:cNvSpPr>
            <a:spLocks noGrp="1"/>
          </p:cNvSpPr>
          <p:nvPr>
            <p:ph type="pic" sz="quarter" idx="14"/>
          </p:nvPr>
        </p:nvSpPr>
        <p:spPr>
          <a:xfrm>
            <a:off x="4659186" y="1930861"/>
            <a:ext cx="2919413" cy="2919413"/>
          </a:xfrm>
          <a:solidFill>
            <a:srgbClr val="EDEFF7"/>
          </a:solidFill>
        </p:spPr>
        <p:txBody>
          <a:bodyPr anchor="ctr"/>
          <a:lstStyle>
            <a:lvl1pPr algn="ctr">
              <a:defRPr/>
            </a:lvl1pPr>
          </a:lstStyle>
          <a:p>
            <a:r>
              <a:rPr lang="en-US" noProof="0"/>
              <a:t>Click icon to add picture</a:t>
            </a:r>
            <a:endParaRPr lang="en-US" noProof="0" dirty="0"/>
          </a:p>
        </p:txBody>
      </p:sp>
      <p:sp>
        <p:nvSpPr>
          <p:cNvPr id="21" name="Picture Placeholder 3">
            <a:extLst>
              <a:ext uri="{FF2B5EF4-FFF2-40B4-BE49-F238E27FC236}">
                <a16:creationId xmlns:a16="http://schemas.microsoft.com/office/drawing/2014/main" id="{EF399F4D-B67A-4C4B-BCF3-36FE110603F1}"/>
              </a:ext>
            </a:extLst>
          </p:cNvPr>
          <p:cNvSpPr>
            <a:spLocks noGrp="1"/>
          </p:cNvSpPr>
          <p:nvPr>
            <p:ph type="pic" sz="quarter" idx="15"/>
          </p:nvPr>
        </p:nvSpPr>
        <p:spPr>
          <a:xfrm>
            <a:off x="8221093" y="1930861"/>
            <a:ext cx="2919413" cy="2919413"/>
          </a:xfrm>
          <a:solidFill>
            <a:srgbClr val="EDEFF7"/>
          </a:solidFill>
        </p:spPr>
        <p:txBody>
          <a:bodyPr anchor="ctr"/>
          <a:lstStyle>
            <a:lvl1pPr algn="ctr">
              <a:defRPr/>
            </a:lvl1pPr>
          </a:lstStyle>
          <a:p>
            <a:r>
              <a:rPr lang="en-US" noProof="0"/>
              <a:t>Click icon to add picture</a:t>
            </a:r>
            <a:endParaRPr lang="en-US" noProof="0" dirty="0"/>
          </a:p>
        </p:txBody>
      </p:sp>
      <p:sp>
        <p:nvSpPr>
          <p:cNvPr id="22" name="Text Placeholder 3">
            <a:extLst>
              <a:ext uri="{FF2B5EF4-FFF2-40B4-BE49-F238E27FC236}">
                <a16:creationId xmlns:a16="http://schemas.microsoft.com/office/drawing/2014/main" id="{08305C84-E25F-EC49-8F2B-4C0181FD3ABF}"/>
              </a:ext>
            </a:extLst>
          </p:cNvPr>
          <p:cNvSpPr>
            <a:spLocks noGrp="1"/>
          </p:cNvSpPr>
          <p:nvPr>
            <p:ph type="body" sz="half" idx="2" hasCustomPrompt="1"/>
          </p:nvPr>
        </p:nvSpPr>
        <p:spPr>
          <a:xfrm>
            <a:off x="1097279" y="5257321"/>
            <a:ext cx="2919413" cy="583534"/>
          </a:xfrm>
        </p:spPr>
        <p:txBody>
          <a:bodyPr lIns="91440" rIns="9144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Name Goes Here</a:t>
            </a:r>
          </a:p>
        </p:txBody>
      </p:sp>
      <p:sp>
        <p:nvSpPr>
          <p:cNvPr id="23" name="Text Placeholder 3">
            <a:extLst>
              <a:ext uri="{FF2B5EF4-FFF2-40B4-BE49-F238E27FC236}">
                <a16:creationId xmlns:a16="http://schemas.microsoft.com/office/drawing/2014/main" id="{A57A1FCE-E6BF-3747-9D43-42DBA6656EC0}"/>
              </a:ext>
            </a:extLst>
          </p:cNvPr>
          <p:cNvSpPr>
            <a:spLocks noGrp="1"/>
          </p:cNvSpPr>
          <p:nvPr>
            <p:ph type="body" sz="half" idx="16" hasCustomPrompt="1"/>
          </p:nvPr>
        </p:nvSpPr>
        <p:spPr>
          <a:xfrm>
            <a:off x="4666773" y="5257321"/>
            <a:ext cx="2919413" cy="583534"/>
          </a:xfrm>
        </p:spPr>
        <p:txBody>
          <a:bodyPr lIns="91440" rIns="9144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Name Goes Here</a:t>
            </a:r>
          </a:p>
        </p:txBody>
      </p:sp>
      <p:sp>
        <p:nvSpPr>
          <p:cNvPr id="24" name="Text Placeholder 3">
            <a:extLst>
              <a:ext uri="{FF2B5EF4-FFF2-40B4-BE49-F238E27FC236}">
                <a16:creationId xmlns:a16="http://schemas.microsoft.com/office/drawing/2014/main" id="{5B4B74C8-96E7-684F-91B9-8CE56CD10F1E}"/>
              </a:ext>
            </a:extLst>
          </p:cNvPr>
          <p:cNvSpPr>
            <a:spLocks noGrp="1"/>
          </p:cNvSpPr>
          <p:nvPr>
            <p:ph type="body" sz="half" idx="17" hasCustomPrompt="1"/>
          </p:nvPr>
        </p:nvSpPr>
        <p:spPr>
          <a:xfrm>
            <a:off x="8236267" y="5257321"/>
            <a:ext cx="2919413" cy="583534"/>
          </a:xfrm>
        </p:spPr>
        <p:txBody>
          <a:bodyPr lIns="91440" rIns="9144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Name Goes Here</a:t>
            </a:r>
          </a:p>
        </p:txBody>
      </p:sp>
      <p:sp>
        <p:nvSpPr>
          <p:cNvPr id="25" name="Title Placeholder 1">
            <a:extLst>
              <a:ext uri="{FF2B5EF4-FFF2-40B4-BE49-F238E27FC236}">
                <a16:creationId xmlns:a16="http://schemas.microsoft.com/office/drawing/2014/main" id="{D522564E-B348-544F-A8E5-CFCAFA48B54B}"/>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solidFill>
                  <a:srgbClr val="091330"/>
                </a:solidFill>
              </a:defRPr>
            </a:lvl1pPr>
          </a:lstStyle>
          <a:p>
            <a:r>
              <a:rPr lang="en-US" noProof="0" dirty="0"/>
              <a:t>CLICK TO EDIT MASTER TITLE STYLE</a:t>
            </a:r>
          </a:p>
        </p:txBody>
      </p:sp>
    </p:spTree>
    <p:extLst>
      <p:ext uri="{BB962C8B-B14F-4D97-AF65-F5344CB8AC3E}">
        <p14:creationId xmlns:p14="http://schemas.microsoft.com/office/powerpoint/2010/main" val="1418890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C93679-25BE-44B3-A028-740B2C1F1F54}"/>
              </a:ext>
            </a:extLst>
          </p:cNvPr>
          <p:cNvPicPr>
            <a:picLocks noChangeAspect="1"/>
          </p:cNvPicPr>
          <p:nvPr userDrawn="1"/>
        </p:nvPicPr>
        <p:blipFill>
          <a:blip r:embed="rId2"/>
          <a:stretch>
            <a:fillRect/>
          </a:stretch>
        </p:blipFill>
        <p:spPr>
          <a:xfrm>
            <a:off x="10061386" y="6218451"/>
            <a:ext cx="1483780" cy="593512"/>
          </a:xfrm>
          <a:prstGeom prst="rect">
            <a:avLst/>
          </a:prstGeom>
        </p:spPr>
      </p:pic>
    </p:spTree>
    <p:extLst>
      <p:ext uri="{BB962C8B-B14F-4D97-AF65-F5344CB8AC3E}">
        <p14:creationId xmlns:p14="http://schemas.microsoft.com/office/powerpoint/2010/main" val="2472297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chemeClr val="bg1"/>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05BFC727-5650-B049-AA2A-2511C08FB35B}"/>
              </a:ext>
            </a:extLst>
          </p:cNvPr>
          <p:cNvSpPr/>
          <p:nvPr userDrawn="1"/>
        </p:nvSpPr>
        <p:spPr>
          <a:xfrm flipH="1">
            <a:off x="0" y="0"/>
            <a:ext cx="1195754"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E700C598-C823-744D-BE16-5114B7625057}"/>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10" name="Picture Placeholder 8">
            <a:extLst>
              <a:ext uri="{FF2B5EF4-FFF2-40B4-BE49-F238E27FC236}">
                <a16:creationId xmlns:a16="http://schemas.microsoft.com/office/drawing/2014/main" id="{21BED569-C9C5-8F4D-A42A-ED4914579D63}"/>
              </a:ext>
            </a:extLst>
          </p:cNvPr>
          <p:cNvSpPr>
            <a:spLocks noGrp="1"/>
          </p:cNvSpPr>
          <p:nvPr>
            <p:ph type="pic" sz="quarter" idx="13"/>
          </p:nvPr>
        </p:nvSpPr>
        <p:spPr>
          <a:xfrm>
            <a:off x="5924550" y="633875"/>
            <a:ext cx="5632450" cy="5591175"/>
          </a:xfrm>
          <a:solidFill>
            <a:schemeClr val="tx2"/>
          </a:solidFill>
        </p:spPr>
        <p:txBody>
          <a:bodyPr anchor="ctr"/>
          <a:lstStyle>
            <a:lvl1pPr algn="ctr">
              <a:defRPr>
                <a:solidFill>
                  <a:schemeClr val="bg1"/>
                </a:solidFill>
              </a:defRPr>
            </a:lvl1pPr>
          </a:lstStyle>
          <a:p>
            <a:r>
              <a:rPr lang="en-US" noProof="0"/>
              <a:t>Click icon to add picture</a:t>
            </a:r>
            <a:endParaRPr lang="en-US" noProof="0" dirty="0"/>
          </a:p>
        </p:txBody>
      </p:sp>
      <p:sp>
        <p:nvSpPr>
          <p:cNvPr id="11" name="Title Placeholder 1">
            <a:extLst>
              <a:ext uri="{FF2B5EF4-FFF2-40B4-BE49-F238E27FC236}">
                <a16:creationId xmlns:a16="http://schemas.microsoft.com/office/drawing/2014/main" id="{ACB6E588-2EB7-9A41-A93A-7757596EF9D6}"/>
              </a:ext>
            </a:extLst>
          </p:cNvPr>
          <p:cNvSpPr>
            <a:spLocks noGrp="1"/>
          </p:cNvSpPr>
          <p:nvPr>
            <p:ph type="title" hasCustomPrompt="1"/>
          </p:nvPr>
        </p:nvSpPr>
        <p:spPr>
          <a:xfrm>
            <a:off x="1195754" y="942870"/>
            <a:ext cx="4157296" cy="1292750"/>
          </a:xfrm>
          <a:prstGeom prst="rect">
            <a:avLst/>
          </a:prstGeom>
        </p:spPr>
        <p:txBody>
          <a:bodyPr vert="horz" lIns="91440" tIns="45720" rIns="91440" bIns="45720" rtlCol="0" anchor="ctr">
            <a:normAutofit/>
          </a:bodyPr>
          <a:lstStyle>
            <a:lvl1pPr>
              <a:defRPr cap="all" baseline="0"/>
            </a:lvl1pPr>
          </a:lstStyle>
          <a:p>
            <a:r>
              <a:rPr lang="en-US" noProof="0" dirty="0"/>
              <a:t>Title goes here</a:t>
            </a:r>
          </a:p>
        </p:txBody>
      </p:sp>
      <p:sp>
        <p:nvSpPr>
          <p:cNvPr id="12" name="Content Placeholder 3">
            <a:extLst>
              <a:ext uri="{FF2B5EF4-FFF2-40B4-BE49-F238E27FC236}">
                <a16:creationId xmlns:a16="http://schemas.microsoft.com/office/drawing/2014/main" id="{A6C0FE70-F6BB-3D40-AD3C-E704CABE499C}"/>
              </a:ext>
            </a:extLst>
          </p:cNvPr>
          <p:cNvSpPr>
            <a:spLocks noGrp="1"/>
          </p:cNvSpPr>
          <p:nvPr>
            <p:ph sz="half" idx="2"/>
          </p:nvPr>
        </p:nvSpPr>
        <p:spPr>
          <a:xfrm>
            <a:off x="1195754" y="2281657"/>
            <a:ext cx="4157296" cy="3633471"/>
          </a:xfrm>
        </p:spPr>
        <p:txBody>
          <a:bodyPr>
            <a:normAutofit/>
          </a:bodyPr>
          <a:lstStyle>
            <a:lvl1pPr marL="0" indent="0">
              <a:buClr>
                <a:schemeClr val="tx1"/>
              </a:buClr>
              <a:buNone/>
              <a:defRPr sz="1600">
                <a:solidFill>
                  <a:schemeClr val="tx1"/>
                </a:solidFill>
              </a:defRPr>
            </a:lvl1pPr>
            <a:lvl2pPr marL="201168" indent="0">
              <a:buClr>
                <a:schemeClr val="tx1"/>
              </a:buClr>
              <a:buFont typeface="Arial" panose="020B0604020202020204" pitchFamily="34" charset="0"/>
              <a:buNone/>
              <a:defRPr sz="1400">
                <a:solidFill>
                  <a:schemeClr val="tx1"/>
                </a:solidFill>
              </a:defRPr>
            </a:lvl2pPr>
            <a:lvl3pPr marL="384048" indent="0">
              <a:buClr>
                <a:schemeClr val="tx1"/>
              </a:buClr>
              <a:buFont typeface="Arial" panose="020B0604020202020204" pitchFamily="34" charset="0"/>
              <a:buNone/>
              <a:defRPr sz="1100">
                <a:solidFill>
                  <a:schemeClr val="tx1"/>
                </a:solidFill>
              </a:defRPr>
            </a:lvl3pPr>
            <a:lvl4pPr marL="566928" indent="0">
              <a:buClr>
                <a:schemeClr val="tx1"/>
              </a:buClr>
              <a:buFont typeface="Arial" panose="020B0604020202020204" pitchFamily="34" charset="0"/>
              <a:buNone/>
              <a:defRPr sz="1100">
                <a:solidFill>
                  <a:schemeClr val="tx1"/>
                </a:solidFill>
              </a:defRPr>
            </a:lvl4pPr>
            <a:lvl5pPr marL="749808" indent="0">
              <a:buClr>
                <a:schemeClr val="tx1"/>
              </a:buClr>
              <a:buFont typeface="Arial" panose="020B0604020202020204" pitchFamily="34" charset="0"/>
              <a:buNone/>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3" name="Picture 12">
            <a:extLst>
              <a:ext uri="{FF2B5EF4-FFF2-40B4-BE49-F238E27FC236}">
                <a16:creationId xmlns:a16="http://schemas.microsoft.com/office/drawing/2014/main" id="{B7423EA4-5D78-49CA-A4DC-2997AD13D2ED}"/>
              </a:ext>
            </a:extLst>
          </p:cNvPr>
          <p:cNvPicPr>
            <a:picLocks noChangeAspect="1"/>
          </p:cNvPicPr>
          <p:nvPr userDrawn="1"/>
        </p:nvPicPr>
        <p:blipFill>
          <a:blip r:embed="rId2"/>
          <a:stretch>
            <a:fillRect/>
          </a:stretch>
        </p:blipFill>
        <p:spPr>
          <a:xfrm>
            <a:off x="10073220" y="6218451"/>
            <a:ext cx="1483780" cy="593512"/>
          </a:xfrm>
          <a:prstGeom prst="rect">
            <a:avLst/>
          </a:prstGeom>
        </p:spPr>
      </p:pic>
    </p:spTree>
    <p:extLst>
      <p:ext uri="{BB962C8B-B14F-4D97-AF65-F5344CB8AC3E}">
        <p14:creationId xmlns:p14="http://schemas.microsoft.com/office/powerpoint/2010/main" val="3701714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a:xfrm>
            <a:off x="8218426" y="6446838"/>
            <a:ext cx="2584850" cy="365125"/>
          </a:xfrm>
          <a:prstGeom prst="rect">
            <a:avLst/>
          </a:prstGeom>
        </p:spPr>
        <p:txBody>
          <a:bodyPr/>
          <a:lstStyle/>
          <a:p>
            <a:fld id="{39667345-2558-425A-8533-9BFDBCE15005}" type="datetime1">
              <a:rPr lang="en-US" noProof="0" smtClean="0"/>
              <a:t>4/30/2024</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a:xfrm>
            <a:off x="1097279" y="6446838"/>
            <a:ext cx="6818262" cy="365125"/>
          </a:xfrm>
          <a:prstGeom prst="rect">
            <a:avLst/>
          </a:prstGeom>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0AB10FFC-D586-994D-8D3D-F4042255CB72}"/>
              </a:ext>
            </a:extLst>
          </p:cNvPr>
          <p:cNvSpPr/>
          <p:nvPr userDrawn="1"/>
        </p:nvSpPr>
        <p:spPr>
          <a:xfrm flipH="1">
            <a:off x="0" y="0"/>
            <a:ext cx="12192000"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C7B0C08A-E831-D242-B2CE-2DEB004F982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cxnSp>
        <p:nvCxnSpPr>
          <p:cNvPr id="7" name="Straight Connector 6">
            <a:extLst>
              <a:ext uri="{FF2B5EF4-FFF2-40B4-BE49-F238E27FC236}">
                <a16:creationId xmlns:a16="http://schemas.microsoft.com/office/drawing/2014/main" id="{105C2191-88F7-4148-96FD-E129F707E038}"/>
              </a:ext>
            </a:extLst>
          </p:cNvPr>
          <p:cNvCxnSpPr/>
          <p:nvPr userDrawn="1"/>
        </p:nvCxnSpPr>
        <p:spPr>
          <a:xfrm>
            <a:off x="6818393" y="999565"/>
            <a:ext cx="0" cy="4858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61FB2196-E251-5A40-86F7-6092CEBFA133}"/>
              </a:ext>
            </a:extLst>
          </p:cNvPr>
          <p:cNvSpPr>
            <a:spLocks noGrp="1"/>
          </p:cNvSpPr>
          <p:nvPr>
            <p:ph type="title" hasCustomPrompt="1"/>
          </p:nvPr>
        </p:nvSpPr>
        <p:spPr>
          <a:xfrm>
            <a:off x="635000" y="3135207"/>
            <a:ext cx="5460992" cy="587584"/>
          </a:xfrm>
          <a:prstGeom prst="rect">
            <a:avLst/>
          </a:prstGeom>
        </p:spPr>
        <p:txBody>
          <a:bodyPr vert="horz" lIns="91440" tIns="45720" rIns="91440" bIns="45720" rtlCol="0" anchor="ctr">
            <a:noAutofit/>
          </a:bodyPr>
          <a:lstStyle>
            <a:lvl1pPr algn="r">
              <a:defRPr sz="4800" cap="all" baseline="0"/>
            </a:lvl1pPr>
          </a:lstStyle>
          <a:p>
            <a:r>
              <a:rPr lang="en-US" noProof="0" dirty="0"/>
              <a:t>Title goes here</a:t>
            </a:r>
          </a:p>
        </p:txBody>
      </p:sp>
      <p:sp>
        <p:nvSpPr>
          <p:cNvPr id="12" name="Content Placeholder 3">
            <a:extLst>
              <a:ext uri="{FF2B5EF4-FFF2-40B4-BE49-F238E27FC236}">
                <a16:creationId xmlns:a16="http://schemas.microsoft.com/office/drawing/2014/main" id="{C2FACD1B-0D9C-A547-98A0-D66C341D3D74}"/>
              </a:ext>
            </a:extLst>
          </p:cNvPr>
          <p:cNvSpPr>
            <a:spLocks noGrp="1"/>
          </p:cNvSpPr>
          <p:nvPr>
            <p:ph sz="half" idx="2" hasCustomPrompt="1"/>
          </p:nvPr>
        </p:nvSpPr>
        <p:spPr>
          <a:xfrm>
            <a:off x="7540794" y="831286"/>
            <a:ext cx="4016206" cy="5195425"/>
          </a:xfrm>
        </p:spPr>
        <p:txBody>
          <a:bodyPr anchor="ctr">
            <a:normAutofit/>
          </a:bodyPr>
          <a:lstStyle>
            <a:lvl1pPr marL="342900" indent="-342900">
              <a:buClr>
                <a:schemeClr val="tx1"/>
              </a:buClr>
              <a:buFont typeface="+mj-lt"/>
              <a:buAutoNum type="arabicPeriod"/>
              <a:defRPr sz="1600">
                <a:solidFill>
                  <a:schemeClr val="tx1"/>
                </a:solidFill>
              </a:defRPr>
            </a:lvl1pPr>
            <a:lvl2pPr marL="544068" indent="-342900">
              <a:buClr>
                <a:schemeClr val="tx1"/>
              </a:buClr>
              <a:buFont typeface="+mj-lt"/>
              <a:buAutoNum type="arabicPeriod"/>
              <a:defRPr sz="1400"/>
            </a:lvl2pPr>
            <a:lvl3pPr marL="612648" indent="-228600">
              <a:buClr>
                <a:schemeClr val="tx1"/>
              </a:buClr>
              <a:buFont typeface="+mj-lt"/>
              <a:buAutoNum type="arabicPeriod"/>
              <a:defRPr sz="1100"/>
            </a:lvl3pPr>
            <a:lvl4pPr marL="795528" indent="-228600">
              <a:buClr>
                <a:schemeClr val="tx1"/>
              </a:buClr>
              <a:buFont typeface="+mj-lt"/>
              <a:buAutoNum type="arabicPeriod"/>
              <a:defRPr sz="1100"/>
            </a:lvl4pPr>
            <a:lvl5pPr marL="978408" indent="-228600">
              <a:buClr>
                <a:schemeClr val="tx1"/>
              </a:buClr>
              <a:buFont typeface="+mj-lt"/>
              <a:buAutoNum type="arabicPeriod"/>
              <a:defRPr sz="1100"/>
            </a:lvl5pPr>
          </a:lstStyle>
          <a:p>
            <a:pPr lvl="0"/>
            <a:r>
              <a:rPr lang="en-US" noProof="0"/>
              <a:t>Quote Goes Here</a:t>
            </a:r>
          </a:p>
        </p:txBody>
      </p:sp>
    </p:spTree>
    <p:extLst>
      <p:ext uri="{BB962C8B-B14F-4D97-AF65-F5344CB8AC3E}">
        <p14:creationId xmlns:p14="http://schemas.microsoft.com/office/powerpoint/2010/main" val="4184935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1552108B-1F90-0044-A7D4-0956E919F29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2" name="Title Placeholder 1"/>
          <p:cNvSpPr>
            <a:spLocks noGrp="1"/>
          </p:cNvSpPr>
          <p:nvPr>
            <p:ph type="title"/>
          </p:nvPr>
        </p:nvSpPr>
        <p:spPr>
          <a:xfrm>
            <a:off x="1097280" y="942871"/>
            <a:ext cx="10058400" cy="587584"/>
          </a:xfrm>
          <a:prstGeom prst="rect">
            <a:avLst/>
          </a:prstGeom>
        </p:spPr>
        <p:txBody>
          <a:bodyPr vert="horz" lIns="91440" tIns="45720" rIns="91440" bIns="45720" rtlCol="0" anchor="ctr">
            <a:normAutofit/>
          </a:bodyPr>
          <a:lstStyle/>
          <a:p>
            <a:r>
              <a:rPr lang="en-US" noProof="0" dirty="0"/>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9" name="Picture 8">
            <a:extLst>
              <a:ext uri="{FF2B5EF4-FFF2-40B4-BE49-F238E27FC236}">
                <a16:creationId xmlns:a16="http://schemas.microsoft.com/office/drawing/2014/main" id="{D52A7E99-02DE-41CA-B3F4-FCE2715A54BB}"/>
              </a:ext>
            </a:extLst>
          </p:cNvPr>
          <p:cNvPicPr>
            <a:picLocks noChangeAspect="1"/>
          </p:cNvPicPr>
          <p:nvPr userDrawn="1"/>
        </p:nvPicPr>
        <p:blipFill>
          <a:blip r:embed="rId14"/>
          <a:stretch>
            <a:fillRect/>
          </a:stretch>
        </p:blipFill>
        <p:spPr>
          <a:xfrm>
            <a:off x="10073220" y="6264488"/>
            <a:ext cx="1483780" cy="593512"/>
          </a:xfrm>
          <a:prstGeom prst="rect">
            <a:avLst/>
          </a:prstGeom>
        </p:spPr>
      </p:pic>
    </p:spTree>
    <p:extLst>
      <p:ext uri="{BB962C8B-B14F-4D97-AF65-F5344CB8AC3E}">
        <p14:creationId xmlns:p14="http://schemas.microsoft.com/office/powerpoint/2010/main" val="1394360962"/>
      </p:ext>
    </p:extLst>
  </p:cSld>
  <p:clrMap bg1="lt1" tx1="dk1" bg2="lt2" tx2="dk2" accent1="accent1" accent2="accent2" accent3="accent3" accent4="accent4" accent5="accent5" accent6="accent6" hlink="hlink" folHlink="folHlink"/>
  <p:sldLayoutIdLst>
    <p:sldLayoutId id="2147483674" r:id="rId1"/>
    <p:sldLayoutId id="2147483693" r:id="rId2"/>
    <p:sldLayoutId id="2147483675" r:id="rId3"/>
    <p:sldLayoutId id="2147483684" r:id="rId4"/>
    <p:sldLayoutId id="2147483678" r:id="rId5"/>
    <p:sldLayoutId id="2147483688" r:id="rId6"/>
    <p:sldLayoutId id="2147483679" r:id="rId7"/>
    <p:sldLayoutId id="2147483692" r:id="rId8"/>
    <p:sldLayoutId id="2147483691" r:id="rId9"/>
    <p:sldLayoutId id="2147483690" r:id="rId10"/>
    <p:sldLayoutId id="2147483689" r:id="rId11"/>
    <p:sldLayoutId id="2147483683" r:id="rId12"/>
  </p:sldLayoutIdLst>
  <p:hf sldNum="0" hdr="0" ftr="0" dt="0"/>
  <p:txStyles>
    <p:titleStyle>
      <a:lvl1pPr algn="l" defTabSz="914400" rtl="0" eaLnBrk="1" latinLnBrk="0" hangingPunct="1">
        <a:lnSpc>
          <a:spcPct val="90000"/>
        </a:lnSpc>
        <a:spcBef>
          <a:spcPct val="0"/>
        </a:spcBef>
        <a:buNone/>
        <a:defRPr sz="2800" kern="1200" spc="-50" baseline="0">
          <a:solidFill>
            <a:srgbClr val="091330"/>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rgbClr val="091330"/>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rgbClr val="091330"/>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rgbClr val="091330"/>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rgbClr val="091330"/>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rgbClr val="09133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hyperlink" Target="https://www.epa.gov/toxics-release-inventory-tri-program/tri-covered-industry-sectors"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hyperlink" Target="https://ordspub.epa.gov/ords/guideme_ext/f?p=guideme:home" TargetMode="External"/><Relationship Id="rId2" Type="http://schemas.openxmlformats.org/officeDocument/2006/relationships/hyperlink" Target="https://www.epa.gov/toxics-release-inventory-tri-program/reporting-tri-facilities" TargetMode="Externa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hyperlink" Target="https://enviro.epa.gov/facts/tri/form_r_search.html?" TargetMode="External"/><Relationship Id="rId4" Type="http://schemas.openxmlformats.org/officeDocument/2006/relationships/hyperlink" Target="https://www.epa.gov/air-emissions-factors-and-quantification/ap-42-compilation-air-emissions-factor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epa.gov/toxics-release-inventory-tri-program/addition-certain-pfas-tri-national-defense-authorization-act#Table"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hyperlink" Target="https://guideme.epa.gov/ords/guideme_ext/f?p=guideme:gd-title:::::title:pfas_resource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complianceplace.com/" TargetMode="External"/><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video" Target="https://www.youtube.com/embed/Fqjh6t6Hx6s" TargetMode="Externa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hyperlink" Target="http://www.epa.gov/tri/datainaction"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7AEFB0-51F2-5449-996C-73382891D2F9}"/>
              </a:ext>
            </a:extLst>
          </p:cNvPr>
          <p:cNvSpPr>
            <a:spLocks noGrp="1"/>
          </p:cNvSpPr>
          <p:nvPr>
            <p:ph type="ctrTitle"/>
          </p:nvPr>
        </p:nvSpPr>
        <p:spPr>
          <a:xfrm>
            <a:off x="910849" y="885561"/>
            <a:ext cx="10603345" cy="3566160"/>
          </a:xfrm>
        </p:spPr>
        <p:txBody>
          <a:bodyPr/>
          <a:lstStyle/>
          <a:p>
            <a:r>
              <a:rPr lang="en-US" dirty="0"/>
              <a:t>TRI Reporting – </a:t>
            </a:r>
            <a:br>
              <a:rPr lang="en-US" dirty="0"/>
            </a:br>
            <a:r>
              <a:rPr lang="en-US" sz="6000" dirty="0"/>
              <a:t>What’s New?</a:t>
            </a:r>
            <a:endParaRPr lang="en-US" dirty="0"/>
          </a:p>
        </p:txBody>
      </p:sp>
      <p:sp>
        <p:nvSpPr>
          <p:cNvPr id="5" name="Subtitle 4">
            <a:extLst>
              <a:ext uri="{FF2B5EF4-FFF2-40B4-BE49-F238E27FC236}">
                <a16:creationId xmlns:a16="http://schemas.microsoft.com/office/drawing/2014/main" id="{B0F6D6CF-8D73-6643-A348-53AAE29FD1C2}"/>
              </a:ext>
            </a:extLst>
          </p:cNvPr>
          <p:cNvSpPr>
            <a:spLocks noGrp="1"/>
          </p:cNvSpPr>
          <p:nvPr>
            <p:ph type="subTitle" idx="1"/>
          </p:nvPr>
        </p:nvSpPr>
        <p:spPr>
          <a:xfrm>
            <a:off x="945309" y="4645152"/>
            <a:ext cx="10058400" cy="1143000"/>
          </a:xfrm>
        </p:spPr>
        <p:txBody>
          <a:bodyPr/>
          <a:lstStyle/>
          <a:p>
            <a:r>
              <a:rPr lang="en-US" dirty="0"/>
              <a:t>Toxic release inventory reporting – JULY 1</a:t>
            </a:r>
          </a:p>
        </p:txBody>
      </p:sp>
      <p:pic>
        <p:nvPicPr>
          <p:cNvPr id="7" name="Picture 6">
            <a:extLst>
              <a:ext uri="{FF2B5EF4-FFF2-40B4-BE49-F238E27FC236}">
                <a16:creationId xmlns:a16="http://schemas.microsoft.com/office/drawing/2014/main" id="{B9F749D1-F77C-4DA5-AE68-29B8D976B113}"/>
              </a:ext>
            </a:extLst>
          </p:cNvPr>
          <p:cNvPicPr>
            <a:picLocks noChangeAspect="1"/>
          </p:cNvPicPr>
          <p:nvPr/>
        </p:nvPicPr>
        <p:blipFill>
          <a:blip r:embed="rId3"/>
          <a:stretch>
            <a:fillRect/>
          </a:stretch>
        </p:blipFill>
        <p:spPr>
          <a:xfrm>
            <a:off x="8802584" y="885561"/>
            <a:ext cx="2201125" cy="880450"/>
          </a:xfrm>
          <a:prstGeom prst="rect">
            <a:avLst/>
          </a:prstGeom>
        </p:spPr>
      </p:pic>
    </p:spTree>
    <p:extLst>
      <p:ext uri="{BB962C8B-B14F-4D97-AF65-F5344CB8AC3E}">
        <p14:creationId xmlns:p14="http://schemas.microsoft.com/office/powerpoint/2010/main" val="1833365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7C633-6FA1-4FBC-8E61-54FEB4587827}"/>
              </a:ext>
            </a:extLst>
          </p:cNvPr>
          <p:cNvSpPr>
            <a:spLocks noGrp="1"/>
          </p:cNvSpPr>
          <p:nvPr>
            <p:ph type="title"/>
          </p:nvPr>
        </p:nvSpPr>
        <p:spPr/>
        <p:txBody>
          <a:bodyPr>
            <a:normAutofit fontScale="90000"/>
          </a:bodyPr>
          <a:lstStyle/>
          <a:p>
            <a:r>
              <a:rPr lang="en-US" dirty="0"/>
              <a:t>Stage 1 - Company Type (Industry Sector)</a:t>
            </a:r>
          </a:p>
        </p:txBody>
      </p:sp>
      <p:sp>
        <p:nvSpPr>
          <p:cNvPr id="3" name="Content Placeholder 2">
            <a:extLst>
              <a:ext uri="{FF2B5EF4-FFF2-40B4-BE49-F238E27FC236}">
                <a16:creationId xmlns:a16="http://schemas.microsoft.com/office/drawing/2014/main" id="{EDF69AA2-97D6-4693-9E8A-BEBB49A5C6F9}"/>
              </a:ext>
            </a:extLst>
          </p:cNvPr>
          <p:cNvSpPr>
            <a:spLocks noGrp="1"/>
          </p:cNvSpPr>
          <p:nvPr>
            <p:ph sz="half" idx="2"/>
          </p:nvPr>
        </p:nvSpPr>
        <p:spPr/>
        <p:txBody>
          <a:bodyPr>
            <a:normAutofit fontScale="92500" lnSpcReduction="20000"/>
          </a:bodyPr>
          <a:lstStyle/>
          <a:p>
            <a:r>
              <a:rPr lang="en-US" dirty="0"/>
              <a:t>Only certain company types are required to report under TRI by SIC &amp; NAICS Codes.  Below are major SIC Codes covered:</a:t>
            </a:r>
          </a:p>
          <a:p>
            <a:r>
              <a:rPr lang="en-US" dirty="0"/>
              <a:t>-  10: Metal Mining (some exceptions)</a:t>
            </a:r>
          </a:p>
          <a:p>
            <a:r>
              <a:rPr lang="en-US" dirty="0"/>
              <a:t>-  12: Coal Mining (some exceptions)</a:t>
            </a:r>
          </a:p>
          <a:p>
            <a:r>
              <a:rPr lang="en-US" dirty="0"/>
              <a:t>-  1321 : Natural Gas Liquid Extraction</a:t>
            </a:r>
          </a:p>
          <a:p>
            <a:r>
              <a:rPr lang="en-US" dirty="0"/>
              <a:t>-  4911, 4931, 4939: Electric, Gas, and Sanitary Services combusting coal and/or oil to generate power for commerce	</a:t>
            </a:r>
          </a:p>
          <a:p>
            <a:r>
              <a:rPr lang="en-US" dirty="0"/>
              <a:t>-  4953: Waste handling facilities regulated under RCRA</a:t>
            </a:r>
          </a:p>
          <a:p>
            <a:r>
              <a:rPr lang="en-US" dirty="0"/>
              <a:t>-  5169: Chemical &amp; Allied Products</a:t>
            </a:r>
          </a:p>
          <a:p>
            <a:r>
              <a:rPr lang="en-US" dirty="0"/>
              <a:t>-  5171</a:t>
            </a:r>
            <a:r>
              <a:rPr lang="en-US"/>
              <a:t>: Petroleum </a:t>
            </a:r>
            <a:r>
              <a:rPr lang="en-US" dirty="0"/>
              <a:t>Bulk stations &amp; Terminals</a:t>
            </a:r>
          </a:p>
          <a:p>
            <a:r>
              <a:rPr lang="en-US" dirty="0"/>
              <a:t>-  7389: Miscellaneous Services in solvent recovery for fee</a:t>
            </a:r>
          </a:p>
          <a:p>
            <a:r>
              <a:rPr lang="en-US" dirty="0"/>
              <a:t>….and then there is SIC 20-39 (Manufacturing).</a:t>
            </a:r>
          </a:p>
        </p:txBody>
      </p:sp>
      <p:pic>
        <p:nvPicPr>
          <p:cNvPr id="5" name="Picture 4">
            <a:extLst>
              <a:ext uri="{FF2B5EF4-FFF2-40B4-BE49-F238E27FC236}">
                <a16:creationId xmlns:a16="http://schemas.microsoft.com/office/drawing/2014/main" id="{CAF6C865-9B01-E1DD-B711-0922E2B5CEB1}"/>
              </a:ext>
            </a:extLst>
          </p:cNvPr>
          <p:cNvPicPr>
            <a:picLocks noChangeAspect="1"/>
          </p:cNvPicPr>
          <p:nvPr/>
        </p:nvPicPr>
        <p:blipFill>
          <a:blip r:embed="rId3"/>
          <a:stretch>
            <a:fillRect/>
          </a:stretch>
        </p:blipFill>
        <p:spPr>
          <a:xfrm>
            <a:off x="1493333" y="1530455"/>
            <a:ext cx="3251547" cy="4064434"/>
          </a:xfrm>
          <a:prstGeom prst="rect">
            <a:avLst/>
          </a:prstGeom>
        </p:spPr>
      </p:pic>
    </p:spTree>
    <p:extLst>
      <p:ext uri="{BB962C8B-B14F-4D97-AF65-F5344CB8AC3E}">
        <p14:creationId xmlns:p14="http://schemas.microsoft.com/office/powerpoint/2010/main" val="1058768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7C633-6FA1-4FBC-8E61-54FEB4587827}"/>
              </a:ext>
            </a:extLst>
          </p:cNvPr>
          <p:cNvSpPr>
            <a:spLocks noGrp="1"/>
          </p:cNvSpPr>
          <p:nvPr>
            <p:ph type="title"/>
          </p:nvPr>
        </p:nvSpPr>
        <p:spPr>
          <a:xfrm>
            <a:off x="5443870" y="1334368"/>
            <a:ext cx="5711810" cy="587584"/>
          </a:xfrm>
        </p:spPr>
        <p:txBody>
          <a:bodyPr>
            <a:normAutofit fontScale="90000"/>
          </a:bodyPr>
          <a:lstStyle/>
          <a:p>
            <a:r>
              <a:rPr lang="en-US" dirty="0"/>
              <a:t>Stage 1 - Company Type (Industry Sector)</a:t>
            </a:r>
          </a:p>
        </p:txBody>
      </p:sp>
      <p:sp>
        <p:nvSpPr>
          <p:cNvPr id="3" name="Content Placeholder 2">
            <a:extLst>
              <a:ext uri="{FF2B5EF4-FFF2-40B4-BE49-F238E27FC236}">
                <a16:creationId xmlns:a16="http://schemas.microsoft.com/office/drawing/2014/main" id="{EDF69AA2-97D6-4693-9E8A-BEBB49A5C6F9}"/>
              </a:ext>
            </a:extLst>
          </p:cNvPr>
          <p:cNvSpPr>
            <a:spLocks noGrp="1"/>
          </p:cNvSpPr>
          <p:nvPr>
            <p:ph sz="half" idx="2"/>
          </p:nvPr>
        </p:nvSpPr>
        <p:spPr>
          <a:xfrm>
            <a:off x="5443870" y="2299054"/>
            <a:ext cx="5711810" cy="3941540"/>
          </a:xfrm>
        </p:spPr>
        <p:txBody>
          <a:bodyPr>
            <a:normAutofit/>
          </a:bodyPr>
          <a:lstStyle/>
          <a:p>
            <a:r>
              <a:rPr lang="en-US" dirty="0"/>
              <a:t>The Manufacturing Sector (SIC 20-39) has some complex aspects and exceptions for applicability.</a:t>
            </a:r>
          </a:p>
          <a:p>
            <a:r>
              <a:rPr lang="en-US" dirty="0"/>
              <a:t>From Bakeries, to Bells, to Refineries, there are many covered industries.  Usual exceptions in this category are retail versions.</a:t>
            </a:r>
          </a:p>
          <a:p>
            <a:r>
              <a:rPr lang="en-US" dirty="0"/>
              <a:t>Example:</a:t>
            </a:r>
          </a:p>
          <a:p>
            <a:pPr lvl="1"/>
            <a:r>
              <a:rPr lang="en-US" dirty="0"/>
              <a:t>NAICS 3118 (Bakeries &amp; Tortilla Manufacturing) is included, except for 311811 (Retail Bakeries)</a:t>
            </a:r>
          </a:p>
          <a:p>
            <a:r>
              <a:rPr lang="en-US" dirty="0"/>
              <a:t>EPA provides tools determining Industry Sector Applicability:</a:t>
            </a:r>
          </a:p>
          <a:p>
            <a:r>
              <a:rPr lang="en-US" dirty="0">
                <a:hlinkClick r:id="rId3"/>
              </a:rPr>
              <a:t>TRI-Covered Industry Sectors</a:t>
            </a:r>
            <a:endParaRPr lang="en-US" dirty="0"/>
          </a:p>
          <a:p>
            <a:endParaRPr lang="en-US" dirty="0"/>
          </a:p>
        </p:txBody>
      </p:sp>
      <p:pic>
        <p:nvPicPr>
          <p:cNvPr id="22" name="Picture 21">
            <a:extLst>
              <a:ext uri="{FF2B5EF4-FFF2-40B4-BE49-F238E27FC236}">
                <a16:creationId xmlns:a16="http://schemas.microsoft.com/office/drawing/2014/main" id="{430C3315-F361-79F4-1FC8-C8352A7419A8}"/>
              </a:ext>
            </a:extLst>
          </p:cNvPr>
          <p:cNvPicPr>
            <a:picLocks noChangeAspect="1"/>
          </p:cNvPicPr>
          <p:nvPr/>
        </p:nvPicPr>
        <p:blipFill>
          <a:blip r:embed="rId4"/>
          <a:stretch>
            <a:fillRect/>
          </a:stretch>
        </p:blipFill>
        <p:spPr>
          <a:xfrm>
            <a:off x="558120" y="977742"/>
            <a:ext cx="4885750" cy="4885750"/>
          </a:xfrm>
          <a:prstGeom prst="rect">
            <a:avLst/>
          </a:prstGeom>
        </p:spPr>
      </p:pic>
    </p:spTree>
    <p:extLst>
      <p:ext uri="{BB962C8B-B14F-4D97-AF65-F5344CB8AC3E}">
        <p14:creationId xmlns:p14="http://schemas.microsoft.com/office/powerpoint/2010/main" val="3597135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00900CD-B943-934F-857F-30AA913FE9D9}"/>
              </a:ext>
            </a:extLst>
          </p:cNvPr>
          <p:cNvSpPr>
            <a:spLocks noGrp="1"/>
          </p:cNvSpPr>
          <p:nvPr>
            <p:ph type="title"/>
          </p:nvPr>
        </p:nvSpPr>
        <p:spPr/>
        <p:txBody>
          <a:bodyPr/>
          <a:lstStyle/>
          <a:p>
            <a:r>
              <a:rPr lang="en-US" dirty="0"/>
              <a:t>Stage 2 – employee work hours </a:t>
            </a:r>
          </a:p>
        </p:txBody>
      </p:sp>
      <p:sp>
        <p:nvSpPr>
          <p:cNvPr id="12" name="Content Placeholder 11">
            <a:extLst>
              <a:ext uri="{FF2B5EF4-FFF2-40B4-BE49-F238E27FC236}">
                <a16:creationId xmlns:a16="http://schemas.microsoft.com/office/drawing/2014/main" id="{2A09EEBC-5E2C-D240-A5D6-6952B8392E49}"/>
              </a:ext>
            </a:extLst>
          </p:cNvPr>
          <p:cNvSpPr>
            <a:spLocks noGrp="1"/>
          </p:cNvSpPr>
          <p:nvPr>
            <p:ph sz="half" idx="2"/>
          </p:nvPr>
        </p:nvSpPr>
        <p:spPr/>
        <p:txBody>
          <a:bodyPr/>
          <a:lstStyle/>
          <a:p>
            <a:r>
              <a:rPr lang="en-US" dirty="0"/>
              <a:t>TRI applicability extends to facilities with at least 10 full-time employees (or equivalent 20,000 work hours at the site).</a:t>
            </a:r>
          </a:p>
          <a:p>
            <a:r>
              <a:rPr lang="en-US" dirty="0"/>
              <a:t>Different accounting for hours applies for:</a:t>
            </a:r>
          </a:p>
          <a:p>
            <a:pPr marL="285750" indent="-285750">
              <a:buFont typeface="Arial" panose="020B0604020202020204" pitchFamily="34" charset="0"/>
              <a:buChar char="•"/>
            </a:pPr>
            <a:r>
              <a:rPr lang="en-US" dirty="0"/>
              <a:t>Unmanned facilities</a:t>
            </a:r>
          </a:p>
          <a:p>
            <a:pPr marL="285750" indent="-285750">
              <a:buFont typeface="Arial" panose="020B0604020202020204" pitchFamily="34" charset="0"/>
              <a:buChar char="•"/>
            </a:pPr>
            <a:r>
              <a:rPr lang="en-US" dirty="0"/>
              <a:t>Personnel splitting time between facilities</a:t>
            </a:r>
          </a:p>
          <a:p>
            <a:pPr marL="285750" indent="-285750">
              <a:buFont typeface="Arial" panose="020B0604020202020204" pitchFamily="34" charset="0"/>
              <a:buChar char="•"/>
            </a:pPr>
            <a:r>
              <a:rPr lang="en-US" dirty="0"/>
              <a:t>Part-time employees</a:t>
            </a:r>
          </a:p>
        </p:txBody>
      </p:sp>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442" r="16442"/>
          <a:stretch>
            <a:fillRect/>
          </a:stretch>
        </p:blipFill>
        <p:spPr>
          <a:xfrm>
            <a:off x="6717779" y="1245248"/>
            <a:ext cx="4157295" cy="4367504"/>
          </a:xfrm>
        </p:spPr>
      </p:pic>
    </p:spTree>
    <p:extLst>
      <p:ext uri="{BB962C8B-B14F-4D97-AF65-F5344CB8AC3E}">
        <p14:creationId xmlns:p14="http://schemas.microsoft.com/office/powerpoint/2010/main" val="1088170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7C633-6FA1-4FBC-8E61-54FEB4587827}"/>
              </a:ext>
            </a:extLst>
          </p:cNvPr>
          <p:cNvSpPr>
            <a:spLocks noGrp="1"/>
          </p:cNvSpPr>
          <p:nvPr>
            <p:ph type="title"/>
          </p:nvPr>
        </p:nvSpPr>
        <p:spPr/>
        <p:txBody>
          <a:bodyPr/>
          <a:lstStyle/>
          <a:p>
            <a:r>
              <a:rPr lang="en-US" dirty="0"/>
              <a:t>Stage 3 – Handling Covered Chemicals</a:t>
            </a:r>
          </a:p>
        </p:txBody>
      </p:sp>
      <p:sp>
        <p:nvSpPr>
          <p:cNvPr id="3" name="Content Placeholder 2">
            <a:extLst>
              <a:ext uri="{FF2B5EF4-FFF2-40B4-BE49-F238E27FC236}">
                <a16:creationId xmlns:a16="http://schemas.microsoft.com/office/drawing/2014/main" id="{EDF69AA2-97D6-4693-9E8A-BEBB49A5C6F9}"/>
              </a:ext>
            </a:extLst>
          </p:cNvPr>
          <p:cNvSpPr>
            <a:spLocks noGrp="1"/>
          </p:cNvSpPr>
          <p:nvPr>
            <p:ph sz="half" idx="2"/>
          </p:nvPr>
        </p:nvSpPr>
        <p:spPr>
          <a:xfrm>
            <a:off x="5382884" y="1973589"/>
            <a:ext cx="5772796" cy="3941540"/>
          </a:xfrm>
        </p:spPr>
        <p:txBody>
          <a:bodyPr>
            <a:normAutofit lnSpcReduction="10000"/>
          </a:bodyPr>
          <a:lstStyle/>
          <a:p>
            <a:r>
              <a:rPr lang="en-US" dirty="0"/>
              <a:t>If your facility is in a qualified industrial sector AND has greater than 10 full-time equivalent employees, then you must evaluate the materials you use.</a:t>
            </a:r>
          </a:p>
          <a:p>
            <a:r>
              <a:rPr lang="en-US" dirty="0"/>
              <a:t>Covered chemicals are listed due to their ability to create a detrimental health effect upon exposure.  Chemicals are included when studies show:</a:t>
            </a:r>
          </a:p>
          <a:p>
            <a:pPr lvl="1"/>
            <a:r>
              <a:rPr lang="en-US" dirty="0"/>
              <a:t>Cancer or chronic human health effects</a:t>
            </a:r>
          </a:p>
          <a:p>
            <a:pPr lvl="1"/>
            <a:r>
              <a:rPr lang="en-US" dirty="0"/>
              <a:t>Significant adverse acute human health effects</a:t>
            </a:r>
          </a:p>
          <a:p>
            <a:pPr lvl="1"/>
            <a:r>
              <a:rPr lang="en-US" dirty="0"/>
              <a:t>Significant adverse environmental effects</a:t>
            </a:r>
          </a:p>
          <a:p>
            <a:r>
              <a:rPr lang="en-US" dirty="0"/>
              <a:t>Over </a:t>
            </a:r>
            <a:r>
              <a:rPr lang="en-US" strike="sngStrike" dirty="0"/>
              <a:t>775</a:t>
            </a:r>
            <a:r>
              <a:rPr lang="en-US" dirty="0"/>
              <a:t> </a:t>
            </a:r>
            <a:r>
              <a:rPr lang="en-US" strike="sngStrike" dirty="0"/>
              <a:t>787</a:t>
            </a:r>
            <a:r>
              <a:rPr lang="en-US" dirty="0"/>
              <a:t> 796 individually listed chemicals and 33 categories are listed.  </a:t>
            </a:r>
          </a:p>
          <a:p>
            <a:r>
              <a:rPr lang="en-US" dirty="0"/>
              <a:t>***Check your raw materials (metals, chemicals/solvents, support systems, etc.) for the presence of the chemicals***</a:t>
            </a:r>
          </a:p>
          <a:p>
            <a:endParaRPr lang="en-US" dirty="0"/>
          </a:p>
          <a:p>
            <a:endParaRPr lang="en-US" dirty="0"/>
          </a:p>
        </p:txBody>
      </p:sp>
      <p:pic>
        <p:nvPicPr>
          <p:cNvPr id="2050" name="Picture 2" descr="hazmat chemical storage"/>
          <p:cNvPicPr>
            <a:picLocks noGrp="1" noChangeAspect="1" noChangeArrowheads="1"/>
          </p:cNvPicPr>
          <p:nvPr>
            <p:ph sz="half" idx="14"/>
          </p:nvPr>
        </p:nvPicPr>
        <p:blipFill>
          <a:blip r:embed="rId3">
            <a:extLst>
              <a:ext uri="{28A0092B-C50C-407E-A947-70E740481C1C}">
                <a14:useLocalDpi xmlns:a14="http://schemas.microsoft.com/office/drawing/2010/main" val="0"/>
              </a:ext>
            </a:extLst>
          </a:blip>
          <a:srcRect/>
          <a:stretch>
            <a:fillRect/>
          </a:stretch>
        </p:blipFill>
        <p:spPr bwMode="auto">
          <a:xfrm>
            <a:off x="926390" y="2175067"/>
            <a:ext cx="4203550" cy="2810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076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7C633-6FA1-4FBC-8E61-54FEB4587827}"/>
              </a:ext>
            </a:extLst>
          </p:cNvPr>
          <p:cNvSpPr>
            <a:spLocks noGrp="1"/>
          </p:cNvSpPr>
          <p:nvPr>
            <p:ph type="title"/>
          </p:nvPr>
        </p:nvSpPr>
        <p:spPr>
          <a:xfrm>
            <a:off x="730928" y="851275"/>
            <a:ext cx="5711810" cy="587584"/>
          </a:xfrm>
        </p:spPr>
        <p:txBody>
          <a:bodyPr>
            <a:normAutofit fontScale="90000"/>
          </a:bodyPr>
          <a:lstStyle/>
          <a:p>
            <a:r>
              <a:rPr lang="en-US" dirty="0"/>
              <a:t>Stage 4 – Covered Chemical Use Quantity </a:t>
            </a:r>
          </a:p>
        </p:txBody>
      </p:sp>
      <p:sp>
        <p:nvSpPr>
          <p:cNvPr id="3" name="Content Placeholder 2">
            <a:extLst>
              <a:ext uri="{FF2B5EF4-FFF2-40B4-BE49-F238E27FC236}">
                <a16:creationId xmlns:a16="http://schemas.microsoft.com/office/drawing/2014/main" id="{EDF69AA2-97D6-4693-9E8A-BEBB49A5C6F9}"/>
              </a:ext>
            </a:extLst>
          </p:cNvPr>
          <p:cNvSpPr>
            <a:spLocks noGrp="1"/>
          </p:cNvSpPr>
          <p:nvPr>
            <p:ph sz="half" idx="2"/>
          </p:nvPr>
        </p:nvSpPr>
        <p:spPr>
          <a:xfrm>
            <a:off x="733226" y="3169111"/>
            <a:ext cx="5072192" cy="2518962"/>
          </a:xfrm>
        </p:spPr>
        <p:txBody>
          <a:bodyPr>
            <a:normAutofit fontScale="92500" lnSpcReduction="10000"/>
          </a:bodyPr>
          <a:lstStyle/>
          <a:p>
            <a:r>
              <a:rPr lang="en-US" dirty="0"/>
              <a:t>The reporting thresholds are (separate):</a:t>
            </a:r>
          </a:p>
          <a:p>
            <a:pPr lvl="1"/>
            <a:r>
              <a:rPr lang="en-US" dirty="0"/>
              <a:t>Manufacture (25,000 </a:t>
            </a:r>
            <a:r>
              <a:rPr lang="en-US" dirty="0" err="1"/>
              <a:t>lbs</a:t>
            </a:r>
            <a:r>
              <a:rPr lang="en-US" dirty="0"/>
              <a:t>):  Generating by process as product, or as process intermediary, impurity, by-product, or by import (Generated)</a:t>
            </a:r>
          </a:p>
          <a:p>
            <a:pPr lvl="1"/>
            <a:r>
              <a:rPr lang="en-US" dirty="0"/>
              <a:t>Process (25,000 pounds):  Preparation of a Section 313 chemical, after its manufacture, for distribution in commerce.  Reactant, formulation component, repackaging with distribution to commerce (remains in product)</a:t>
            </a:r>
          </a:p>
          <a:p>
            <a:pPr lvl="1"/>
            <a:r>
              <a:rPr lang="en-US" dirty="0"/>
              <a:t>Otherwise Use (10,000 pounds):  Basically, activities not included above (materials used not in final product)</a:t>
            </a:r>
          </a:p>
          <a:p>
            <a:pPr lvl="1"/>
            <a:r>
              <a:rPr lang="en-US" dirty="0"/>
              <a:t>PBT Chemicals</a:t>
            </a:r>
          </a:p>
          <a:p>
            <a:pPr marL="201168" lvl="1" indent="0">
              <a:buNone/>
            </a:pPr>
            <a:r>
              <a:rPr lang="en-US" dirty="0"/>
              <a:t>**EXCEPTION FOR PFAS &amp; CSCs &amp; QUALIFIERS**</a:t>
            </a:r>
          </a:p>
        </p:txBody>
      </p:sp>
      <p:grpSp>
        <p:nvGrpSpPr>
          <p:cNvPr id="38" name="Group 37"/>
          <p:cNvGrpSpPr/>
          <p:nvPr/>
        </p:nvGrpSpPr>
        <p:grpSpPr>
          <a:xfrm>
            <a:off x="2501496" y="974401"/>
            <a:ext cx="8811481" cy="5049177"/>
            <a:chOff x="1155776" y="942871"/>
            <a:chExt cx="8811481" cy="5049177"/>
          </a:xfrm>
        </p:grpSpPr>
        <p:pic>
          <p:nvPicPr>
            <p:cNvPr id="7" name="Picture 6">
              <a:extLst>
                <a:ext uri="{FF2B5EF4-FFF2-40B4-BE49-F238E27FC236}">
                  <a16:creationId xmlns:a16="http://schemas.microsoft.com/office/drawing/2014/main" id="{D2FB9A44-EECE-AC45-BF85-2A5C1E9E2EB9}"/>
                </a:ext>
              </a:extLst>
            </p:cNvPr>
            <p:cNvPicPr>
              <a:picLocks noChangeAspect="1"/>
            </p:cNvPicPr>
            <p:nvPr/>
          </p:nvPicPr>
          <p:blipFill>
            <a:blip r:embed="rId3"/>
            <a:stretch>
              <a:fillRect/>
            </a:stretch>
          </p:blipFill>
          <p:spPr>
            <a:xfrm>
              <a:off x="1155776" y="942871"/>
              <a:ext cx="0" cy="0"/>
            </a:xfrm>
            <a:prstGeom prst="rect">
              <a:avLst/>
            </a:prstGeom>
          </p:spPr>
        </p:pic>
        <p:sp>
          <p:nvSpPr>
            <p:cNvPr id="8" name="Rectangle 7">
              <a:extLst>
                <a:ext uri="{FF2B5EF4-FFF2-40B4-BE49-F238E27FC236}">
                  <a16:creationId xmlns:a16="http://schemas.microsoft.com/office/drawing/2014/main" id="{3E7D2D96-671E-5544-B35B-A47761CFC09C}"/>
                </a:ext>
              </a:extLst>
            </p:cNvPr>
            <p:cNvSpPr/>
            <p:nvPr/>
          </p:nvSpPr>
          <p:spPr>
            <a:xfrm rot="16200000">
              <a:off x="7543723" y="4511807"/>
              <a:ext cx="846181" cy="2114301"/>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cxnSp>
          <p:nvCxnSpPr>
            <p:cNvPr id="9" name="Straight Arrow Connector 8">
              <a:extLst>
                <a:ext uri="{FF2B5EF4-FFF2-40B4-BE49-F238E27FC236}">
                  <a16:creationId xmlns:a16="http://schemas.microsoft.com/office/drawing/2014/main" id="{E9332778-6DB0-C74B-9FF4-554795FEE37D}"/>
                </a:ext>
              </a:extLst>
            </p:cNvPr>
            <p:cNvCxnSpPr>
              <a:cxnSpLocks/>
              <a:stCxn id="24" idx="3"/>
            </p:cNvCxnSpPr>
            <p:nvPr/>
          </p:nvCxnSpPr>
          <p:spPr>
            <a:xfrm flipV="1">
              <a:off x="4588323" y="1822878"/>
              <a:ext cx="4639159" cy="10995"/>
            </a:xfrm>
            <a:prstGeom prst="straightConnector1">
              <a:avLst/>
            </a:prstGeom>
            <a:ln w="15875">
              <a:solidFill>
                <a:schemeClr val="tx1"/>
              </a:solidFill>
              <a:headEnd w="sm" len="sm"/>
              <a:tailEnd type="triangle" w="lg"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405217A-AFCE-904F-A59D-3AB4D58A1430}"/>
                </a:ext>
              </a:extLst>
            </p:cNvPr>
            <p:cNvCxnSpPr>
              <a:cxnSpLocks/>
            </p:cNvCxnSpPr>
            <p:nvPr/>
          </p:nvCxnSpPr>
          <p:spPr>
            <a:xfrm>
              <a:off x="4155290" y="2488676"/>
              <a:ext cx="5072192" cy="0"/>
            </a:xfrm>
            <a:prstGeom prst="straightConnector1">
              <a:avLst/>
            </a:prstGeom>
            <a:ln w="15875">
              <a:solidFill>
                <a:schemeClr val="tx1"/>
              </a:solidFill>
              <a:headEnd w="sm" len="sm"/>
              <a:tailEnd type="triangle" w="lg"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65486BE-56D3-E646-8895-396CD378BEC6}"/>
                </a:ext>
              </a:extLst>
            </p:cNvPr>
            <p:cNvCxnSpPr>
              <a:cxnSpLocks/>
            </p:cNvCxnSpPr>
            <p:nvPr/>
          </p:nvCxnSpPr>
          <p:spPr>
            <a:xfrm>
              <a:off x="5659394" y="3290516"/>
              <a:ext cx="3568088" cy="0"/>
            </a:xfrm>
            <a:prstGeom prst="straightConnector1">
              <a:avLst/>
            </a:prstGeom>
            <a:ln w="15875">
              <a:solidFill>
                <a:schemeClr val="tx1"/>
              </a:solidFill>
              <a:headEnd w="sm" len="sm"/>
              <a:tailEnd type="triangle" w="lg"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E3269F4-E06F-A44E-8897-384C28A9B5C6}"/>
                </a:ext>
              </a:extLst>
            </p:cNvPr>
            <p:cNvCxnSpPr>
              <a:cxnSpLocks/>
              <a:stCxn id="17" idx="2"/>
            </p:cNvCxnSpPr>
            <p:nvPr/>
          </p:nvCxnSpPr>
          <p:spPr>
            <a:xfrm>
              <a:off x="8867956" y="4409731"/>
              <a:ext cx="359526" cy="0"/>
            </a:xfrm>
            <a:prstGeom prst="straightConnector1">
              <a:avLst/>
            </a:prstGeom>
            <a:ln w="15875">
              <a:solidFill>
                <a:schemeClr val="tx1"/>
              </a:solidFill>
              <a:headEnd w="sm" len="sm"/>
              <a:tailEnd type="triangle" w="lg" len="med"/>
            </a:ln>
          </p:spPr>
          <p:style>
            <a:lnRef idx="1">
              <a:schemeClr val="accent1"/>
            </a:lnRef>
            <a:fillRef idx="0">
              <a:schemeClr val="accent1"/>
            </a:fillRef>
            <a:effectRef idx="0">
              <a:schemeClr val="accent1"/>
            </a:effectRef>
            <a:fontRef idx="minor">
              <a:schemeClr val="tx1"/>
            </a:fontRef>
          </p:style>
        </p:cxnSp>
        <p:cxnSp>
          <p:nvCxnSpPr>
            <p:cNvPr id="13" name="Straight Arrow Connector 39">
              <a:extLst>
                <a:ext uri="{FF2B5EF4-FFF2-40B4-BE49-F238E27FC236}">
                  <a16:creationId xmlns:a16="http://schemas.microsoft.com/office/drawing/2014/main" id="{CD429E87-E405-D64F-B943-DE57F51A2469}"/>
                </a:ext>
              </a:extLst>
            </p:cNvPr>
            <p:cNvCxnSpPr>
              <a:cxnSpLocks/>
            </p:cNvCxnSpPr>
            <p:nvPr/>
          </p:nvCxnSpPr>
          <p:spPr>
            <a:xfrm>
              <a:off x="4159845" y="2754878"/>
              <a:ext cx="1228476" cy="846188"/>
            </a:xfrm>
            <a:prstGeom prst="bentConnector3">
              <a:avLst>
                <a:gd name="adj1" fmla="val 50000"/>
              </a:avLst>
            </a:prstGeom>
            <a:ln w="15875">
              <a:solidFill>
                <a:schemeClr val="tx1"/>
              </a:solidFill>
              <a:headEnd w="sm" len="sm"/>
              <a:tailEnd type="triangle" w="lg" len="med"/>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19792AD-5B34-1146-87BF-126331ED58FA}"/>
                </a:ext>
              </a:extLst>
            </p:cNvPr>
            <p:cNvSpPr>
              <a:spLocks noChangeArrowheads="1"/>
            </p:cNvSpPr>
            <p:nvPr/>
          </p:nvSpPr>
          <p:spPr bwMode="auto">
            <a:xfrm>
              <a:off x="4665346" y="3621042"/>
              <a:ext cx="543381" cy="305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69" tIns="44441" rIns="90469" bIns="4444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1400" b="1" dirty="0">
                  <a:cs typeface="Arial" panose="020B0604020202020204" pitchFamily="34" charset="0"/>
                </a:rPr>
                <a:t>YES</a:t>
              </a:r>
            </a:p>
          </p:txBody>
        </p:sp>
        <p:cxnSp>
          <p:nvCxnSpPr>
            <p:cNvPr id="15" name="Straight Arrow Connector 39">
              <a:extLst>
                <a:ext uri="{FF2B5EF4-FFF2-40B4-BE49-F238E27FC236}">
                  <a16:creationId xmlns:a16="http://schemas.microsoft.com/office/drawing/2014/main" id="{F081FB9A-951E-404A-8461-FB27CEEDD339}"/>
                </a:ext>
              </a:extLst>
            </p:cNvPr>
            <p:cNvCxnSpPr>
              <a:cxnSpLocks/>
            </p:cNvCxnSpPr>
            <p:nvPr/>
          </p:nvCxnSpPr>
          <p:spPr>
            <a:xfrm>
              <a:off x="5737286" y="3551784"/>
              <a:ext cx="1228476" cy="846188"/>
            </a:xfrm>
            <a:prstGeom prst="bentConnector3">
              <a:avLst>
                <a:gd name="adj1" fmla="val 50000"/>
              </a:avLst>
            </a:prstGeom>
            <a:ln w="15875">
              <a:solidFill>
                <a:schemeClr val="tx1"/>
              </a:solidFill>
              <a:headEnd w="sm" len="sm"/>
              <a:tailEnd type="triangle" w="lg" len="med"/>
            </a:ln>
          </p:spPr>
          <p:style>
            <a:lnRef idx="1">
              <a:schemeClr val="accent1"/>
            </a:lnRef>
            <a:fillRef idx="0">
              <a:schemeClr val="accent1"/>
            </a:fillRef>
            <a:effectRef idx="0">
              <a:schemeClr val="accent1"/>
            </a:effectRef>
            <a:fontRef idx="minor">
              <a:schemeClr val="tx1"/>
            </a:fontRef>
          </p:style>
        </p:cxnSp>
        <p:cxnSp>
          <p:nvCxnSpPr>
            <p:cNvPr id="16" name="Straight Arrow Connector 39">
              <a:extLst>
                <a:ext uri="{FF2B5EF4-FFF2-40B4-BE49-F238E27FC236}">
                  <a16:creationId xmlns:a16="http://schemas.microsoft.com/office/drawing/2014/main" id="{AC8490B4-1CE6-3847-AF22-AFF7ABCF9F51}"/>
                </a:ext>
              </a:extLst>
            </p:cNvPr>
            <p:cNvCxnSpPr>
              <a:cxnSpLocks/>
            </p:cNvCxnSpPr>
            <p:nvPr/>
          </p:nvCxnSpPr>
          <p:spPr>
            <a:xfrm>
              <a:off x="2649595" y="1966608"/>
              <a:ext cx="1228476" cy="846188"/>
            </a:xfrm>
            <a:prstGeom prst="bentConnector3">
              <a:avLst>
                <a:gd name="adj1" fmla="val 50000"/>
              </a:avLst>
            </a:prstGeom>
            <a:ln w="15875">
              <a:solidFill>
                <a:schemeClr val="tx1"/>
              </a:solidFill>
              <a:headEnd w="sm" len="sm"/>
              <a:tailEnd type="triangle" w="lg" len="med"/>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2EFEDE4-41D3-CC45-8DF1-59284EC1E0CD}"/>
                </a:ext>
              </a:extLst>
            </p:cNvPr>
            <p:cNvSpPr/>
            <p:nvPr/>
          </p:nvSpPr>
          <p:spPr>
            <a:xfrm rot="16200000">
              <a:off x="7541474" y="3470204"/>
              <a:ext cx="773910" cy="1879053"/>
            </a:xfrm>
            <a:prstGeom prst="rect">
              <a:avLst/>
            </a:prstGeom>
            <a:solidFill>
              <a:srgbClr val="006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 name="Rectangle 17">
              <a:extLst>
                <a:ext uri="{FF2B5EF4-FFF2-40B4-BE49-F238E27FC236}">
                  <a16:creationId xmlns:a16="http://schemas.microsoft.com/office/drawing/2014/main" id="{3AA46BE7-67EF-5446-B725-BA8FB9D1E30B}"/>
                </a:ext>
              </a:extLst>
            </p:cNvPr>
            <p:cNvSpPr/>
            <p:nvPr/>
          </p:nvSpPr>
          <p:spPr>
            <a:xfrm rot="16200000">
              <a:off x="6063967" y="2543754"/>
              <a:ext cx="773910" cy="2116880"/>
            </a:xfrm>
            <a:prstGeom prst="rect">
              <a:avLst/>
            </a:prstGeom>
            <a:solidFill>
              <a:srgbClr val="006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 name="Rectangle 18">
              <a:extLst>
                <a:ext uri="{FF2B5EF4-FFF2-40B4-BE49-F238E27FC236}">
                  <a16:creationId xmlns:a16="http://schemas.microsoft.com/office/drawing/2014/main" id="{E8827041-F4F1-8749-9F79-4C367AF3DE01}"/>
                </a:ext>
              </a:extLst>
            </p:cNvPr>
            <p:cNvSpPr/>
            <p:nvPr/>
          </p:nvSpPr>
          <p:spPr>
            <a:xfrm rot="16200000">
              <a:off x="4560987" y="1713026"/>
              <a:ext cx="773910" cy="2116880"/>
            </a:xfrm>
            <a:prstGeom prst="rect">
              <a:avLst/>
            </a:prstGeom>
            <a:solidFill>
              <a:srgbClr val="006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 name="Rectangle 19">
              <a:extLst>
                <a:ext uri="{FF2B5EF4-FFF2-40B4-BE49-F238E27FC236}">
                  <a16:creationId xmlns:a16="http://schemas.microsoft.com/office/drawing/2014/main" id="{931B7124-90D9-8645-852C-8C08D1989ABF}"/>
                </a:ext>
              </a:extLst>
            </p:cNvPr>
            <p:cNvSpPr/>
            <p:nvPr/>
          </p:nvSpPr>
          <p:spPr>
            <a:xfrm rot="16200000">
              <a:off x="3050989" y="782883"/>
              <a:ext cx="957794" cy="2116880"/>
            </a:xfrm>
            <a:prstGeom prst="rect">
              <a:avLst/>
            </a:prstGeom>
            <a:solidFill>
              <a:srgbClr val="006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21" name="Picture 20">
              <a:extLst>
                <a:ext uri="{FF2B5EF4-FFF2-40B4-BE49-F238E27FC236}">
                  <a16:creationId xmlns:a16="http://schemas.microsoft.com/office/drawing/2014/main" id="{75C5D34F-5BB3-954F-B2D1-08C6DA0B30EC}"/>
                </a:ext>
              </a:extLst>
            </p:cNvPr>
            <p:cNvPicPr>
              <a:picLocks noChangeAspect="1"/>
            </p:cNvPicPr>
            <p:nvPr/>
          </p:nvPicPr>
          <p:blipFill>
            <a:blip r:embed="rId3"/>
            <a:stretch>
              <a:fillRect/>
            </a:stretch>
          </p:blipFill>
          <p:spPr>
            <a:xfrm>
              <a:off x="1155776" y="942871"/>
              <a:ext cx="0" cy="0"/>
            </a:xfrm>
            <a:prstGeom prst="rect">
              <a:avLst/>
            </a:prstGeom>
          </p:spPr>
        </p:pic>
        <p:sp>
          <p:nvSpPr>
            <p:cNvPr id="22" name="Rectangle 21">
              <a:extLst>
                <a:ext uri="{FF2B5EF4-FFF2-40B4-BE49-F238E27FC236}">
                  <a16:creationId xmlns:a16="http://schemas.microsoft.com/office/drawing/2014/main" id="{34BC8A82-3D22-2D4C-B6C7-901700A99184}"/>
                </a:ext>
              </a:extLst>
            </p:cNvPr>
            <p:cNvSpPr>
              <a:spLocks noChangeArrowheads="1"/>
            </p:cNvSpPr>
            <p:nvPr/>
          </p:nvSpPr>
          <p:spPr bwMode="auto">
            <a:xfrm>
              <a:off x="9227482" y="942871"/>
              <a:ext cx="739775" cy="3733800"/>
            </a:xfrm>
            <a:prstGeom prst="rect">
              <a:avLst/>
            </a:prstGeom>
            <a:solidFill>
              <a:schemeClr val="bg1">
                <a:lumMod val="50000"/>
              </a:schemeClr>
            </a:solidFill>
            <a:ln w="12700">
              <a:solidFill>
                <a:schemeClr val="bg1"/>
              </a:solidFill>
              <a:miter lim="800000"/>
              <a:headEnd/>
              <a:tailEnd/>
            </a:ln>
            <a:effectLst/>
          </p:spPr>
          <p:txBody>
            <a:bodyPr wrap="none" lIns="91421" tIns="45710" rIns="91421" bIns="4571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tLang="en-US" dirty="0"/>
            </a:p>
          </p:txBody>
        </p:sp>
        <p:sp>
          <p:nvSpPr>
            <p:cNvPr id="23" name="Rectangle 22">
              <a:extLst>
                <a:ext uri="{FF2B5EF4-FFF2-40B4-BE49-F238E27FC236}">
                  <a16:creationId xmlns:a16="http://schemas.microsoft.com/office/drawing/2014/main" id="{31110720-554C-5049-BD9E-649A4341FB0E}"/>
                </a:ext>
              </a:extLst>
            </p:cNvPr>
            <p:cNvSpPr>
              <a:spLocks noChangeArrowheads="1"/>
            </p:cNvSpPr>
            <p:nvPr/>
          </p:nvSpPr>
          <p:spPr bwMode="auto">
            <a:xfrm rot="5400000">
              <a:off x="8967492" y="2490101"/>
              <a:ext cx="1292561" cy="582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69" tIns="44441" rIns="90469" bIns="4444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3200" b="1" dirty="0">
                  <a:solidFill>
                    <a:schemeClr val="bg1"/>
                  </a:solidFill>
                  <a:cs typeface="Arial" panose="020B0604020202020204" pitchFamily="34" charset="0"/>
                </a:rPr>
                <a:t>STOP</a:t>
              </a:r>
            </a:p>
          </p:txBody>
        </p:sp>
        <p:sp>
          <p:nvSpPr>
            <p:cNvPr id="24" name="AutoShape 24">
              <a:extLst>
                <a:ext uri="{FF2B5EF4-FFF2-40B4-BE49-F238E27FC236}">
                  <a16:creationId xmlns:a16="http://schemas.microsoft.com/office/drawing/2014/main" id="{2008AABC-69E8-1A4B-9DE7-AFA3EEA0E95A}"/>
                </a:ext>
              </a:extLst>
            </p:cNvPr>
            <p:cNvSpPr>
              <a:spLocks noChangeArrowheads="1"/>
            </p:cNvSpPr>
            <p:nvPr/>
          </p:nvSpPr>
          <p:spPr bwMode="auto">
            <a:xfrm>
              <a:off x="2461465" y="1221891"/>
              <a:ext cx="2126858" cy="1223963"/>
            </a:xfrm>
            <a:prstGeom prst="diamond">
              <a:avLst/>
            </a:prstGeom>
            <a:noFill/>
            <a:ln w="12700">
              <a:noFill/>
              <a:miter lim="800000"/>
              <a:headEnd/>
              <a:tailEnd/>
            </a:ln>
            <a:effectLst/>
          </p:spPr>
          <p:txBody>
            <a:bodyPr wrap="none" lIns="90469" tIns="44441" rIns="90469" bIns="44441"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1300" b="1" dirty="0">
                  <a:solidFill>
                    <a:schemeClr val="bg1"/>
                  </a:solidFill>
                  <a:latin typeface="Arial" panose="020B0604020202020204" pitchFamily="34" charset="0"/>
                  <a:cs typeface="Arial" panose="020B0604020202020204" pitchFamily="34" charset="0"/>
                </a:rPr>
                <a:t>Covered Primary </a:t>
              </a:r>
            </a:p>
            <a:p>
              <a:pPr algn="ctr"/>
              <a:r>
                <a:rPr lang="en-US" altLang="en-US" sz="1300" b="1" dirty="0">
                  <a:solidFill>
                    <a:schemeClr val="bg1"/>
                  </a:solidFill>
                  <a:latin typeface="Arial" panose="020B0604020202020204" pitchFamily="34" charset="0"/>
                  <a:cs typeface="Arial" panose="020B0604020202020204" pitchFamily="34" charset="0"/>
                </a:rPr>
                <a:t>NAICS Code(s) or </a:t>
              </a:r>
            </a:p>
            <a:p>
              <a:pPr algn="ctr"/>
              <a:r>
                <a:rPr lang="en-US" altLang="en-US" sz="1300" b="1" dirty="0">
                  <a:solidFill>
                    <a:schemeClr val="bg1"/>
                  </a:solidFill>
                  <a:latin typeface="Arial" panose="020B0604020202020204" pitchFamily="34" charset="0"/>
                  <a:cs typeface="Arial" panose="020B0604020202020204" pitchFamily="34" charset="0"/>
                </a:rPr>
                <a:t>Federal Facility?</a:t>
              </a:r>
            </a:p>
          </p:txBody>
        </p:sp>
        <p:sp>
          <p:nvSpPr>
            <p:cNvPr id="25" name="AutoShape 25">
              <a:extLst>
                <a:ext uri="{FF2B5EF4-FFF2-40B4-BE49-F238E27FC236}">
                  <a16:creationId xmlns:a16="http://schemas.microsoft.com/office/drawing/2014/main" id="{85279DEA-4542-0B4E-8867-848BF50EBCDB}"/>
                </a:ext>
              </a:extLst>
            </p:cNvPr>
            <p:cNvSpPr>
              <a:spLocks noChangeArrowheads="1"/>
            </p:cNvSpPr>
            <p:nvPr/>
          </p:nvSpPr>
          <p:spPr bwMode="auto">
            <a:xfrm>
              <a:off x="3909265" y="2342099"/>
              <a:ext cx="2063678" cy="880002"/>
            </a:xfrm>
            <a:prstGeom prst="diamond">
              <a:avLst/>
            </a:prstGeom>
            <a:noFill/>
            <a:ln w="12700">
              <a:noFill/>
              <a:miter lim="800000"/>
              <a:headEnd/>
              <a:tailEnd/>
            </a:ln>
            <a:effectLst/>
          </p:spPr>
          <p:txBody>
            <a:bodyPr wrap="none" lIns="90469" tIns="44441" rIns="90469" bIns="44441"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1300" b="1" dirty="0">
                  <a:solidFill>
                    <a:schemeClr val="bg1"/>
                  </a:solidFill>
                  <a:latin typeface="Arial" panose="020B0604020202020204" pitchFamily="34" charset="0"/>
                  <a:cs typeface="Arial" panose="020B0604020202020204" pitchFamily="34" charset="0"/>
                </a:rPr>
                <a:t>Ten Employees?</a:t>
              </a:r>
            </a:p>
            <a:p>
              <a:pPr algn="ctr"/>
              <a:r>
                <a:rPr lang="en-US" altLang="en-US" sz="1300" b="1" dirty="0">
                  <a:solidFill>
                    <a:schemeClr val="bg1"/>
                  </a:solidFill>
                  <a:latin typeface="Arial" panose="020B0604020202020204" pitchFamily="34" charset="0"/>
                  <a:cs typeface="Arial" panose="020B0604020202020204" pitchFamily="34" charset="0"/>
                </a:rPr>
                <a:t>(20,000 hours/year</a:t>
              </a:r>
              <a:r>
                <a:rPr lang="en-US" altLang="en-US" sz="1300" b="1" dirty="0">
                  <a:solidFill>
                    <a:schemeClr val="bg1"/>
                  </a:solidFill>
                  <a:latin typeface="Futura Bk BT"/>
                </a:rPr>
                <a:t>)</a:t>
              </a:r>
            </a:p>
          </p:txBody>
        </p:sp>
        <p:sp>
          <p:nvSpPr>
            <p:cNvPr id="26" name="AutoShape 26">
              <a:extLst>
                <a:ext uri="{FF2B5EF4-FFF2-40B4-BE49-F238E27FC236}">
                  <a16:creationId xmlns:a16="http://schemas.microsoft.com/office/drawing/2014/main" id="{39DB0795-B640-C845-B945-46C60D2F56DF}"/>
                </a:ext>
              </a:extLst>
            </p:cNvPr>
            <p:cNvSpPr>
              <a:spLocks noChangeArrowheads="1"/>
            </p:cNvSpPr>
            <p:nvPr/>
          </p:nvSpPr>
          <p:spPr bwMode="auto">
            <a:xfrm>
              <a:off x="5399225" y="3225157"/>
              <a:ext cx="2057401" cy="689965"/>
            </a:xfrm>
            <a:prstGeom prst="diamond">
              <a:avLst/>
            </a:prstGeom>
            <a:noFill/>
            <a:ln w="12700">
              <a:noFill/>
              <a:miter lim="800000"/>
              <a:headEnd/>
              <a:tailEnd/>
            </a:ln>
            <a:effectLst/>
          </p:spPr>
          <p:txBody>
            <a:bodyPr wrap="none" lIns="90469" tIns="44441" rIns="90469" bIns="44441"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1300" b="1" dirty="0">
                  <a:solidFill>
                    <a:schemeClr val="bg1"/>
                  </a:solidFill>
                  <a:latin typeface="Arial" panose="020B0604020202020204" pitchFamily="34" charset="0"/>
                  <a:cs typeface="Arial" panose="020B0604020202020204" pitchFamily="34" charset="0"/>
                </a:rPr>
                <a:t>MPOU* Section 313</a:t>
              </a:r>
            </a:p>
            <a:p>
              <a:pPr algn="ctr"/>
              <a:r>
                <a:rPr lang="en-US" altLang="en-US" sz="1300" b="1" dirty="0">
                  <a:solidFill>
                    <a:schemeClr val="bg1"/>
                  </a:solidFill>
                  <a:latin typeface="Arial" panose="020B0604020202020204" pitchFamily="34" charset="0"/>
                  <a:cs typeface="Arial" panose="020B0604020202020204" pitchFamily="34" charset="0"/>
                </a:rPr>
                <a:t>Chemicals?</a:t>
              </a:r>
              <a:endParaRPr lang="en-US" altLang="en-US" sz="1300" b="1" dirty="0">
                <a:solidFill>
                  <a:srgbClr val="003F6C"/>
                </a:solidFill>
                <a:latin typeface="Futura Bk BT"/>
              </a:endParaRPr>
            </a:p>
          </p:txBody>
        </p:sp>
        <p:sp>
          <p:nvSpPr>
            <p:cNvPr id="27" name="AutoShape 27">
              <a:extLst>
                <a:ext uri="{FF2B5EF4-FFF2-40B4-BE49-F238E27FC236}">
                  <a16:creationId xmlns:a16="http://schemas.microsoft.com/office/drawing/2014/main" id="{0858E399-1EF9-CB43-B780-5E00B81BF03D}"/>
                </a:ext>
              </a:extLst>
            </p:cNvPr>
            <p:cNvSpPr>
              <a:spLocks noChangeArrowheads="1"/>
            </p:cNvSpPr>
            <p:nvPr/>
          </p:nvSpPr>
          <p:spPr bwMode="auto">
            <a:xfrm>
              <a:off x="6786168" y="4045968"/>
              <a:ext cx="2300589" cy="717488"/>
            </a:xfrm>
            <a:prstGeom prst="diamond">
              <a:avLst/>
            </a:prstGeom>
            <a:noFill/>
            <a:ln w="12700">
              <a:noFill/>
              <a:miter lim="800000"/>
              <a:headEnd/>
              <a:tailEnd/>
            </a:ln>
            <a:effectLst/>
          </p:spPr>
          <p:txBody>
            <a:bodyPr wrap="none" lIns="90469" tIns="44441" rIns="90469" bIns="44441"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1300" b="1" dirty="0">
                  <a:solidFill>
                    <a:schemeClr val="bg1"/>
                  </a:solidFill>
                  <a:latin typeface="Arial" panose="020B0604020202020204" pitchFamily="34" charset="0"/>
                  <a:cs typeface="Arial" panose="020B0604020202020204" pitchFamily="34" charset="0"/>
                </a:rPr>
                <a:t>MPOU* Thresholds</a:t>
              </a:r>
            </a:p>
            <a:p>
              <a:pPr algn="ctr"/>
              <a:r>
                <a:rPr lang="en-US" altLang="en-US" sz="1300" b="1" dirty="0">
                  <a:solidFill>
                    <a:schemeClr val="bg1"/>
                  </a:solidFill>
                  <a:latin typeface="Arial" panose="020B0604020202020204" pitchFamily="34" charset="0"/>
                  <a:cs typeface="Arial" panose="020B0604020202020204" pitchFamily="34" charset="0"/>
                </a:rPr>
                <a:t>Exceeded?</a:t>
              </a:r>
              <a:endParaRPr lang="en-US" altLang="en-US" sz="1300" b="1" dirty="0">
                <a:solidFill>
                  <a:srgbClr val="003F6C"/>
                </a:solidFill>
                <a:latin typeface="Futura Bk BT"/>
              </a:endParaRPr>
            </a:p>
          </p:txBody>
        </p:sp>
        <p:sp>
          <p:nvSpPr>
            <p:cNvPr id="28" name="Rectangle 27">
              <a:extLst>
                <a:ext uri="{FF2B5EF4-FFF2-40B4-BE49-F238E27FC236}">
                  <a16:creationId xmlns:a16="http://schemas.microsoft.com/office/drawing/2014/main" id="{65D75952-CE47-914C-9E3C-5F7FD642B6A9}"/>
                </a:ext>
              </a:extLst>
            </p:cNvPr>
            <p:cNvSpPr>
              <a:spLocks noChangeArrowheads="1"/>
            </p:cNvSpPr>
            <p:nvPr/>
          </p:nvSpPr>
          <p:spPr bwMode="auto">
            <a:xfrm>
              <a:off x="6972454" y="5292162"/>
              <a:ext cx="2102626" cy="58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1600" b="1" dirty="0">
                  <a:solidFill>
                    <a:schemeClr val="bg1"/>
                  </a:solidFill>
                  <a:cs typeface="Arial" panose="020B0604020202020204" pitchFamily="34" charset="0"/>
                </a:rPr>
                <a:t>Reporting is Required</a:t>
              </a:r>
            </a:p>
          </p:txBody>
        </p:sp>
        <p:sp>
          <p:nvSpPr>
            <p:cNvPr id="29" name="Rectangle 28">
              <a:extLst>
                <a:ext uri="{FF2B5EF4-FFF2-40B4-BE49-F238E27FC236}">
                  <a16:creationId xmlns:a16="http://schemas.microsoft.com/office/drawing/2014/main" id="{C3A130EF-DF3A-0D4E-B3A3-A0BD36511865}"/>
                </a:ext>
              </a:extLst>
            </p:cNvPr>
            <p:cNvSpPr>
              <a:spLocks noChangeArrowheads="1"/>
            </p:cNvSpPr>
            <p:nvPr/>
          </p:nvSpPr>
          <p:spPr bwMode="auto">
            <a:xfrm>
              <a:off x="7552911" y="4854528"/>
              <a:ext cx="543381" cy="305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69" tIns="44441" rIns="90469" bIns="4444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1400" b="1" dirty="0">
                  <a:cs typeface="Arial" panose="020B0604020202020204" pitchFamily="34" charset="0"/>
                </a:rPr>
                <a:t>YES</a:t>
              </a:r>
            </a:p>
          </p:txBody>
        </p:sp>
        <p:sp>
          <p:nvSpPr>
            <p:cNvPr id="30" name="Rectangle 29">
              <a:extLst>
                <a:ext uri="{FF2B5EF4-FFF2-40B4-BE49-F238E27FC236}">
                  <a16:creationId xmlns:a16="http://schemas.microsoft.com/office/drawing/2014/main" id="{9D6943A5-B775-4848-AF25-D45DADF1421B}"/>
                </a:ext>
              </a:extLst>
            </p:cNvPr>
            <p:cNvSpPr>
              <a:spLocks noChangeArrowheads="1"/>
            </p:cNvSpPr>
            <p:nvPr/>
          </p:nvSpPr>
          <p:spPr bwMode="auto">
            <a:xfrm>
              <a:off x="6242787" y="4417948"/>
              <a:ext cx="543381" cy="305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69" tIns="44441" rIns="90469" bIns="4444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1400" b="1" dirty="0">
                  <a:cs typeface="Arial" panose="020B0604020202020204" pitchFamily="34" charset="0"/>
                </a:rPr>
                <a:t>YES</a:t>
              </a:r>
            </a:p>
          </p:txBody>
        </p:sp>
        <p:sp>
          <p:nvSpPr>
            <p:cNvPr id="31" name="Rectangle 30">
              <a:extLst>
                <a:ext uri="{FF2B5EF4-FFF2-40B4-BE49-F238E27FC236}">
                  <a16:creationId xmlns:a16="http://schemas.microsoft.com/office/drawing/2014/main" id="{25AA47C3-310B-BB40-B80D-EE9016823319}"/>
                </a:ext>
              </a:extLst>
            </p:cNvPr>
            <p:cNvSpPr>
              <a:spLocks noChangeArrowheads="1"/>
            </p:cNvSpPr>
            <p:nvPr/>
          </p:nvSpPr>
          <p:spPr bwMode="auto">
            <a:xfrm>
              <a:off x="3084312" y="2849145"/>
              <a:ext cx="543381" cy="305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69" tIns="44441" rIns="90469" bIns="4444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1400" b="1" dirty="0">
                  <a:cs typeface="Arial" panose="020B0604020202020204" pitchFamily="34" charset="0"/>
                </a:rPr>
                <a:t>YES</a:t>
              </a:r>
            </a:p>
          </p:txBody>
        </p:sp>
        <p:sp>
          <p:nvSpPr>
            <p:cNvPr id="32" name="Rectangle 31">
              <a:extLst>
                <a:ext uri="{FF2B5EF4-FFF2-40B4-BE49-F238E27FC236}">
                  <a16:creationId xmlns:a16="http://schemas.microsoft.com/office/drawing/2014/main" id="{05A7372E-6544-9042-B3B1-33550F916489}"/>
                </a:ext>
              </a:extLst>
            </p:cNvPr>
            <p:cNvSpPr>
              <a:spLocks noChangeArrowheads="1"/>
            </p:cNvSpPr>
            <p:nvPr/>
          </p:nvSpPr>
          <p:spPr bwMode="auto">
            <a:xfrm>
              <a:off x="5652003" y="1490870"/>
              <a:ext cx="452010" cy="305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69" tIns="44441" rIns="90469" bIns="4444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1400" b="1" dirty="0">
                  <a:cs typeface="Arial" panose="020B0604020202020204" pitchFamily="34" charset="0"/>
                </a:rPr>
                <a:t>NO</a:t>
              </a:r>
            </a:p>
          </p:txBody>
        </p:sp>
        <p:sp>
          <p:nvSpPr>
            <p:cNvPr id="33" name="Rectangle 32">
              <a:extLst>
                <a:ext uri="{FF2B5EF4-FFF2-40B4-BE49-F238E27FC236}">
                  <a16:creationId xmlns:a16="http://schemas.microsoft.com/office/drawing/2014/main" id="{4290EF93-3E3E-E745-870D-29CB58E4D1B0}"/>
                </a:ext>
              </a:extLst>
            </p:cNvPr>
            <p:cNvSpPr>
              <a:spLocks noChangeArrowheads="1"/>
            </p:cNvSpPr>
            <p:nvPr/>
          </p:nvSpPr>
          <p:spPr bwMode="auto">
            <a:xfrm>
              <a:off x="6513753" y="2247662"/>
              <a:ext cx="452009" cy="305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69" tIns="44441" rIns="90469" bIns="4444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1400" b="1" dirty="0">
                  <a:cs typeface="Arial" panose="020B0604020202020204" pitchFamily="34" charset="0"/>
                </a:rPr>
                <a:t>NO</a:t>
              </a:r>
            </a:p>
          </p:txBody>
        </p:sp>
        <p:sp>
          <p:nvSpPr>
            <p:cNvPr id="34" name="Rectangle 33">
              <a:extLst>
                <a:ext uri="{FF2B5EF4-FFF2-40B4-BE49-F238E27FC236}">
                  <a16:creationId xmlns:a16="http://schemas.microsoft.com/office/drawing/2014/main" id="{58AAD9EF-A3EF-6F42-A02F-89907E3A7A67}"/>
                </a:ext>
              </a:extLst>
            </p:cNvPr>
            <p:cNvSpPr>
              <a:spLocks noChangeArrowheads="1"/>
            </p:cNvSpPr>
            <p:nvPr/>
          </p:nvSpPr>
          <p:spPr bwMode="auto">
            <a:xfrm>
              <a:off x="7606173" y="3003990"/>
              <a:ext cx="452009" cy="305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69" tIns="44441" rIns="90469" bIns="4444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1400" b="1" dirty="0">
                  <a:cs typeface="Arial" panose="020B0604020202020204" pitchFamily="34" charset="0"/>
                </a:rPr>
                <a:t>NO</a:t>
              </a:r>
            </a:p>
          </p:txBody>
        </p:sp>
        <p:sp>
          <p:nvSpPr>
            <p:cNvPr id="35" name="Rectangle 34">
              <a:extLst>
                <a:ext uri="{FF2B5EF4-FFF2-40B4-BE49-F238E27FC236}">
                  <a16:creationId xmlns:a16="http://schemas.microsoft.com/office/drawing/2014/main" id="{0AA102BF-360B-704C-AAB7-C40B7EFD0E5C}"/>
                </a:ext>
              </a:extLst>
            </p:cNvPr>
            <p:cNvSpPr>
              <a:spLocks noChangeArrowheads="1"/>
            </p:cNvSpPr>
            <p:nvPr/>
          </p:nvSpPr>
          <p:spPr bwMode="auto">
            <a:xfrm>
              <a:off x="8571955" y="3785413"/>
              <a:ext cx="452009" cy="305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69" tIns="44441" rIns="90469" bIns="4444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1400" b="1" dirty="0">
                  <a:cs typeface="Arial" panose="020B0604020202020204" pitchFamily="34" charset="0"/>
                </a:rPr>
                <a:t>NO</a:t>
              </a:r>
            </a:p>
          </p:txBody>
        </p:sp>
        <p:cxnSp>
          <p:nvCxnSpPr>
            <p:cNvPr id="36" name="Straight Arrow Connector 35">
              <a:extLst>
                <a:ext uri="{FF2B5EF4-FFF2-40B4-BE49-F238E27FC236}">
                  <a16:creationId xmlns:a16="http://schemas.microsoft.com/office/drawing/2014/main" id="{64556898-7C41-B247-8713-422AD39D964C}"/>
                </a:ext>
              </a:extLst>
            </p:cNvPr>
            <p:cNvCxnSpPr>
              <a:cxnSpLocks/>
            </p:cNvCxnSpPr>
            <p:nvPr/>
          </p:nvCxnSpPr>
          <p:spPr>
            <a:xfrm>
              <a:off x="8102007" y="4798205"/>
              <a:ext cx="0" cy="347662"/>
            </a:xfrm>
            <a:prstGeom prst="straightConnector1">
              <a:avLst/>
            </a:prstGeom>
            <a:ln w="15875">
              <a:solidFill>
                <a:schemeClr val="tx1"/>
              </a:solidFill>
              <a:headEnd w="sm" len="sm"/>
              <a:tailEnd type="triangle" w="lg" len="me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5EF6E08C-9799-B644-AE60-CA35CA4D8D95}"/>
                </a:ext>
              </a:extLst>
            </p:cNvPr>
            <p:cNvSpPr>
              <a:spLocks noChangeArrowheads="1"/>
            </p:cNvSpPr>
            <p:nvPr/>
          </p:nvSpPr>
          <p:spPr bwMode="auto">
            <a:xfrm>
              <a:off x="2813611" y="5615598"/>
              <a:ext cx="4790232" cy="35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ct val="40000"/>
                </a:spcBef>
                <a:buSzPct val="75000"/>
              </a:pPr>
              <a:r>
                <a:rPr lang="en-US" altLang="en-US" sz="1300" b="1" dirty="0">
                  <a:solidFill>
                    <a:srgbClr val="006CB6"/>
                  </a:solidFill>
                </a:rPr>
                <a:t>*</a:t>
              </a:r>
              <a:r>
                <a:rPr lang="en-US" altLang="en-US" sz="1300" i="1" dirty="0">
                  <a:solidFill>
                    <a:srgbClr val="006CB6"/>
                  </a:solidFill>
                </a:rPr>
                <a:t>MPOU = Manufacturing, Processing, and Otherwise Use</a:t>
              </a:r>
            </a:p>
          </p:txBody>
        </p:sp>
      </p:grpSp>
    </p:spTree>
    <p:extLst>
      <p:ext uri="{BB962C8B-B14F-4D97-AF65-F5344CB8AC3E}">
        <p14:creationId xmlns:p14="http://schemas.microsoft.com/office/powerpoint/2010/main" val="1855375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00900CD-B943-934F-857F-30AA913FE9D9}"/>
              </a:ext>
            </a:extLst>
          </p:cNvPr>
          <p:cNvSpPr>
            <a:spLocks noGrp="1"/>
          </p:cNvSpPr>
          <p:nvPr>
            <p:ph type="title"/>
          </p:nvPr>
        </p:nvSpPr>
        <p:spPr>
          <a:xfrm>
            <a:off x="1195754" y="589188"/>
            <a:ext cx="4157296" cy="1292750"/>
          </a:xfrm>
        </p:spPr>
        <p:txBody>
          <a:bodyPr/>
          <a:lstStyle/>
          <a:p>
            <a:r>
              <a:rPr lang="en-US" dirty="0"/>
              <a:t>Stage 05 – applicability determination</a:t>
            </a:r>
          </a:p>
        </p:txBody>
      </p:sp>
      <p:sp>
        <p:nvSpPr>
          <p:cNvPr id="12" name="Content Placeholder 11">
            <a:extLst>
              <a:ext uri="{FF2B5EF4-FFF2-40B4-BE49-F238E27FC236}">
                <a16:creationId xmlns:a16="http://schemas.microsoft.com/office/drawing/2014/main" id="{2A09EEBC-5E2C-D240-A5D6-6952B8392E49}"/>
              </a:ext>
            </a:extLst>
          </p:cNvPr>
          <p:cNvSpPr>
            <a:spLocks noGrp="1"/>
          </p:cNvSpPr>
          <p:nvPr>
            <p:ph sz="half" idx="2"/>
          </p:nvPr>
        </p:nvSpPr>
        <p:spPr>
          <a:xfrm>
            <a:off x="1195754" y="1833085"/>
            <a:ext cx="4728796" cy="4257164"/>
          </a:xfrm>
        </p:spPr>
        <p:txBody>
          <a:bodyPr>
            <a:normAutofit/>
          </a:bodyPr>
          <a:lstStyle/>
          <a:p>
            <a:r>
              <a:rPr lang="en-US" dirty="0"/>
              <a:t>Information needed to evaluate use against reporting thresholds:</a:t>
            </a:r>
          </a:p>
          <a:p>
            <a:pPr lvl="1"/>
            <a:r>
              <a:rPr lang="en-US" dirty="0"/>
              <a:t>Calendar year quantities of materials purchased/used/generated/manufactured</a:t>
            </a:r>
          </a:p>
          <a:p>
            <a:pPr lvl="1"/>
            <a:r>
              <a:rPr lang="en-US" dirty="0"/>
              <a:t>SDSs for chemicals and raw materials</a:t>
            </a:r>
          </a:p>
          <a:p>
            <a:pPr lvl="1"/>
            <a:r>
              <a:rPr lang="en-US" dirty="0"/>
              <a:t>Understanding of processes utilizing covered chemicals (to categorize as Manufacture, Process or Otherwise Use)</a:t>
            </a:r>
          </a:p>
          <a:p>
            <a:r>
              <a:rPr lang="en-US" dirty="0"/>
              <a:t>For each covered chemical handled, a documented determination should be made (even if you don’t have to report all chemicals).  CHECK GUIDANCE</a:t>
            </a:r>
          </a:p>
          <a:p>
            <a:r>
              <a:rPr lang="en-US" dirty="0"/>
              <a:t>If no report necessary, you are done!</a:t>
            </a:r>
          </a:p>
          <a:p>
            <a:r>
              <a:rPr lang="en-US" dirty="0"/>
              <a:t>If a report is necessary, move on to reporting…</a:t>
            </a:r>
          </a:p>
        </p:txBody>
      </p:sp>
      <p:pic>
        <p:nvPicPr>
          <p:cNvPr id="4" name="Picture 3">
            <a:extLst>
              <a:ext uri="{FF2B5EF4-FFF2-40B4-BE49-F238E27FC236}">
                <a16:creationId xmlns:a16="http://schemas.microsoft.com/office/drawing/2014/main" id="{E8CEAA9D-B208-24D7-C528-675E68CCD4ED}"/>
              </a:ext>
            </a:extLst>
          </p:cNvPr>
          <p:cNvPicPr>
            <a:picLocks noChangeAspect="1"/>
          </p:cNvPicPr>
          <p:nvPr/>
        </p:nvPicPr>
        <p:blipFill>
          <a:blip r:embed="rId3"/>
          <a:stretch>
            <a:fillRect/>
          </a:stretch>
        </p:blipFill>
        <p:spPr>
          <a:xfrm>
            <a:off x="6486182" y="1881938"/>
            <a:ext cx="4781086" cy="3189162"/>
          </a:xfrm>
          <a:prstGeom prst="rect">
            <a:avLst/>
          </a:prstGeom>
        </p:spPr>
      </p:pic>
    </p:spTree>
    <p:extLst>
      <p:ext uri="{BB962C8B-B14F-4D97-AF65-F5344CB8AC3E}">
        <p14:creationId xmlns:p14="http://schemas.microsoft.com/office/powerpoint/2010/main" val="1166230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F87770D2-E48E-7A42-9413-8C2720FCAC9F}"/>
              </a:ext>
            </a:extLst>
          </p:cNvPr>
          <p:cNvSpPr>
            <a:spLocks noGrp="1"/>
          </p:cNvSpPr>
          <p:nvPr>
            <p:ph type="title"/>
          </p:nvPr>
        </p:nvSpPr>
        <p:spPr/>
        <p:txBody>
          <a:bodyPr/>
          <a:lstStyle/>
          <a:p>
            <a:r>
              <a:rPr lang="en-US" dirty="0"/>
              <a:t>I Have to Report…What Now?</a:t>
            </a:r>
          </a:p>
        </p:txBody>
      </p:sp>
      <p:sp>
        <p:nvSpPr>
          <p:cNvPr id="30" name="Content Placeholder 29">
            <a:extLst>
              <a:ext uri="{FF2B5EF4-FFF2-40B4-BE49-F238E27FC236}">
                <a16:creationId xmlns:a16="http://schemas.microsoft.com/office/drawing/2014/main" id="{42F24CA9-34C3-CF4E-B2C6-AAC4B1BBA81E}"/>
              </a:ext>
            </a:extLst>
          </p:cNvPr>
          <p:cNvSpPr>
            <a:spLocks noGrp="1"/>
          </p:cNvSpPr>
          <p:nvPr>
            <p:ph sz="half" idx="2"/>
          </p:nvPr>
        </p:nvSpPr>
        <p:spPr>
          <a:xfrm>
            <a:off x="5443870" y="1903248"/>
            <a:ext cx="5711810" cy="4211551"/>
          </a:xfrm>
        </p:spPr>
        <p:txBody>
          <a:bodyPr/>
          <a:lstStyle/>
          <a:p>
            <a:r>
              <a:rPr lang="en-US" dirty="0"/>
              <a:t>The determination is complete, and reporting is required.</a:t>
            </a:r>
          </a:p>
          <a:p>
            <a:r>
              <a:rPr lang="en-US" dirty="0"/>
              <a:t>The two forms for reporting are shown in the table to the right.  A Form R can be used for any material; a Form A can only be used in certain circumstances.</a:t>
            </a:r>
          </a:p>
          <a:p>
            <a:r>
              <a:rPr lang="en-US" dirty="0"/>
              <a:t>To determine which form can be used:</a:t>
            </a:r>
          </a:p>
          <a:p>
            <a:pPr lvl="1"/>
            <a:r>
              <a:rPr lang="en-US" dirty="0"/>
              <a:t>Total quantity of material used/manufactured</a:t>
            </a:r>
          </a:p>
          <a:p>
            <a:pPr lvl="1"/>
            <a:r>
              <a:rPr lang="en-US" dirty="0"/>
              <a:t>Total amount releases (disposal, recycling, energy recovery, treatment)</a:t>
            </a:r>
          </a:p>
          <a:p>
            <a:pPr marL="201168" lvl="1" indent="0">
              <a:buNone/>
            </a:pPr>
            <a:endParaRPr lang="en-US" dirty="0"/>
          </a:p>
          <a:p>
            <a:pPr marL="201168" lvl="1" indent="0">
              <a:buNone/>
            </a:pPr>
            <a:r>
              <a:rPr lang="en-US" dirty="0"/>
              <a:t>If Form R required, additional data will be needed (mass balance):</a:t>
            </a:r>
          </a:p>
          <a:p>
            <a:pPr lvl="1"/>
            <a:r>
              <a:rPr lang="en-US" dirty="0"/>
              <a:t>Offsite waste, recycling, disposal, and water discharge quantity and character</a:t>
            </a:r>
          </a:p>
          <a:p>
            <a:pPr lvl="1"/>
            <a:r>
              <a:rPr lang="en-US" dirty="0"/>
              <a:t>Onsite air emissions (including control device), disposal (injection wells, incineration, recycling)</a:t>
            </a:r>
          </a:p>
          <a:p>
            <a:pPr lvl="1"/>
            <a:r>
              <a:rPr lang="en-US" dirty="0"/>
              <a:t>Production/activity ratios, pollution prevention efforts</a:t>
            </a:r>
          </a:p>
        </p:txBody>
      </p:sp>
      <p:graphicFrame>
        <p:nvGraphicFramePr>
          <p:cNvPr id="65" name="Table 4">
            <a:extLst>
              <a:ext uri="{FF2B5EF4-FFF2-40B4-BE49-F238E27FC236}">
                <a16:creationId xmlns:a16="http://schemas.microsoft.com/office/drawing/2014/main" id="{E59CB423-9F61-9544-B939-BB91A5EDEB34}"/>
              </a:ext>
            </a:extLst>
          </p:cNvPr>
          <p:cNvGraphicFramePr>
            <a:graphicFrameLocks noGrp="1"/>
          </p:cNvGraphicFramePr>
          <p:nvPr>
            <p:ph sz="half" idx="14"/>
            <p:extLst>
              <p:ext uri="{D42A27DB-BD31-4B8C-83A1-F6EECF244321}">
                <p14:modId xmlns:p14="http://schemas.microsoft.com/office/powerpoint/2010/main" val="3200242700"/>
              </p:ext>
            </p:extLst>
          </p:nvPr>
        </p:nvGraphicFramePr>
        <p:xfrm>
          <a:off x="370936" y="620712"/>
          <a:ext cx="4873924" cy="5632222"/>
        </p:xfrm>
        <a:graphic>
          <a:graphicData uri="http://schemas.openxmlformats.org/drawingml/2006/table">
            <a:tbl>
              <a:tblPr firstRow="1" bandRow="1">
                <a:tableStyleId>{B301B821-A1FF-4177-AEE7-76D212191A09}</a:tableStyleId>
              </a:tblPr>
              <a:tblGrid>
                <a:gridCol w="2436962">
                  <a:extLst>
                    <a:ext uri="{9D8B030D-6E8A-4147-A177-3AD203B41FA5}">
                      <a16:colId xmlns:a16="http://schemas.microsoft.com/office/drawing/2014/main" val="3628234326"/>
                    </a:ext>
                  </a:extLst>
                </a:gridCol>
                <a:gridCol w="2436962">
                  <a:extLst>
                    <a:ext uri="{9D8B030D-6E8A-4147-A177-3AD203B41FA5}">
                      <a16:colId xmlns:a16="http://schemas.microsoft.com/office/drawing/2014/main" val="1083199451"/>
                    </a:ext>
                  </a:extLst>
                </a:gridCol>
              </a:tblGrid>
              <a:tr h="1348846">
                <a:tc>
                  <a:txBody>
                    <a:bodyPr/>
                    <a:lstStyle/>
                    <a:p>
                      <a:pPr algn="ctr"/>
                      <a:r>
                        <a:rPr lang="en-US" sz="1800" cap="all" spc="150" dirty="0"/>
                        <a:t>Form a</a:t>
                      </a:r>
                      <a:endParaRPr lang="en-US" sz="1800" b="0" cap="all" spc="150" dirty="0">
                        <a:solidFill>
                          <a:schemeClr val="lt1"/>
                        </a:solidFill>
                      </a:endParaRPr>
                    </a:p>
                  </a:txBody>
                  <a:tcPr marL="224212" marR="224212" marT="224212" marB="224212"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cap="all" spc="150" dirty="0"/>
                        <a:t>Form r</a:t>
                      </a:r>
                      <a:endParaRPr lang="en-US" sz="1800" b="0" cap="all" spc="150" dirty="0">
                        <a:solidFill>
                          <a:schemeClr val="lt1"/>
                        </a:solidFill>
                      </a:endParaRPr>
                    </a:p>
                  </a:txBody>
                  <a:tcPr marL="224212" marR="224212" marT="224212" marB="224212" anchor="ctr">
                    <a:solidFill>
                      <a:schemeClr val="tx1"/>
                    </a:solidFill>
                  </a:tcPr>
                </a:tc>
                <a:extLst>
                  <a:ext uri="{0D108BD9-81ED-4DB2-BD59-A6C34878D82A}">
                    <a16:rowId xmlns:a16="http://schemas.microsoft.com/office/drawing/2014/main" val="4160608299"/>
                  </a:ext>
                </a:extLst>
              </a:tr>
              <a:tr h="21280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cap="none" spc="0" dirty="0"/>
                        <a:t>Only for use for non-CSCs in facilities with: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cap="none" spc="0" dirty="0"/>
                        <a:t>total use &lt;1,000,000 pounds per year AND &lt;500 </a:t>
                      </a:r>
                      <a:r>
                        <a:rPr lang="en-US" sz="1600" cap="none" spc="0" dirty="0" err="1"/>
                        <a:t>lbs</a:t>
                      </a:r>
                      <a:r>
                        <a:rPr lang="en-US" sz="1600" cap="none" spc="0" dirty="0"/>
                        <a:t> waste management</a:t>
                      </a:r>
                      <a:endParaRPr lang="en-US" sz="1600" b="0" cap="none" spc="0" dirty="0">
                        <a:solidFill>
                          <a:schemeClr val="tx1"/>
                        </a:solidFill>
                      </a:endParaRPr>
                    </a:p>
                  </a:txBody>
                  <a:tcPr marL="224212" marR="224212" marT="224212" marB="224212" anchor="ctr">
                    <a:solidFill>
                      <a:srgbClr val="F6F9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cap="none" spc="0" dirty="0"/>
                        <a:t>Can be used </a:t>
                      </a:r>
                      <a:r>
                        <a:rPr lang="en-US" sz="1600" cap="none" spc="0" baseline="0" dirty="0"/>
                        <a:t>for any reportable material;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cap="none" spc="0" baseline="0" dirty="0">
                          <a:solidFill>
                            <a:schemeClr val="tx1"/>
                          </a:solidFill>
                        </a:rPr>
                        <a:t>Must be used for CSCs, or reportable materials not meeting Form A criteria</a:t>
                      </a:r>
                      <a:endParaRPr lang="en-US" sz="1600" b="0" cap="none" spc="0" dirty="0">
                        <a:solidFill>
                          <a:schemeClr val="tx1"/>
                        </a:solidFill>
                      </a:endParaRPr>
                    </a:p>
                  </a:txBody>
                  <a:tcPr marL="224212" marR="224212" marT="224212" marB="224212" anchor="ctr">
                    <a:solidFill>
                      <a:srgbClr val="F6F9FF"/>
                    </a:solidFill>
                  </a:tcPr>
                </a:tc>
                <a:extLst>
                  <a:ext uri="{0D108BD9-81ED-4DB2-BD59-A6C34878D82A}">
                    <a16:rowId xmlns:a16="http://schemas.microsoft.com/office/drawing/2014/main" val="3947518332"/>
                  </a:ext>
                </a:extLst>
              </a:tr>
              <a:tr h="21280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cap="none" spc="0" dirty="0">
                          <a:solidFill>
                            <a:schemeClr val="tx1"/>
                          </a:solidFill>
                        </a:rPr>
                        <a:t>Form requires</a:t>
                      </a:r>
                      <a:r>
                        <a:rPr lang="en-US" sz="1600" b="0" cap="none" spc="0" baseline="0" dirty="0">
                          <a:solidFill>
                            <a:schemeClr val="tx1"/>
                          </a:solidFill>
                        </a:rPr>
                        <a:t> only Facility ID and contact information</a:t>
                      </a:r>
                      <a:endParaRPr lang="en-US" sz="1600" b="0" cap="none" spc="0" dirty="0">
                        <a:solidFill>
                          <a:schemeClr val="tx1"/>
                        </a:solidFill>
                      </a:endParaRPr>
                    </a:p>
                  </a:txBody>
                  <a:tcPr marL="224212" marR="224212" marT="224212" marB="224212" anchor="ctr">
                    <a:solidFill>
                      <a:srgbClr val="EDEF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cap="none" spc="0" dirty="0"/>
                        <a:t>Form requires Facility ID and contact information, all</a:t>
                      </a:r>
                      <a:r>
                        <a:rPr lang="en-US" sz="1600" cap="none" spc="0" baseline="0" dirty="0"/>
                        <a:t> disposition/release information (air, water, land release &amp; management)</a:t>
                      </a:r>
                      <a:endParaRPr lang="en-US" sz="1600" b="0" cap="none" spc="0" dirty="0">
                        <a:solidFill>
                          <a:schemeClr val="tx1"/>
                        </a:solidFill>
                      </a:endParaRPr>
                    </a:p>
                  </a:txBody>
                  <a:tcPr marL="224212" marR="224212" marT="224212" marB="224212" anchor="ctr">
                    <a:solidFill>
                      <a:srgbClr val="EDEFF7"/>
                    </a:solidFill>
                  </a:tcPr>
                </a:tc>
                <a:extLst>
                  <a:ext uri="{0D108BD9-81ED-4DB2-BD59-A6C34878D82A}">
                    <a16:rowId xmlns:a16="http://schemas.microsoft.com/office/drawing/2014/main" val="1445241155"/>
                  </a:ext>
                </a:extLst>
              </a:tr>
            </a:tbl>
          </a:graphicData>
        </a:graphic>
      </p:graphicFrame>
    </p:spTree>
    <p:extLst>
      <p:ext uri="{BB962C8B-B14F-4D97-AF65-F5344CB8AC3E}">
        <p14:creationId xmlns:p14="http://schemas.microsoft.com/office/powerpoint/2010/main" val="83743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7C633-6FA1-4FBC-8E61-54FEB4587827}"/>
              </a:ext>
            </a:extLst>
          </p:cNvPr>
          <p:cNvSpPr>
            <a:spLocks noGrp="1"/>
          </p:cNvSpPr>
          <p:nvPr>
            <p:ph type="title"/>
          </p:nvPr>
        </p:nvSpPr>
        <p:spPr/>
        <p:txBody>
          <a:bodyPr/>
          <a:lstStyle/>
          <a:p>
            <a:r>
              <a:rPr lang="en-US" dirty="0"/>
              <a:t>On-Line Reporting – Logistics</a:t>
            </a:r>
          </a:p>
        </p:txBody>
      </p:sp>
      <p:sp>
        <p:nvSpPr>
          <p:cNvPr id="3" name="Content Placeholder 2">
            <a:extLst>
              <a:ext uri="{FF2B5EF4-FFF2-40B4-BE49-F238E27FC236}">
                <a16:creationId xmlns:a16="http://schemas.microsoft.com/office/drawing/2014/main" id="{EDF69AA2-97D6-4693-9E8A-BEBB49A5C6F9}"/>
              </a:ext>
            </a:extLst>
          </p:cNvPr>
          <p:cNvSpPr>
            <a:spLocks noGrp="1"/>
          </p:cNvSpPr>
          <p:nvPr>
            <p:ph sz="half" idx="2"/>
          </p:nvPr>
        </p:nvSpPr>
        <p:spPr>
          <a:xfrm>
            <a:off x="6364931" y="1870072"/>
            <a:ext cx="4542901" cy="3823362"/>
          </a:xfrm>
        </p:spPr>
        <p:txBody>
          <a:bodyPr>
            <a:normAutofit/>
          </a:bodyPr>
          <a:lstStyle/>
          <a:p>
            <a:r>
              <a:rPr lang="en-US" dirty="0"/>
              <a:t>Electronic filing via TRI-</a:t>
            </a:r>
            <a:r>
              <a:rPr lang="en-US" dirty="0" err="1"/>
              <a:t>MEweb</a:t>
            </a:r>
            <a:r>
              <a:rPr lang="en-US" dirty="0"/>
              <a:t> is </a:t>
            </a:r>
            <a:r>
              <a:rPr lang="en-US" b="1" u="sng" dirty="0"/>
              <a:t>required</a:t>
            </a:r>
            <a:r>
              <a:rPr lang="en-US" dirty="0"/>
              <a:t> (TRI-</a:t>
            </a:r>
            <a:r>
              <a:rPr lang="en-US" dirty="0" err="1"/>
              <a:t>MEweb</a:t>
            </a:r>
            <a:r>
              <a:rPr lang="en-US" dirty="0"/>
              <a:t> is an application in EPA’s Central Data Exchange, or CDX, system)</a:t>
            </a:r>
          </a:p>
          <a:p>
            <a:endParaRPr lang="en-US" b="1" u="sng" dirty="0"/>
          </a:p>
          <a:p>
            <a:pPr lvl="1"/>
            <a:r>
              <a:rPr lang="en-US" dirty="0"/>
              <a:t>Must register for a personal account with CDX, and activate access to TRI-</a:t>
            </a:r>
            <a:r>
              <a:rPr lang="en-US" dirty="0" err="1"/>
              <a:t>MEweb</a:t>
            </a:r>
            <a:endParaRPr lang="en-US" dirty="0"/>
          </a:p>
          <a:p>
            <a:pPr lvl="1"/>
            <a:r>
              <a:rPr lang="en-US" dirty="0"/>
              <a:t>Must enroll facility as a TRI facility, or request access by providing reporting information (from a previous report)</a:t>
            </a:r>
          </a:p>
          <a:p>
            <a:pPr lvl="1"/>
            <a:r>
              <a:rPr lang="en-US" dirty="0"/>
              <a:t>One CDX user must be designated with CERTIFYING OFFICIAL role in TRI-</a:t>
            </a:r>
            <a:r>
              <a:rPr lang="en-US" dirty="0" err="1"/>
              <a:t>MEWeb</a:t>
            </a:r>
            <a:r>
              <a:rPr lang="en-US" dirty="0"/>
              <a:t> application</a:t>
            </a:r>
          </a:p>
          <a:p>
            <a:pPr lvl="1"/>
            <a:endParaRPr lang="en-US" dirty="0"/>
          </a:p>
          <a:p>
            <a:r>
              <a:rPr lang="en-US" dirty="0"/>
              <a:t>Some states require separate entry in similar report (e.g., NJ RPPR), and some require fees after submittal.</a:t>
            </a:r>
          </a:p>
        </p:txBody>
      </p:sp>
      <p:pic>
        <p:nvPicPr>
          <p:cNvPr id="4098" name="Picture 2" descr="How To Organize Your Desk: Tactics To Declutter Your Worksp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154" y="2322301"/>
            <a:ext cx="4376168" cy="291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197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7C633-6FA1-4FBC-8E61-54FEB4587827}"/>
              </a:ext>
            </a:extLst>
          </p:cNvPr>
          <p:cNvSpPr>
            <a:spLocks noGrp="1"/>
          </p:cNvSpPr>
          <p:nvPr>
            <p:ph type="title"/>
          </p:nvPr>
        </p:nvSpPr>
        <p:spPr>
          <a:xfrm>
            <a:off x="5816210" y="924398"/>
            <a:ext cx="5711810" cy="587584"/>
          </a:xfrm>
        </p:spPr>
        <p:txBody>
          <a:bodyPr/>
          <a:lstStyle/>
          <a:p>
            <a:r>
              <a:rPr lang="en-US" dirty="0"/>
              <a:t>TRI Resources &amp; Tools</a:t>
            </a:r>
          </a:p>
        </p:txBody>
      </p:sp>
      <p:sp>
        <p:nvSpPr>
          <p:cNvPr id="3" name="Content Placeholder 2">
            <a:extLst>
              <a:ext uri="{FF2B5EF4-FFF2-40B4-BE49-F238E27FC236}">
                <a16:creationId xmlns:a16="http://schemas.microsoft.com/office/drawing/2014/main" id="{EDF69AA2-97D6-4693-9E8A-BEBB49A5C6F9}"/>
              </a:ext>
            </a:extLst>
          </p:cNvPr>
          <p:cNvSpPr>
            <a:spLocks noGrp="1"/>
          </p:cNvSpPr>
          <p:nvPr>
            <p:ph sz="half" idx="2"/>
          </p:nvPr>
        </p:nvSpPr>
        <p:spPr>
          <a:xfrm>
            <a:off x="5938982" y="1469009"/>
            <a:ext cx="5466267" cy="4645891"/>
          </a:xfrm>
        </p:spPr>
        <p:txBody>
          <a:bodyPr>
            <a:normAutofit/>
          </a:bodyPr>
          <a:lstStyle/>
          <a:p>
            <a:pPr lvl="1"/>
            <a:r>
              <a:rPr lang="en-US" sz="1600" dirty="0">
                <a:hlinkClick r:id="rId2"/>
              </a:rPr>
              <a:t>Overall Guidance</a:t>
            </a:r>
            <a:endParaRPr lang="en-US" sz="1600" dirty="0"/>
          </a:p>
          <a:p>
            <a:pPr lvl="1"/>
            <a:r>
              <a:rPr lang="en-US" sz="1600" dirty="0" err="1">
                <a:hlinkClick r:id="rId3"/>
              </a:rPr>
              <a:t>GuideMe</a:t>
            </a:r>
            <a:r>
              <a:rPr lang="en-US" sz="1600" dirty="0">
                <a:hlinkClick r:id="rId3"/>
              </a:rPr>
              <a:t> System</a:t>
            </a:r>
            <a:r>
              <a:rPr lang="en-US" sz="1600" dirty="0"/>
              <a:t> – This system has the following easy-to-follow links:</a:t>
            </a:r>
          </a:p>
          <a:p>
            <a:pPr lvl="2"/>
            <a:r>
              <a:rPr lang="en-US" sz="1400" dirty="0"/>
              <a:t>Chemical-specific Guidance</a:t>
            </a:r>
          </a:p>
          <a:p>
            <a:pPr lvl="2"/>
            <a:r>
              <a:rPr lang="en-US" sz="1400" dirty="0"/>
              <a:t>Industry Sector Guidance</a:t>
            </a:r>
          </a:p>
          <a:p>
            <a:pPr lvl="2"/>
            <a:r>
              <a:rPr lang="en-US" sz="1400" dirty="0"/>
              <a:t>Reporting Form Completion Instructions</a:t>
            </a:r>
          </a:p>
          <a:p>
            <a:pPr lvl="2"/>
            <a:r>
              <a:rPr lang="en-US" sz="1400" dirty="0"/>
              <a:t>Threshold Screening Tool</a:t>
            </a:r>
          </a:p>
          <a:p>
            <a:pPr lvl="2"/>
            <a:r>
              <a:rPr lang="en-US" sz="1400" dirty="0"/>
              <a:t>Q&amp;A for exemptions from applicability determination, reporting, etc.</a:t>
            </a:r>
          </a:p>
          <a:p>
            <a:pPr lvl="2"/>
            <a:r>
              <a:rPr lang="en-US" sz="1400" dirty="0"/>
              <a:t>TRI Program contacts, CDX links, and more detailed training presentations</a:t>
            </a:r>
          </a:p>
          <a:p>
            <a:pPr lvl="1"/>
            <a:r>
              <a:rPr lang="en-US" sz="1600" dirty="0"/>
              <a:t>Air Emissions – </a:t>
            </a:r>
            <a:r>
              <a:rPr lang="en-US" sz="1600" dirty="0">
                <a:hlinkClick r:id="rId4"/>
              </a:rPr>
              <a:t>AP-42 Emission Factors</a:t>
            </a:r>
            <a:endParaRPr lang="en-US" sz="1600" dirty="0"/>
          </a:p>
          <a:p>
            <a:pPr lvl="1"/>
            <a:r>
              <a:rPr lang="en-US" sz="1600" dirty="0"/>
              <a:t>TRI Data Reported – </a:t>
            </a:r>
            <a:r>
              <a:rPr lang="en-US" sz="1600" dirty="0">
                <a:hlinkClick r:id="rId5"/>
              </a:rPr>
              <a:t>ENVIROFACTS FORM R</a:t>
            </a:r>
            <a:endParaRPr lang="en-US" sz="1600" dirty="0"/>
          </a:p>
          <a:p>
            <a:pPr lvl="1"/>
            <a:r>
              <a:rPr lang="en-US" sz="1600" dirty="0"/>
              <a:t>TRI Toxics Tracker by location – </a:t>
            </a:r>
            <a:r>
              <a:rPr lang="en-US" sz="1600" dirty="0">
                <a:hlinkClick r:id="rId2"/>
              </a:rPr>
              <a:t>TRI Program page</a:t>
            </a:r>
            <a:endParaRPr lang="en-US" sz="1600" dirty="0"/>
          </a:p>
        </p:txBody>
      </p:sp>
      <p:pic>
        <p:nvPicPr>
          <p:cNvPr id="6146" name="Picture 2" descr="TRI Reporting Step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738" y="1511982"/>
            <a:ext cx="4901472" cy="4109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430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00900CD-B943-934F-857F-30AA913FE9D9}"/>
              </a:ext>
            </a:extLst>
          </p:cNvPr>
          <p:cNvSpPr>
            <a:spLocks noGrp="1"/>
          </p:cNvSpPr>
          <p:nvPr>
            <p:ph type="title"/>
          </p:nvPr>
        </p:nvSpPr>
        <p:spPr>
          <a:xfrm>
            <a:off x="752411" y="942870"/>
            <a:ext cx="4157296" cy="1292750"/>
          </a:xfrm>
        </p:spPr>
        <p:txBody>
          <a:bodyPr/>
          <a:lstStyle/>
          <a:p>
            <a:r>
              <a:rPr lang="en-US" dirty="0"/>
              <a:t>New for 2024 REPORTING YEAR (THIS YEAR)</a:t>
            </a:r>
          </a:p>
        </p:txBody>
      </p:sp>
      <p:sp>
        <p:nvSpPr>
          <p:cNvPr id="12" name="Content Placeholder 11">
            <a:extLst>
              <a:ext uri="{FF2B5EF4-FFF2-40B4-BE49-F238E27FC236}">
                <a16:creationId xmlns:a16="http://schemas.microsoft.com/office/drawing/2014/main" id="{2A09EEBC-5E2C-D240-A5D6-6952B8392E49}"/>
              </a:ext>
            </a:extLst>
          </p:cNvPr>
          <p:cNvSpPr>
            <a:spLocks noGrp="1"/>
          </p:cNvSpPr>
          <p:nvPr>
            <p:ph sz="half" idx="2"/>
          </p:nvPr>
        </p:nvSpPr>
        <p:spPr>
          <a:xfrm>
            <a:off x="879675" y="2168748"/>
            <a:ext cx="4157296" cy="3959948"/>
          </a:xfrm>
        </p:spPr>
        <p:txBody>
          <a:bodyPr>
            <a:normAutofit lnSpcReduction="10000"/>
          </a:bodyPr>
          <a:lstStyle/>
          <a:p>
            <a:r>
              <a:rPr lang="en-US" dirty="0"/>
              <a:t>New TRI program aspects of note for 2023:</a:t>
            </a:r>
          </a:p>
          <a:p>
            <a:pPr marL="285750" indent="-285750">
              <a:buFont typeface="Arial" panose="020B0604020202020204" pitchFamily="34" charset="0"/>
              <a:buChar char="•"/>
            </a:pPr>
            <a:r>
              <a:rPr lang="en-US" dirty="0"/>
              <a:t>Addition of PFAS (very pervasive) – 9 for 2023 reporting year</a:t>
            </a:r>
          </a:p>
          <a:p>
            <a:r>
              <a:rPr lang="en-US" dirty="0">
                <a:hlinkClick r:id="rId3"/>
              </a:rPr>
              <a:t>Addition of Certain PFAS to the TRI by the National Defense Authorization Act | US EPA</a:t>
            </a:r>
            <a:endParaRPr lang="en-US" dirty="0"/>
          </a:p>
          <a:p>
            <a:r>
              <a:rPr lang="en-US" dirty="0"/>
              <a:t>EPA adding more PFAS Guidance at </a:t>
            </a:r>
            <a:r>
              <a:rPr lang="en-US" dirty="0">
                <a:hlinkClick r:id="rId4"/>
              </a:rPr>
              <a:t>PFAS Reporting Resources | US EPA</a:t>
            </a:r>
            <a:endParaRPr lang="en-US" dirty="0"/>
          </a:p>
          <a:p>
            <a:r>
              <a:rPr lang="en-US" dirty="0"/>
              <a:t>For 2024 Reporting (Report due July 1, 2025), </a:t>
            </a:r>
          </a:p>
          <a:p>
            <a:pPr marL="285750" indent="-285750">
              <a:buFont typeface="Arial" panose="020B0604020202020204" pitchFamily="34" charset="0"/>
              <a:buChar char="•"/>
            </a:pPr>
            <a:r>
              <a:rPr lang="en-US" dirty="0"/>
              <a:t>seven more PFAS chemicals will required to be reported.</a:t>
            </a:r>
          </a:p>
          <a:p>
            <a:pPr marL="285750" indent="-285750">
              <a:buFont typeface="Arial" panose="020B0604020202020204" pitchFamily="34" charset="0"/>
              <a:buChar char="•"/>
            </a:pPr>
            <a:r>
              <a:rPr lang="en-US" dirty="0"/>
              <a:t>EPA added a category of diisononyl phthalate (DINP) chemicals for </a:t>
            </a:r>
          </a:p>
          <a:p>
            <a:endParaRPr lang="en-US" dirty="0"/>
          </a:p>
          <a:p>
            <a:endParaRPr lang="en-US" dirty="0"/>
          </a:p>
        </p:txBody>
      </p:sp>
      <p:sp>
        <p:nvSpPr>
          <p:cNvPr id="4" name="TextBox 3"/>
          <p:cNvSpPr txBox="1"/>
          <p:nvPr/>
        </p:nvSpPr>
        <p:spPr>
          <a:xfrm>
            <a:off x="10753574" y="5897864"/>
            <a:ext cx="803425" cy="230832"/>
          </a:xfrm>
          <a:prstGeom prst="rect">
            <a:avLst/>
          </a:prstGeom>
          <a:noFill/>
        </p:spPr>
        <p:txBody>
          <a:bodyPr wrap="none" rtlCol="0">
            <a:spAutoFit/>
          </a:bodyPr>
          <a:lstStyle/>
          <a:p>
            <a:r>
              <a:rPr lang="en-US" sz="900" dirty="0">
                <a:solidFill>
                  <a:schemeClr val="accent6">
                    <a:lumMod val="60000"/>
                    <a:lumOff val="40000"/>
                  </a:schemeClr>
                </a:solidFill>
              </a:rPr>
              <a:t>Getty Images</a:t>
            </a:r>
          </a:p>
        </p:txBody>
      </p:sp>
      <p:sp>
        <p:nvSpPr>
          <p:cNvPr id="2" name="Picture Placeholder 1"/>
          <p:cNvSpPr>
            <a:spLocks noGrp="1"/>
          </p:cNvSpPr>
          <p:nvPr>
            <p:ph type="pic" sz="quarter" idx="13"/>
          </p:nvPr>
        </p:nvSpPr>
        <p:spPr/>
      </p:sp>
      <p:pic>
        <p:nvPicPr>
          <p:cNvPr id="3" name="Picture 2"/>
          <p:cNvPicPr>
            <a:picLocks noChangeAspect="1"/>
          </p:cNvPicPr>
          <p:nvPr/>
        </p:nvPicPr>
        <p:blipFill>
          <a:blip r:embed="rId5"/>
          <a:stretch>
            <a:fillRect/>
          </a:stretch>
        </p:blipFill>
        <p:spPr>
          <a:xfrm>
            <a:off x="5358353" y="825103"/>
            <a:ext cx="5274031" cy="2263258"/>
          </a:xfrm>
          <a:prstGeom prst="rect">
            <a:avLst/>
          </a:prstGeom>
        </p:spPr>
      </p:pic>
      <p:sp>
        <p:nvSpPr>
          <p:cNvPr id="6" name="Right Arrow 5"/>
          <p:cNvSpPr/>
          <p:nvPr/>
        </p:nvSpPr>
        <p:spPr>
          <a:xfrm rot="7894272">
            <a:off x="9978394" y="1041884"/>
            <a:ext cx="803564" cy="49817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6"/>
          <a:srcRect l="15246" t="27693" r="43657" b="19908"/>
          <a:stretch/>
        </p:blipFill>
        <p:spPr>
          <a:xfrm>
            <a:off x="7040138" y="3220134"/>
            <a:ext cx="4230028" cy="2893240"/>
          </a:xfrm>
          <a:prstGeom prst="rect">
            <a:avLst/>
          </a:prstGeom>
        </p:spPr>
      </p:pic>
      <p:sp>
        <p:nvSpPr>
          <p:cNvPr id="10" name="TextBox 9"/>
          <p:cNvSpPr txBox="1"/>
          <p:nvPr/>
        </p:nvSpPr>
        <p:spPr>
          <a:xfrm>
            <a:off x="6274420" y="3147431"/>
            <a:ext cx="652743" cy="369332"/>
          </a:xfrm>
          <a:prstGeom prst="rect">
            <a:avLst/>
          </a:prstGeom>
          <a:noFill/>
        </p:spPr>
        <p:txBody>
          <a:bodyPr wrap="none" rtlCol="0">
            <a:spAutoFit/>
          </a:bodyPr>
          <a:lstStyle/>
          <a:p>
            <a:r>
              <a:rPr lang="en-US" dirty="0">
                <a:solidFill>
                  <a:schemeClr val="bg1"/>
                </a:solidFill>
              </a:rPr>
              <a:t>2023</a:t>
            </a:r>
          </a:p>
        </p:txBody>
      </p:sp>
    </p:spTree>
    <p:extLst>
      <p:ext uri="{BB962C8B-B14F-4D97-AF65-F5344CB8AC3E}">
        <p14:creationId xmlns:p14="http://schemas.microsoft.com/office/powerpoint/2010/main" val="403234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B6C6BD0-EDC9-7C44-A414-B66D25E34B52}"/>
              </a:ext>
            </a:extLst>
          </p:cNvPr>
          <p:cNvSpPr>
            <a:spLocks noGrp="1"/>
          </p:cNvSpPr>
          <p:nvPr>
            <p:ph type="title"/>
          </p:nvPr>
        </p:nvSpPr>
        <p:spPr>
          <a:xfrm>
            <a:off x="1097280" y="942871"/>
            <a:ext cx="10058400" cy="587584"/>
          </a:xfrm>
        </p:spPr>
        <p:txBody>
          <a:bodyPr/>
          <a:lstStyle/>
          <a:p>
            <a:r>
              <a:rPr lang="en-US" dirty="0"/>
              <a:t>OUR TEAM for today’s presentation</a:t>
            </a:r>
          </a:p>
        </p:txBody>
      </p:sp>
      <p:sp>
        <p:nvSpPr>
          <p:cNvPr id="19" name="Text Placeholder 18">
            <a:extLst>
              <a:ext uri="{FF2B5EF4-FFF2-40B4-BE49-F238E27FC236}">
                <a16:creationId xmlns:a16="http://schemas.microsoft.com/office/drawing/2014/main" id="{342B2560-FAA9-124F-AD83-8C8D48E03E44}"/>
              </a:ext>
            </a:extLst>
          </p:cNvPr>
          <p:cNvSpPr>
            <a:spLocks noGrp="1"/>
          </p:cNvSpPr>
          <p:nvPr>
            <p:ph type="body" sz="half" idx="2"/>
          </p:nvPr>
        </p:nvSpPr>
        <p:spPr>
          <a:xfrm>
            <a:off x="3743882" y="4948838"/>
            <a:ext cx="4704236" cy="757411"/>
          </a:xfrm>
        </p:spPr>
        <p:txBody>
          <a:bodyPr>
            <a:noAutofit/>
          </a:bodyPr>
          <a:lstStyle/>
          <a:p>
            <a:r>
              <a:rPr lang="en-US" sz="2400" dirty="0"/>
              <a:t>Kristian witt </a:t>
            </a:r>
          </a:p>
          <a:p>
            <a:r>
              <a:rPr lang="en-US" dirty="0"/>
              <a:t>Vice president,  environmental services</a:t>
            </a:r>
          </a:p>
        </p:txBody>
      </p:sp>
      <p:pic>
        <p:nvPicPr>
          <p:cNvPr id="21" name="Picture 20">
            <a:extLst>
              <a:ext uri="{FF2B5EF4-FFF2-40B4-BE49-F238E27FC236}">
                <a16:creationId xmlns:a16="http://schemas.microsoft.com/office/drawing/2014/main" id="{7F4EFFC1-EFEB-E629-832B-4E951B7CB1EB}"/>
              </a:ext>
            </a:extLst>
          </p:cNvPr>
          <p:cNvPicPr>
            <a:picLocks noChangeAspect="1"/>
          </p:cNvPicPr>
          <p:nvPr/>
        </p:nvPicPr>
        <p:blipFill>
          <a:blip r:embed="rId2"/>
          <a:stretch>
            <a:fillRect/>
          </a:stretch>
        </p:blipFill>
        <p:spPr>
          <a:xfrm>
            <a:off x="3540071" y="2406628"/>
            <a:ext cx="5111858" cy="2044743"/>
          </a:xfrm>
          <a:prstGeom prst="rect">
            <a:avLst/>
          </a:prstGeom>
        </p:spPr>
      </p:pic>
    </p:spTree>
    <p:extLst>
      <p:ext uri="{BB962C8B-B14F-4D97-AF65-F5344CB8AC3E}">
        <p14:creationId xmlns:p14="http://schemas.microsoft.com/office/powerpoint/2010/main" val="979846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166A4A-AACD-480C-825A-2F8897CFEDFE}"/>
              </a:ext>
            </a:extLst>
          </p:cNvPr>
          <p:cNvSpPr>
            <a:spLocks noGrp="1"/>
          </p:cNvSpPr>
          <p:nvPr>
            <p:ph type="title"/>
          </p:nvPr>
        </p:nvSpPr>
        <p:spPr/>
        <p:txBody>
          <a:bodyPr>
            <a:normAutofit/>
          </a:bodyPr>
          <a:lstStyle/>
          <a:p>
            <a:pPr algn="ctr"/>
            <a:r>
              <a:rPr lang="en-US" sz="3200" b="1" dirty="0"/>
              <a:t>Get in touch</a:t>
            </a:r>
          </a:p>
        </p:txBody>
      </p:sp>
      <p:sp>
        <p:nvSpPr>
          <p:cNvPr id="6" name="Content Placeholder 5">
            <a:extLst>
              <a:ext uri="{FF2B5EF4-FFF2-40B4-BE49-F238E27FC236}">
                <a16:creationId xmlns:a16="http://schemas.microsoft.com/office/drawing/2014/main" id="{759B354E-BF2F-4B1C-92F3-02644D19D096}"/>
              </a:ext>
            </a:extLst>
          </p:cNvPr>
          <p:cNvSpPr>
            <a:spLocks noGrp="1"/>
          </p:cNvSpPr>
          <p:nvPr>
            <p:ph sz="half" idx="2"/>
          </p:nvPr>
        </p:nvSpPr>
        <p:spPr/>
        <p:txBody>
          <a:bodyPr>
            <a:normAutofit fontScale="85000" lnSpcReduction="20000"/>
          </a:bodyPr>
          <a:lstStyle/>
          <a:p>
            <a:pPr algn="ctr"/>
            <a:r>
              <a:rPr lang="en-US" sz="2800" b="1" dirty="0"/>
              <a:t>15 Minute Consultation about your TRI</a:t>
            </a:r>
          </a:p>
          <a:p>
            <a:pPr algn="ctr"/>
            <a:endParaRPr lang="en-US" sz="2800" b="1" dirty="0"/>
          </a:p>
          <a:p>
            <a:pPr algn="ctr"/>
            <a:r>
              <a:rPr lang="en-US" sz="2800" dirty="0">
                <a:hlinkClick r:id="rId2"/>
              </a:rPr>
              <a:t>www.Complianceplace.com </a:t>
            </a:r>
            <a:br>
              <a:rPr lang="en-US" sz="2800" dirty="0"/>
            </a:br>
            <a:br>
              <a:rPr lang="en-US" sz="2800" dirty="0"/>
            </a:br>
            <a:br>
              <a:rPr lang="en-US" sz="2800" dirty="0"/>
            </a:br>
            <a:r>
              <a:rPr lang="en-US" sz="2800" dirty="0"/>
              <a:t>kwitt@complianceplace.com</a:t>
            </a:r>
            <a:br>
              <a:rPr lang="en-US" sz="2800" dirty="0"/>
            </a:br>
            <a:br>
              <a:rPr lang="en-US" sz="2800" dirty="0"/>
            </a:br>
            <a:br>
              <a:rPr lang="en-US" sz="2800" dirty="0"/>
            </a:br>
            <a:endParaRPr lang="en-US" sz="2800" b="1" dirty="0"/>
          </a:p>
        </p:txBody>
      </p:sp>
      <p:pic>
        <p:nvPicPr>
          <p:cNvPr id="9" name="Picture 8">
            <a:extLst>
              <a:ext uri="{FF2B5EF4-FFF2-40B4-BE49-F238E27FC236}">
                <a16:creationId xmlns:a16="http://schemas.microsoft.com/office/drawing/2014/main" id="{1148EF25-533B-4759-8EFE-6EB86E90E521}"/>
              </a:ext>
            </a:extLst>
          </p:cNvPr>
          <p:cNvPicPr>
            <a:picLocks noChangeAspect="1"/>
          </p:cNvPicPr>
          <p:nvPr/>
        </p:nvPicPr>
        <p:blipFill>
          <a:blip r:embed="rId3"/>
          <a:stretch>
            <a:fillRect/>
          </a:stretch>
        </p:blipFill>
        <p:spPr>
          <a:xfrm>
            <a:off x="7965052" y="942869"/>
            <a:ext cx="3318382" cy="22183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6" descr="The Drive to Replace Summer-Only 'Peaker' Power Plants | WIRED">
            <a:extLst>
              <a:ext uri="{FF2B5EF4-FFF2-40B4-BE49-F238E27FC236}">
                <a16:creationId xmlns:a16="http://schemas.microsoft.com/office/drawing/2014/main" id="{854340EA-FFA3-45C0-BBFD-F1CED1CBBF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646" y="3481190"/>
            <a:ext cx="3184462" cy="23883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62729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53100-3076-4726-B6E8-AE7CD2CCFA3F}"/>
              </a:ext>
            </a:extLst>
          </p:cNvPr>
          <p:cNvSpPr>
            <a:spLocks noGrp="1"/>
          </p:cNvSpPr>
          <p:nvPr>
            <p:ph type="title"/>
          </p:nvPr>
        </p:nvSpPr>
        <p:spPr/>
        <p:txBody>
          <a:bodyPr/>
          <a:lstStyle/>
          <a:p>
            <a:r>
              <a:rPr lang="en-US" dirty="0"/>
              <a:t>Questions?</a:t>
            </a:r>
          </a:p>
        </p:txBody>
      </p:sp>
      <p:sp>
        <p:nvSpPr>
          <p:cNvPr id="20" name="Text Placeholder 19">
            <a:extLst>
              <a:ext uri="{FF2B5EF4-FFF2-40B4-BE49-F238E27FC236}">
                <a16:creationId xmlns:a16="http://schemas.microsoft.com/office/drawing/2014/main" id="{5AEC0676-36E0-374F-8480-880FE68CC821}"/>
              </a:ext>
            </a:extLst>
          </p:cNvPr>
          <p:cNvSpPr>
            <a:spLocks noGrp="1"/>
          </p:cNvSpPr>
          <p:nvPr>
            <p:ph type="body" sz="half" idx="2"/>
          </p:nvPr>
        </p:nvSpPr>
        <p:spPr/>
        <p:txBody>
          <a:bodyPr/>
          <a:lstStyle/>
          <a:p>
            <a:r>
              <a:rPr lang="en-US" dirty="0"/>
              <a:t>Any and all are welcome!</a:t>
            </a:r>
          </a:p>
        </p:txBody>
      </p:sp>
      <p:pic>
        <p:nvPicPr>
          <p:cNvPr id="4" name="Picture 3">
            <a:extLst>
              <a:ext uri="{FF2B5EF4-FFF2-40B4-BE49-F238E27FC236}">
                <a16:creationId xmlns:a16="http://schemas.microsoft.com/office/drawing/2014/main" id="{CEBF356B-569A-135D-9D11-3BC030FF0777}"/>
              </a:ext>
            </a:extLst>
          </p:cNvPr>
          <p:cNvPicPr>
            <a:picLocks noChangeAspect="1"/>
          </p:cNvPicPr>
          <p:nvPr/>
        </p:nvPicPr>
        <p:blipFill rotWithShape="1">
          <a:blip r:embed="rId2"/>
          <a:srcRect l="-3001" t="23503" r="362" b="10734"/>
          <a:stretch/>
        </p:blipFill>
        <p:spPr>
          <a:xfrm>
            <a:off x="1894662" y="846889"/>
            <a:ext cx="8092712" cy="3451189"/>
          </a:xfrm>
          <a:prstGeom prst="rect">
            <a:avLst/>
          </a:prstGeom>
        </p:spPr>
      </p:pic>
    </p:spTree>
    <p:extLst>
      <p:ext uri="{BB962C8B-B14F-4D97-AF65-F5344CB8AC3E}">
        <p14:creationId xmlns:p14="http://schemas.microsoft.com/office/powerpoint/2010/main" val="3356048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EAFE5F1-F40A-4918-BB10-C8C0A6AA1FBD}"/>
              </a:ext>
            </a:extLst>
          </p:cNvPr>
          <p:cNvSpPr>
            <a:spLocks noGrp="1"/>
          </p:cNvSpPr>
          <p:nvPr>
            <p:ph idx="1"/>
          </p:nvPr>
        </p:nvSpPr>
        <p:spPr>
          <a:xfrm>
            <a:off x="1097280" y="1846944"/>
            <a:ext cx="4998720" cy="3760891"/>
          </a:xfrm>
        </p:spPr>
        <p:txBody>
          <a:bodyPr anchor="ctr">
            <a:normAutofit/>
          </a:bodyPr>
          <a:lstStyle/>
          <a:p>
            <a:pPr>
              <a:buClr>
                <a:srgbClr val="191919"/>
              </a:buClr>
              <a:buFont typeface="Arial" panose="020B0604020202020204" pitchFamily="34" charset="0"/>
              <a:buChar char="•"/>
            </a:pPr>
            <a:r>
              <a:rPr lang="en-US" sz="2400" dirty="0"/>
              <a:t>This presentation is being recorded and will be shared.</a:t>
            </a:r>
          </a:p>
          <a:p>
            <a:pPr>
              <a:buClr>
                <a:srgbClr val="191919"/>
              </a:buClr>
              <a:buFont typeface="Arial" panose="020B0604020202020204" pitchFamily="34" charset="0"/>
              <a:buChar char="•"/>
            </a:pPr>
            <a:r>
              <a:rPr lang="en-US" sz="2400" dirty="0"/>
              <a:t>Everyone will be muted to prevent background noise. </a:t>
            </a:r>
          </a:p>
          <a:p>
            <a:pPr>
              <a:buClr>
                <a:srgbClr val="191919"/>
              </a:buClr>
              <a:buFont typeface="Arial" panose="020B0604020202020204" pitchFamily="34" charset="0"/>
              <a:buChar char="•"/>
            </a:pPr>
            <a:r>
              <a:rPr lang="en-US" sz="2400" dirty="0"/>
              <a:t>Use the question button to log your question. </a:t>
            </a:r>
          </a:p>
        </p:txBody>
      </p:sp>
      <p:sp>
        <p:nvSpPr>
          <p:cNvPr id="4" name="Title 3">
            <a:extLst>
              <a:ext uri="{FF2B5EF4-FFF2-40B4-BE49-F238E27FC236}">
                <a16:creationId xmlns:a16="http://schemas.microsoft.com/office/drawing/2014/main" id="{7ED6630C-AD91-49EF-9690-56B8089CFDBF}"/>
              </a:ext>
            </a:extLst>
          </p:cNvPr>
          <p:cNvSpPr>
            <a:spLocks noGrp="1"/>
          </p:cNvSpPr>
          <p:nvPr>
            <p:ph type="title"/>
          </p:nvPr>
        </p:nvSpPr>
        <p:spPr/>
        <p:txBody>
          <a:bodyPr/>
          <a:lstStyle/>
          <a:p>
            <a:r>
              <a:rPr lang="en-US" dirty="0"/>
              <a:t>Housekeeping</a:t>
            </a:r>
          </a:p>
        </p:txBody>
      </p:sp>
      <p:pic>
        <p:nvPicPr>
          <p:cNvPr id="13" name="Picture 12">
            <a:extLst>
              <a:ext uri="{FF2B5EF4-FFF2-40B4-BE49-F238E27FC236}">
                <a16:creationId xmlns:a16="http://schemas.microsoft.com/office/drawing/2014/main" id="{6841ED0F-1BA8-483A-8043-510EBFAF3290}"/>
              </a:ext>
            </a:extLst>
          </p:cNvPr>
          <p:cNvPicPr>
            <a:picLocks noChangeAspect="1"/>
          </p:cNvPicPr>
          <p:nvPr/>
        </p:nvPicPr>
        <p:blipFill>
          <a:blip r:embed="rId3"/>
          <a:stretch>
            <a:fillRect/>
          </a:stretch>
        </p:blipFill>
        <p:spPr>
          <a:xfrm>
            <a:off x="6456799" y="1090727"/>
            <a:ext cx="4835213" cy="4517107"/>
          </a:xfrm>
          <a:prstGeom prst="rect">
            <a:avLst/>
          </a:prstGeom>
        </p:spPr>
      </p:pic>
      <p:sp>
        <p:nvSpPr>
          <p:cNvPr id="14" name="Rectangle 13">
            <a:extLst>
              <a:ext uri="{FF2B5EF4-FFF2-40B4-BE49-F238E27FC236}">
                <a16:creationId xmlns:a16="http://schemas.microsoft.com/office/drawing/2014/main" id="{B0C62D11-ED3A-4EFF-82AC-D8D291FB7AB1}"/>
              </a:ext>
            </a:extLst>
          </p:cNvPr>
          <p:cNvSpPr/>
          <p:nvPr/>
        </p:nvSpPr>
        <p:spPr>
          <a:xfrm>
            <a:off x="8430684" y="4822128"/>
            <a:ext cx="2861328"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3686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EFF7"/>
        </a:solidFill>
        <a:effectLst/>
      </p:bgPr>
    </p:bg>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5BA9AC8-EA60-644D-9DDA-B76203EA1E87}"/>
              </a:ext>
            </a:extLst>
          </p:cNvPr>
          <p:cNvSpPr>
            <a:spLocks noGrp="1"/>
          </p:cNvSpPr>
          <p:nvPr>
            <p:ph type="title"/>
          </p:nvPr>
        </p:nvSpPr>
        <p:spPr>
          <a:xfrm>
            <a:off x="635000" y="1449150"/>
            <a:ext cx="4886854" cy="587584"/>
          </a:xfrm>
        </p:spPr>
        <p:txBody>
          <a:bodyPr>
            <a:noAutofit/>
          </a:bodyPr>
          <a:lstStyle/>
          <a:p>
            <a:r>
              <a:rPr lang="en-US" sz="4000" dirty="0">
                <a:solidFill>
                  <a:schemeClr val="tx1"/>
                </a:solidFill>
              </a:rPr>
              <a:t>Agenda</a:t>
            </a:r>
          </a:p>
        </p:txBody>
      </p:sp>
      <p:sp>
        <p:nvSpPr>
          <p:cNvPr id="17" name="Content Placeholder 16">
            <a:extLst>
              <a:ext uri="{FF2B5EF4-FFF2-40B4-BE49-F238E27FC236}">
                <a16:creationId xmlns:a16="http://schemas.microsoft.com/office/drawing/2014/main" id="{8E7591AD-81F4-2E45-AE36-F4DA40C19031}"/>
              </a:ext>
            </a:extLst>
          </p:cNvPr>
          <p:cNvSpPr>
            <a:spLocks noGrp="1"/>
          </p:cNvSpPr>
          <p:nvPr>
            <p:ph sz="half" idx="2"/>
          </p:nvPr>
        </p:nvSpPr>
        <p:spPr>
          <a:xfrm>
            <a:off x="2219984" y="1369307"/>
            <a:ext cx="5461000" cy="5077250"/>
          </a:xfrm>
        </p:spPr>
        <p:txBody>
          <a:bodyPr/>
          <a:lstStyle/>
          <a:p>
            <a:r>
              <a:rPr lang="en-US" dirty="0"/>
              <a:t>What is TRI</a:t>
            </a:r>
          </a:p>
          <a:p>
            <a:r>
              <a:rPr lang="en-US" dirty="0"/>
              <a:t>Why is TRI important</a:t>
            </a:r>
          </a:p>
          <a:p>
            <a:r>
              <a:rPr lang="en-US" dirty="0"/>
              <a:t>Do I need to report</a:t>
            </a:r>
          </a:p>
          <a:p>
            <a:r>
              <a:rPr lang="en-US" dirty="0"/>
              <a:t>I have to report….what next</a:t>
            </a:r>
          </a:p>
          <a:p>
            <a:r>
              <a:rPr lang="en-US" dirty="0"/>
              <a:t>On-line Reporting</a:t>
            </a:r>
          </a:p>
          <a:p>
            <a:r>
              <a:rPr lang="en-US" dirty="0"/>
              <a:t>Resources &amp; Tools</a:t>
            </a:r>
          </a:p>
          <a:p>
            <a:r>
              <a:rPr lang="en-US" dirty="0"/>
              <a:t>New For 2021 Reporting Year</a:t>
            </a:r>
          </a:p>
          <a:p>
            <a:r>
              <a:rPr lang="en-US" dirty="0"/>
              <a:t>Questions &amp; Answers</a:t>
            </a:r>
          </a:p>
        </p:txBody>
      </p:sp>
      <p:sp>
        <p:nvSpPr>
          <p:cNvPr id="2" name="Rectangle 1"/>
          <p:cNvSpPr/>
          <p:nvPr/>
        </p:nvSpPr>
        <p:spPr>
          <a:xfrm>
            <a:off x="6670148" y="1591739"/>
            <a:ext cx="3476350" cy="3050119"/>
          </a:xfrm>
          <a:prstGeom prst="rect">
            <a:avLst/>
          </a:prstGeom>
          <a:blipFill dpi="0" rotWithShape="1">
            <a:blip r:embed="rId3">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3A17DE9-9E5B-73E1-FE61-8A771CCBB39D}"/>
              </a:ext>
            </a:extLst>
          </p:cNvPr>
          <p:cNvPicPr>
            <a:picLocks noChangeAspect="1"/>
          </p:cNvPicPr>
          <p:nvPr/>
        </p:nvPicPr>
        <p:blipFill>
          <a:blip r:embed="rId4"/>
          <a:stretch>
            <a:fillRect/>
          </a:stretch>
        </p:blipFill>
        <p:spPr>
          <a:xfrm>
            <a:off x="6670148" y="4721702"/>
            <a:ext cx="3529451" cy="766991"/>
          </a:xfrm>
          <a:prstGeom prst="rect">
            <a:avLst/>
          </a:prstGeom>
        </p:spPr>
      </p:pic>
    </p:spTree>
    <p:extLst>
      <p:ext uri="{BB962C8B-B14F-4D97-AF65-F5344CB8AC3E}">
        <p14:creationId xmlns:p14="http://schemas.microsoft.com/office/powerpoint/2010/main" val="2276898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D850AAA-B77D-4000-A143-0539464CCB02}"/>
              </a:ext>
            </a:extLst>
          </p:cNvPr>
          <p:cNvSpPr>
            <a:spLocks noGrp="1"/>
          </p:cNvSpPr>
          <p:nvPr>
            <p:ph type="body" idx="1"/>
          </p:nvPr>
        </p:nvSpPr>
        <p:spPr>
          <a:xfrm>
            <a:off x="6365630" y="2089052"/>
            <a:ext cx="4639736" cy="736282"/>
          </a:xfrm>
        </p:spPr>
        <p:txBody>
          <a:bodyPr/>
          <a:lstStyle/>
          <a:p>
            <a:r>
              <a:rPr lang="en-US" dirty="0"/>
              <a:t>Plain Language information</a:t>
            </a:r>
          </a:p>
        </p:txBody>
      </p:sp>
      <p:sp>
        <p:nvSpPr>
          <p:cNvPr id="3" name="Content Placeholder 2">
            <a:extLst>
              <a:ext uri="{FF2B5EF4-FFF2-40B4-BE49-F238E27FC236}">
                <a16:creationId xmlns:a16="http://schemas.microsoft.com/office/drawing/2014/main" id="{6AB250FE-08C8-4530-B722-29C38A359D8B}"/>
              </a:ext>
            </a:extLst>
          </p:cNvPr>
          <p:cNvSpPr>
            <a:spLocks noGrp="1"/>
          </p:cNvSpPr>
          <p:nvPr>
            <p:ph sz="half" idx="2"/>
          </p:nvPr>
        </p:nvSpPr>
        <p:spPr>
          <a:xfrm>
            <a:off x="6365630" y="2958272"/>
            <a:ext cx="4691575" cy="2910821"/>
          </a:xfrm>
        </p:spPr>
        <p:txBody>
          <a:bodyPr/>
          <a:lstStyle/>
          <a:p>
            <a:pPr>
              <a:buFont typeface="Calibri" panose="020F0502020204030204" pitchFamily="34" charset="0"/>
              <a:buChar char="-"/>
            </a:pPr>
            <a:r>
              <a:rPr lang="en-US" dirty="0">
                <a:solidFill>
                  <a:schemeClr val="tx1"/>
                </a:solidFill>
              </a:rPr>
              <a:t>TRI is a complex reporting program that compiles toxic chemical management &amp; release information from certain facilities</a:t>
            </a:r>
          </a:p>
          <a:p>
            <a:pPr>
              <a:buFont typeface="Calibri" panose="020F0502020204030204" pitchFamily="34" charset="0"/>
              <a:buChar char="-"/>
            </a:pPr>
            <a:r>
              <a:rPr lang="en-US" dirty="0">
                <a:solidFill>
                  <a:schemeClr val="tx1"/>
                </a:solidFill>
              </a:rPr>
              <a:t>This information is available to the public, NGOs, and other companies to make decisions or be informed</a:t>
            </a:r>
          </a:p>
          <a:p>
            <a:pPr>
              <a:buFont typeface="Calibri" panose="020F0502020204030204" pitchFamily="34" charset="0"/>
              <a:buChar char="-"/>
            </a:pPr>
            <a:r>
              <a:rPr lang="en-US" dirty="0">
                <a:solidFill>
                  <a:schemeClr val="tx1"/>
                </a:solidFill>
              </a:rPr>
              <a:t>Reported data covers annual releases to air, water, and land</a:t>
            </a:r>
          </a:p>
          <a:p>
            <a:pPr>
              <a:buFont typeface="Calibri" panose="020F0502020204030204" pitchFamily="34" charset="0"/>
              <a:buChar char="-"/>
            </a:pPr>
            <a:r>
              <a:rPr lang="en-US" dirty="0">
                <a:solidFill>
                  <a:schemeClr val="tx1"/>
                </a:solidFill>
              </a:rPr>
              <a:t>Also requires suppliers to notify customers of TRI chemicals in the materials sold to them</a:t>
            </a:r>
          </a:p>
          <a:p>
            <a:endParaRPr lang="en-US" dirty="0">
              <a:solidFill>
                <a:schemeClr val="tx1"/>
              </a:solidFill>
            </a:endParaRPr>
          </a:p>
        </p:txBody>
      </p:sp>
      <p:sp>
        <p:nvSpPr>
          <p:cNvPr id="5" name="Text Placeholder 4">
            <a:extLst>
              <a:ext uri="{FF2B5EF4-FFF2-40B4-BE49-F238E27FC236}">
                <a16:creationId xmlns:a16="http://schemas.microsoft.com/office/drawing/2014/main" id="{3CDA0F0A-8BBE-4720-8A8F-47FD935FA9E8}"/>
              </a:ext>
            </a:extLst>
          </p:cNvPr>
          <p:cNvSpPr>
            <a:spLocks noGrp="1"/>
          </p:cNvSpPr>
          <p:nvPr>
            <p:ph type="body" sz="quarter" idx="3"/>
          </p:nvPr>
        </p:nvSpPr>
        <p:spPr>
          <a:xfrm>
            <a:off x="1252278" y="2057400"/>
            <a:ext cx="4639736" cy="736282"/>
          </a:xfrm>
        </p:spPr>
        <p:txBody>
          <a:bodyPr/>
          <a:lstStyle/>
          <a:p>
            <a:r>
              <a:rPr lang="en-US" dirty="0"/>
              <a:t>Regulatory information</a:t>
            </a:r>
          </a:p>
        </p:txBody>
      </p:sp>
      <p:sp>
        <p:nvSpPr>
          <p:cNvPr id="6" name="Content Placeholder 5">
            <a:extLst>
              <a:ext uri="{FF2B5EF4-FFF2-40B4-BE49-F238E27FC236}">
                <a16:creationId xmlns:a16="http://schemas.microsoft.com/office/drawing/2014/main" id="{1163EFDC-D9E5-4185-9B8F-C3C93FF516E1}"/>
              </a:ext>
            </a:extLst>
          </p:cNvPr>
          <p:cNvSpPr>
            <a:spLocks noGrp="1"/>
          </p:cNvSpPr>
          <p:nvPr>
            <p:ph sz="quarter" idx="4"/>
          </p:nvPr>
        </p:nvSpPr>
        <p:spPr>
          <a:xfrm>
            <a:off x="1252278" y="2958273"/>
            <a:ext cx="4248190" cy="2910821"/>
          </a:xfrm>
        </p:spPr>
        <p:txBody>
          <a:bodyPr/>
          <a:lstStyle/>
          <a:p>
            <a:pPr>
              <a:buFont typeface="Calibri" panose="020F0502020204030204" pitchFamily="34" charset="0"/>
              <a:buChar char="-"/>
            </a:pPr>
            <a:r>
              <a:rPr lang="en-US" dirty="0">
                <a:solidFill>
                  <a:schemeClr val="tx1"/>
                </a:solidFill>
              </a:rPr>
              <a:t>Law and regulation created in response in part to large Bhopal, India Union Carbide incident in 1984</a:t>
            </a:r>
          </a:p>
          <a:p>
            <a:pPr>
              <a:buFont typeface="Calibri" panose="020F0502020204030204" pitchFamily="34" charset="0"/>
              <a:buChar char="-"/>
            </a:pPr>
            <a:r>
              <a:rPr lang="en-US" dirty="0">
                <a:solidFill>
                  <a:schemeClr val="tx1"/>
                </a:solidFill>
              </a:rPr>
              <a:t>TRI is an authorized regulatory program from SARA TITLE III (Emergency Planning and Community Right-to-Know Act [EPCRA] of 1986, Section 313)</a:t>
            </a:r>
          </a:p>
          <a:p>
            <a:pPr>
              <a:buFont typeface="Calibri" panose="020F0502020204030204" pitchFamily="34" charset="0"/>
              <a:buChar char="-"/>
            </a:pPr>
            <a:r>
              <a:rPr lang="en-US" dirty="0">
                <a:solidFill>
                  <a:schemeClr val="tx1"/>
                </a:solidFill>
              </a:rPr>
              <a:t>TRI Regulations are found at 40 CFR Part 372, Subparts A-E</a:t>
            </a:r>
          </a:p>
          <a:p>
            <a:pPr>
              <a:buFont typeface="Calibri" panose="020F0502020204030204" pitchFamily="34" charset="0"/>
              <a:buChar char="-"/>
            </a:pPr>
            <a:endParaRPr lang="en-US" dirty="0">
              <a:solidFill>
                <a:schemeClr val="tx1"/>
              </a:solidFill>
            </a:endParaRPr>
          </a:p>
        </p:txBody>
      </p:sp>
      <p:sp>
        <p:nvSpPr>
          <p:cNvPr id="2" name="Title 1">
            <a:extLst>
              <a:ext uri="{FF2B5EF4-FFF2-40B4-BE49-F238E27FC236}">
                <a16:creationId xmlns:a16="http://schemas.microsoft.com/office/drawing/2014/main" id="{CDC62B56-74BF-47D4-B1CD-AF93A810B3B7}"/>
              </a:ext>
            </a:extLst>
          </p:cNvPr>
          <p:cNvSpPr>
            <a:spLocks noGrp="1"/>
          </p:cNvSpPr>
          <p:nvPr>
            <p:ph type="title"/>
          </p:nvPr>
        </p:nvSpPr>
        <p:spPr>
          <a:xfrm>
            <a:off x="1097280" y="942871"/>
            <a:ext cx="10058400" cy="587584"/>
          </a:xfrm>
        </p:spPr>
        <p:txBody>
          <a:bodyPr/>
          <a:lstStyle/>
          <a:p>
            <a:r>
              <a:rPr lang="en-US" dirty="0"/>
              <a:t>What is tri and why is it important…Toxic release inventory</a:t>
            </a:r>
          </a:p>
        </p:txBody>
      </p:sp>
    </p:spTree>
    <p:extLst>
      <p:ext uri="{BB962C8B-B14F-4D97-AF65-F5344CB8AC3E}">
        <p14:creationId xmlns:p14="http://schemas.microsoft.com/office/powerpoint/2010/main" val="27125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2E9F2-C620-4FC8-8F0A-A41F3E18EE1C}"/>
              </a:ext>
            </a:extLst>
          </p:cNvPr>
          <p:cNvSpPr>
            <a:spLocks noGrp="1"/>
          </p:cNvSpPr>
          <p:nvPr>
            <p:ph type="title"/>
          </p:nvPr>
        </p:nvSpPr>
        <p:spPr/>
        <p:txBody>
          <a:bodyPr/>
          <a:lstStyle/>
          <a:p>
            <a:r>
              <a:rPr lang="en-US" dirty="0"/>
              <a:t>Video Slide – EPA’s informational video on TRI</a:t>
            </a:r>
          </a:p>
        </p:txBody>
      </p:sp>
      <p:pic>
        <p:nvPicPr>
          <p:cNvPr id="3" name="Fqjh6t6Hx6s"/>
          <p:cNvPicPr>
            <a:picLocks noRot="1" noChangeAspect="1"/>
          </p:cNvPicPr>
          <p:nvPr>
            <a:videoFile r:link="rId1"/>
          </p:nvPr>
        </p:nvPicPr>
        <p:blipFill>
          <a:blip r:embed="rId4"/>
          <a:stretch>
            <a:fillRect/>
          </a:stretch>
        </p:blipFill>
        <p:spPr>
          <a:xfrm>
            <a:off x="2852616" y="1960964"/>
            <a:ext cx="6486768" cy="3648807"/>
          </a:xfrm>
          <a:prstGeom prst="rect">
            <a:avLst/>
          </a:prstGeom>
        </p:spPr>
      </p:pic>
    </p:spTree>
    <p:extLst>
      <p:ext uri="{BB962C8B-B14F-4D97-AF65-F5344CB8AC3E}">
        <p14:creationId xmlns:p14="http://schemas.microsoft.com/office/powerpoint/2010/main" val="38474233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remove"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00900CD-B943-934F-857F-30AA913FE9D9}"/>
              </a:ext>
            </a:extLst>
          </p:cNvPr>
          <p:cNvSpPr>
            <a:spLocks noGrp="1"/>
          </p:cNvSpPr>
          <p:nvPr>
            <p:ph type="title"/>
          </p:nvPr>
        </p:nvSpPr>
        <p:spPr/>
        <p:txBody>
          <a:bodyPr/>
          <a:lstStyle/>
          <a:p>
            <a:r>
              <a:rPr lang="en-US" dirty="0"/>
              <a:t>EPA’s Enforcement practices</a:t>
            </a:r>
          </a:p>
        </p:txBody>
      </p:sp>
      <p:sp>
        <p:nvSpPr>
          <p:cNvPr id="12" name="Content Placeholder 11">
            <a:extLst>
              <a:ext uri="{FF2B5EF4-FFF2-40B4-BE49-F238E27FC236}">
                <a16:creationId xmlns:a16="http://schemas.microsoft.com/office/drawing/2014/main" id="{2A09EEBC-5E2C-D240-A5D6-6952B8392E49}"/>
              </a:ext>
            </a:extLst>
          </p:cNvPr>
          <p:cNvSpPr>
            <a:spLocks noGrp="1"/>
          </p:cNvSpPr>
          <p:nvPr>
            <p:ph sz="half" idx="2"/>
          </p:nvPr>
        </p:nvSpPr>
        <p:spPr/>
        <p:txBody>
          <a:bodyPr>
            <a:normAutofit/>
          </a:bodyPr>
          <a:lstStyle/>
          <a:p>
            <a:pPr marL="285750" indent="-285750">
              <a:buFontTx/>
              <a:buChar char="-"/>
            </a:pPr>
            <a:r>
              <a:rPr lang="en-US" dirty="0"/>
              <a:t>EPA aggressively enforces this program, as it is seen as public information</a:t>
            </a:r>
          </a:p>
          <a:p>
            <a:pPr marL="285750" indent="-285750">
              <a:buFontTx/>
              <a:buChar char="-"/>
            </a:pPr>
            <a:r>
              <a:rPr lang="en-US" dirty="0"/>
              <a:t>EPA uses other public information (hazardous materials inventories, air emission reports, etc.) to verify presence of TRI chemicals</a:t>
            </a:r>
          </a:p>
          <a:p>
            <a:pPr marL="285750" indent="-285750">
              <a:buFontTx/>
              <a:buChar char="-"/>
            </a:pPr>
            <a:r>
              <a:rPr lang="en-US" dirty="0"/>
              <a:t>Penalties levied against businesses of many sizes for:</a:t>
            </a:r>
          </a:p>
          <a:p>
            <a:pPr marL="486918" lvl="1" indent="-285750">
              <a:buFontTx/>
              <a:buChar char="-"/>
            </a:pPr>
            <a:r>
              <a:rPr lang="en-US" dirty="0"/>
              <a:t>Over- and under-estimating toxic releases</a:t>
            </a:r>
          </a:p>
          <a:p>
            <a:pPr marL="486918" lvl="1" indent="-285750">
              <a:buFontTx/>
              <a:buChar char="-"/>
            </a:pPr>
            <a:r>
              <a:rPr lang="en-US" dirty="0"/>
              <a:t>Submission of late reports</a:t>
            </a:r>
          </a:p>
          <a:p>
            <a:pPr marL="486918" lvl="1" indent="-285750">
              <a:buFontTx/>
              <a:buChar char="-"/>
            </a:pPr>
            <a:r>
              <a:rPr lang="en-US" dirty="0"/>
              <a:t>Discovery of unreported compounds through other program data reviews</a:t>
            </a:r>
          </a:p>
          <a:p>
            <a:pPr marL="486918" lvl="1" indent="-285750">
              <a:buFontTx/>
              <a:buChar char="-"/>
            </a:pPr>
            <a:endParaRPr lang="en-US" dirty="0"/>
          </a:p>
        </p:txBody>
      </p:sp>
      <p:pic>
        <p:nvPicPr>
          <p:cNvPr id="1026" name="Picture 2" descr="Leafy scales"/>
          <p:cNvPicPr>
            <a:picLocks noGrp="1" noChangeAspect="1" noChangeArrowheads="1"/>
          </p:cNvPicPr>
          <p:nvPr>
            <p:ph type="pic" sz="quarter" idx="13"/>
          </p:nvPr>
        </p:nvPicPr>
        <p:blipFill rotWithShape="1">
          <a:blip r:embed="rId3">
            <a:extLst>
              <a:ext uri="{BEBA8EAE-BF5A-486C-A8C5-ECC9F3942E4B}">
                <a14:imgProps xmlns:a14="http://schemas.microsoft.com/office/drawing/2010/main">
                  <a14:imgLayer r:embed="rId4">
                    <a14:imgEffect>
                      <a14:backgroundRemoval t="4314" b="96667" l="6000" r="93385"/>
                    </a14:imgEffect>
                  </a14:imgLayer>
                </a14:imgProps>
              </a:ext>
              <a:ext uri="{28A0092B-C50C-407E-A947-70E740481C1C}">
                <a14:useLocalDpi xmlns:a14="http://schemas.microsoft.com/office/drawing/2010/main" val="0"/>
              </a:ext>
            </a:extLst>
          </a:blip>
          <a:srcRect l="6027" t="1777" r="5725"/>
          <a:stretch/>
        </p:blipFill>
        <p:spPr bwMode="auto">
          <a:xfrm>
            <a:off x="6039313" y="1264586"/>
            <a:ext cx="4956933" cy="4328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662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00900CD-B943-934F-857F-30AA913FE9D9}"/>
              </a:ext>
            </a:extLst>
          </p:cNvPr>
          <p:cNvSpPr>
            <a:spLocks noGrp="1"/>
          </p:cNvSpPr>
          <p:nvPr>
            <p:ph type="title"/>
          </p:nvPr>
        </p:nvSpPr>
        <p:spPr/>
        <p:txBody>
          <a:bodyPr/>
          <a:lstStyle/>
          <a:p>
            <a:r>
              <a:rPr lang="en-US" dirty="0"/>
              <a:t>How TRI Data is used</a:t>
            </a:r>
          </a:p>
        </p:txBody>
      </p:sp>
      <p:sp>
        <p:nvSpPr>
          <p:cNvPr id="12" name="Content Placeholder 11">
            <a:extLst>
              <a:ext uri="{FF2B5EF4-FFF2-40B4-BE49-F238E27FC236}">
                <a16:creationId xmlns:a16="http://schemas.microsoft.com/office/drawing/2014/main" id="{2A09EEBC-5E2C-D240-A5D6-6952B8392E49}"/>
              </a:ext>
            </a:extLst>
          </p:cNvPr>
          <p:cNvSpPr>
            <a:spLocks noGrp="1"/>
          </p:cNvSpPr>
          <p:nvPr>
            <p:ph sz="half" idx="2"/>
          </p:nvPr>
        </p:nvSpPr>
        <p:spPr/>
        <p:txBody>
          <a:bodyPr>
            <a:normAutofit/>
          </a:bodyPr>
          <a:lstStyle/>
          <a:p>
            <a:pPr marL="285750" indent="-285750">
              <a:buFontTx/>
              <a:buChar char="-"/>
            </a:pPr>
            <a:r>
              <a:rPr lang="en-US" dirty="0"/>
              <a:t>TRI data is commonly referenced in news articles about “highest polluters” in a given area</a:t>
            </a:r>
          </a:p>
          <a:p>
            <a:pPr marL="285750" indent="-285750">
              <a:buFontTx/>
              <a:buChar char="-"/>
            </a:pPr>
            <a:r>
              <a:rPr lang="en-US" dirty="0"/>
              <a:t>During public comment periods for permits, the public can access and reference TRI data</a:t>
            </a:r>
          </a:p>
          <a:p>
            <a:pPr marL="285750" indent="-285750">
              <a:buFontTx/>
              <a:buChar char="-"/>
            </a:pPr>
            <a:r>
              <a:rPr lang="en-US" dirty="0"/>
              <a:t>EPA uses the data to:</a:t>
            </a:r>
          </a:p>
          <a:p>
            <a:pPr marL="486918" lvl="1" indent="-285750">
              <a:buFontTx/>
              <a:buChar char="-"/>
            </a:pPr>
            <a:r>
              <a:rPr lang="en-US" dirty="0"/>
              <a:t>Identify trends in pollutant releases for future regulation or further study</a:t>
            </a:r>
          </a:p>
          <a:p>
            <a:pPr marL="486918" lvl="1" indent="-285750">
              <a:buFontTx/>
              <a:buChar char="-"/>
            </a:pPr>
            <a:r>
              <a:rPr lang="en-US" dirty="0"/>
              <a:t>Check effectiveness of regulatory programs</a:t>
            </a:r>
          </a:p>
          <a:p>
            <a:pPr lvl="1"/>
            <a:endParaRPr lang="en-US" dirty="0"/>
          </a:p>
          <a:p>
            <a:pPr lvl="1"/>
            <a:r>
              <a:rPr lang="en-US" dirty="0"/>
              <a:t>For more info on how EPA uses the data:</a:t>
            </a:r>
          </a:p>
          <a:p>
            <a:pPr lvl="1"/>
            <a:r>
              <a:rPr lang="en-US" dirty="0">
                <a:hlinkClick r:id="rId3"/>
              </a:rPr>
              <a:t>TRI Data in Action</a:t>
            </a:r>
            <a:endParaRPr lang="en-US" dirty="0"/>
          </a:p>
        </p:txBody>
      </p:sp>
      <p:pic>
        <p:nvPicPr>
          <p:cNvPr id="3" name="Picture 2">
            <a:extLst>
              <a:ext uri="{FF2B5EF4-FFF2-40B4-BE49-F238E27FC236}">
                <a16:creationId xmlns:a16="http://schemas.microsoft.com/office/drawing/2014/main" id="{F38D6312-7134-CA64-10B8-808A7F082941}"/>
              </a:ext>
            </a:extLst>
          </p:cNvPr>
          <p:cNvPicPr>
            <a:picLocks noChangeAspect="1"/>
          </p:cNvPicPr>
          <p:nvPr/>
        </p:nvPicPr>
        <p:blipFill rotWithShape="1">
          <a:blip r:embed="rId4"/>
          <a:srcRect l="37754" t="5968" r="9808" b="10257"/>
          <a:stretch/>
        </p:blipFill>
        <p:spPr>
          <a:xfrm>
            <a:off x="6096000" y="2111634"/>
            <a:ext cx="4900246" cy="3260114"/>
          </a:xfrm>
          <a:prstGeom prst="rect">
            <a:avLst/>
          </a:prstGeom>
        </p:spPr>
      </p:pic>
    </p:spTree>
    <p:extLst>
      <p:ext uri="{BB962C8B-B14F-4D97-AF65-F5344CB8AC3E}">
        <p14:creationId xmlns:p14="http://schemas.microsoft.com/office/powerpoint/2010/main" val="1699344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6" descr="SmartArt Process diagram">
            <a:extLst>
              <a:ext uri="{FF2B5EF4-FFF2-40B4-BE49-F238E27FC236}">
                <a16:creationId xmlns:a16="http://schemas.microsoft.com/office/drawing/2014/main" id="{668F23AC-E03A-498E-B416-C53303ABA132}"/>
              </a:ext>
            </a:extLst>
          </p:cNvPr>
          <p:cNvGraphicFramePr>
            <a:graphicFrameLocks noGrp="1"/>
          </p:cNvGraphicFramePr>
          <p:nvPr>
            <p:ph idx="1"/>
            <p:extLst>
              <p:ext uri="{D42A27DB-BD31-4B8C-83A1-F6EECF244321}">
                <p14:modId xmlns:p14="http://schemas.microsoft.com/office/powerpoint/2010/main" val="968442240"/>
              </p:ext>
            </p:extLst>
          </p:nvPr>
        </p:nvGraphicFramePr>
        <p:xfrm>
          <a:off x="1096963" y="2108200"/>
          <a:ext cx="10058400" cy="3760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86531FB3-8761-4C62-A879-97C144611878}"/>
              </a:ext>
            </a:extLst>
          </p:cNvPr>
          <p:cNvSpPr>
            <a:spLocks noGrp="1"/>
          </p:cNvSpPr>
          <p:nvPr>
            <p:ph type="title"/>
          </p:nvPr>
        </p:nvSpPr>
        <p:spPr/>
        <p:txBody>
          <a:bodyPr/>
          <a:lstStyle/>
          <a:p>
            <a:r>
              <a:rPr lang="en-US" dirty="0"/>
              <a:t>Do I need to report?  How do I know?</a:t>
            </a:r>
          </a:p>
        </p:txBody>
      </p:sp>
    </p:spTree>
    <p:extLst>
      <p:ext uri="{BB962C8B-B14F-4D97-AF65-F5344CB8AC3E}">
        <p14:creationId xmlns:p14="http://schemas.microsoft.com/office/powerpoint/2010/main" val="2475950671"/>
      </p:ext>
    </p:extLst>
  </p:cSld>
  <p:clrMapOvr>
    <a:masterClrMapping/>
  </p:clrMapOvr>
</p:sld>
</file>

<file path=ppt/theme/theme1.xml><?xml version="1.0" encoding="utf-8"?>
<a:theme xmlns:a="http://schemas.openxmlformats.org/drawingml/2006/main" name="RetrospectVTI">
  <a:themeElements>
    <a:clrScheme name="CMI Custom">
      <a:dk1>
        <a:srgbClr val="091330"/>
      </a:dk1>
      <a:lt1>
        <a:srgbClr val="ECEEF7"/>
      </a:lt1>
      <a:dk2>
        <a:srgbClr val="091330"/>
      </a:dk2>
      <a:lt2>
        <a:srgbClr val="F5F8FF"/>
      </a:lt2>
      <a:accent1>
        <a:srgbClr val="ECEEF7"/>
      </a:accent1>
      <a:accent2>
        <a:srgbClr val="F5F8FF"/>
      </a:accent2>
      <a:accent3>
        <a:srgbClr val="A1A2A9"/>
      </a:accent3>
      <a:accent4>
        <a:srgbClr val="091330"/>
      </a:accent4>
      <a:accent5>
        <a:srgbClr val="091330"/>
      </a:accent5>
      <a:accent6>
        <a:srgbClr val="96969C"/>
      </a:accent6>
      <a:hlink>
        <a:srgbClr val="5F6063"/>
      </a:hlink>
      <a:folHlink>
        <a:srgbClr val="9191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Sales Pitch" id="{BA0280BF-E6B4-464B-BF28-F0D2A23065D1}" vid="{A1F0DEB3-06CD-4A85-8D08-B66BE056CE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Minimalist sales pitch</Template>
  <TotalTime>2858</TotalTime>
  <Words>2338</Words>
  <Application>Microsoft Office PowerPoint</Application>
  <PresentationFormat>Widescreen</PresentationFormat>
  <Paragraphs>220</Paragraphs>
  <Slides>21</Slides>
  <Notes>16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Futura Bk BT</vt:lpstr>
      <vt:lpstr>RetrospectVTI</vt:lpstr>
      <vt:lpstr>TRI Reporting –  What’s New?</vt:lpstr>
      <vt:lpstr>OUR TEAM for today’s presentation</vt:lpstr>
      <vt:lpstr>Housekeeping</vt:lpstr>
      <vt:lpstr>Agenda</vt:lpstr>
      <vt:lpstr>What is tri and why is it important…Toxic release inventory</vt:lpstr>
      <vt:lpstr>Video Slide – EPA’s informational video on TRI</vt:lpstr>
      <vt:lpstr>EPA’s Enforcement practices</vt:lpstr>
      <vt:lpstr>How TRI Data is used</vt:lpstr>
      <vt:lpstr>Do I need to report?  How do I know?</vt:lpstr>
      <vt:lpstr>Stage 1 - Company Type (Industry Sector)</vt:lpstr>
      <vt:lpstr>Stage 1 - Company Type (Industry Sector)</vt:lpstr>
      <vt:lpstr>Stage 2 – employee work hours </vt:lpstr>
      <vt:lpstr>Stage 3 – Handling Covered Chemicals</vt:lpstr>
      <vt:lpstr>Stage 4 – Covered Chemical Use Quantity </vt:lpstr>
      <vt:lpstr>Stage 05 – applicability determination</vt:lpstr>
      <vt:lpstr>I Have to Report…What Now?</vt:lpstr>
      <vt:lpstr>On-Line Reporting – Logistics</vt:lpstr>
      <vt:lpstr>TRI Resources &amp; Tools</vt:lpstr>
      <vt:lpstr>New for 2024 REPORTING YEAR (THIS YEAR)</vt:lpstr>
      <vt:lpstr>Get in touch</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Sales Pitch</dc:title>
  <dc:creator>Rachel Powell</dc:creator>
  <cp:lastModifiedBy>Kalie Petro 2</cp:lastModifiedBy>
  <cp:revision>68</cp:revision>
  <dcterms:created xsi:type="dcterms:W3CDTF">2020-11-06T15:53:56Z</dcterms:created>
  <dcterms:modified xsi:type="dcterms:W3CDTF">2024-04-30T12:58:29Z</dcterms:modified>
</cp:coreProperties>
</file>